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65"/>
  </p:notesMasterIdLst>
  <p:handoutMasterIdLst>
    <p:handoutMasterId r:id="rId66"/>
  </p:handoutMasterIdLst>
  <p:sldIdLst>
    <p:sldId id="259" r:id="rId2"/>
    <p:sldId id="272" r:id="rId3"/>
    <p:sldId id="603" r:id="rId4"/>
    <p:sldId id="691" r:id="rId5"/>
    <p:sldId id="604" r:id="rId6"/>
    <p:sldId id="701" r:id="rId7"/>
    <p:sldId id="545" r:id="rId8"/>
    <p:sldId id="663" r:id="rId9"/>
    <p:sldId id="664" r:id="rId10"/>
    <p:sldId id="680" r:id="rId11"/>
    <p:sldId id="681" r:id="rId12"/>
    <p:sldId id="702" r:id="rId13"/>
    <p:sldId id="682" r:id="rId14"/>
    <p:sldId id="683" r:id="rId15"/>
    <p:sldId id="711" r:id="rId16"/>
    <p:sldId id="684" r:id="rId17"/>
    <p:sldId id="665" r:id="rId18"/>
    <p:sldId id="669" r:id="rId19"/>
    <p:sldId id="670" r:id="rId20"/>
    <p:sldId id="668" r:id="rId21"/>
    <p:sldId id="666" r:id="rId22"/>
    <p:sldId id="667" r:id="rId23"/>
    <p:sldId id="671" r:id="rId24"/>
    <p:sldId id="672" r:id="rId25"/>
    <p:sldId id="673" r:id="rId26"/>
    <p:sldId id="674" r:id="rId27"/>
    <p:sldId id="675" r:id="rId28"/>
    <p:sldId id="676" r:id="rId29"/>
    <p:sldId id="677" r:id="rId30"/>
    <p:sldId id="678" r:id="rId31"/>
    <p:sldId id="679" r:id="rId32"/>
    <p:sldId id="685" r:id="rId33"/>
    <p:sldId id="687" r:id="rId34"/>
    <p:sldId id="693" r:id="rId35"/>
    <p:sldId id="716" r:id="rId36"/>
    <p:sldId id="717" r:id="rId37"/>
    <p:sldId id="718" r:id="rId38"/>
    <p:sldId id="719" r:id="rId39"/>
    <p:sldId id="709" r:id="rId40"/>
    <p:sldId id="686" r:id="rId41"/>
    <p:sldId id="705" r:id="rId42"/>
    <p:sldId id="688" r:id="rId43"/>
    <p:sldId id="706" r:id="rId44"/>
    <p:sldId id="689" r:id="rId45"/>
    <p:sldId id="707" r:id="rId46"/>
    <p:sldId id="692" r:id="rId47"/>
    <p:sldId id="708" r:id="rId48"/>
    <p:sldId id="694" r:id="rId49"/>
    <p:sldId id="690" r:id="rId50"/>
    <p:sldId id="710" r:id="rId51"/>
    <p:sldId id="695" r:id="rId52"/>
    <p:sldId id="696" r:id="rId53"/>
    <p:sldId id="712" r:id="rId54"/>
    <p:sldId id="720" r:id="rId55"/>
    <p:sldId id="713" r:id="rId56"/>
    <p:sldId id="714" r:id="rId57"/>
    <p:sldId id="715" r:id="rId58"/>
    <p:sldId id="697" r:id="rId59"/>
    <p:sldId id="700" r:id="rId60"/>
    <p:sldId id="698" r:id="rId61"/>
    <p:sldId id="704" r:id="rId62"/>
    <p:sldId id="699" r:id="rId63"/>
    <p:sldId id="703"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7"/>
    <p:restoredTop sz="94472" autoAdjust="0"/>
  </p:normalViewPr>
  <p:slideViewPr>
    <p:cSldViewPr snapToGrid="0" snapToObjects="1">
      <p:cViewPr varScale="1">
        <p:scale>
          <a:sx n="78" d="100"/>
          <a:sy n="78" d="100"/>
        </p:scale>
        <p:origin x="840" y="62"/>
      </p:cViewPr>
      <p:guideLst/>
    </p:cSldViewPr>
  </p:slideViewPr>
  <p:outlineViewPr>
    <p:cViewPr>
      <p:scale>
        <a:sx n="33" d="100"/>
        <a:sy n="33" d="100"/>
      </p:scale>
      <p:origin x="0" y="-1829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41E6A8-5084-1C41-8B44-D3BA3D07D7E7}" type="datetimeFigureOut">
              <a:rPr lang="en-US" smtClean="0"/>
              <a:t>4/26/2023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4FB008-181E-6B4A-B13D-AB99CD4C029F}" type="slidenum">
              <a:rPr lang="en-US" smtClean="0"/>
              <a:t>‹#›</a:t>
            </a:fld>
            <a:endParaRPr lang="en-US"/>
          </a:p>
        </p:txBody>
      </p:sp>
    </p:spTree>
    <p:extLst>
      <p:ext uri="{BB962C8B-B14F-4D97-AF65-F5344CB8AC3E}">
        <p14:creationId xmlns:p14="http://schemas.microsoft.com/office/powerpoint/2010/main" val="1588800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8FF9C-88A9-D84B-87F7-0E2559F32CAC}"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269E0-E345-0D41-8A0D-B0C0B8DFB93B}" type="slidenum">
              <a:rPr lang="en-US" smtClean="0"/>
              <a:t>‹#›</a:t>
            </a:fld>
            <a:endParaRPr lang="en-US"/>
          </a:p>
        </p:txBody>
      </p:sp>
    </p:spTree>
    <p:extLst>
      <p:ext uri="{BB962C8B-B14F-4D97-AF65-F5344CB8AC3E}">
        <p14:creationId xmlns:p14="http://schemas.microsoft.com/office/powerpoint/2010/main" val="65198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269E0-E345-0D41-8A0D-B0C0B8DFB93B}" type="slidenum">
              <a:rPr lang="en-US" smtClean="0"/>
              <a:t>1</a:t>
            </a:fld>
            <a:endParaRPr lang="en-US"/>
          </a:p>
        </p:txBody>
      </p:sp>
    </p:spTree>
    <p:extLst>
      <p:ext uri="{BB962C8B-B14F-4D97-AF65-F5344CB8AC3E}">
        <p14:creationId xmlns:p14="http://schemas.microsoft.com/office/powerpoint/2010/main" val="411626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13</a:t>
            </a:fld>
            <a:endParaRPr lang="en-GB" altLang="en-US"/>
          </a:p>
        </p:txBody>
      </p:sp>
    </p:spTree>
    <p:extLst>
      <p:ext uri="{BB962C8B-B14F-4D97-AF65-F5344CB8AC3E}">
        <p14:creationId xmlns:p14="http://schemas.microsoft.com/office/powerpoint/2010/main" val="405561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14</a:t>
            </a:fld>
            <a:endParaRPr lang="en-GB" altLang="en-US"/>
          </a:p>
        </p:txBody>
      </p:sp>
    </p:spTree>
    <p:extLst>
      <p:ext uri="{BB962C8B-B14F-4D97-AF65-F5344CB8AC3E}">
        <p14:creationId xmlns:p14="http://schemas.microsoft.com/office/powerpoint/2010/main" val="353038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15</a:t>
            </a:fld>
            <a:endParaRPr lang="en-GB" altLang="en-US"/>
          </a:p>
        </p:txBody>
      </p:sp>
    </p:spTree>
    <p:extLst>
      <p:ext uri="{BB962C8B-B14F-4D97-AF65-F5344CB8AC3E}">
        <p14:creationId xmlns:p14="http://schemas.microsoft.com/office/powerpoint/2010/main" val="2291246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17</a:t>
            </a:fld>
            <a:endParaRPr lang="en-GB" altLang="en-US"/>
          </a:p>
        </p:txBody>
      </p:sp>
    </p:spTree>
    <p:extLst>
      <p:ext uri="{BB962C8B-B14F-4D97-AF65-F5344CB8AC3E}">
        <p14:creationId xmlns:p14="http://schemas.microsoft.com/office/powerpoint/2010/main" val="2149345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18</a:t>
            </a:fld>
            <a:endParaRPr lang="en-GB" altLang="en-US"/>
          </a:p>
        </p:txBody>
      </p:sp>
    </p:spTree>
    <p:extLst>
      <p:ext uri="{BB962C8B-B14F-4D97-AF65-F5344CB8AC3E}">
        <p14:creationId xmlns:p14="http://schemas.microsoft.com/office/powerpoint/2010/main" val="2934759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19</a:t>
            </a:fld>
            <a:endParaRPr lang="en-GB" altLang="en-US"/>
          </a:p>
        </p:txBody>
      </p:sp>
    </p:spTree>
    <p:extLst>
      <p:ext uri="{BB962C8B-B14F-4D97-AF65-F5344CB8AC3E}">
        <p14:creationId xmlns:p14="http://schemas.microsoft.com/office/powerpoint/2010/main" val="398346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20</a:t>
            </a:fld>
            <a:endParaRPr lang="en-GB" altLang="en-US"/>
          </a:p>
        </p:txBody>
      </p:sp>
    </p:spTree>
    <p:extLst>
      <p:ext uri="{BB962C8B-B14F-4D97-AF65-F5344CB8AC3E}">
        <p14:creationId xmlns:p14="http://schemas.microsoft.com/office/powerpoint/2010/main" val="3100086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21</a:t>
            </a:fld>
            <a:endParaRPr lang="en-GB" altLang="en-US"/>
          </a:p>
        </p:txBody>
      </p:sp>
    </p:spTree>
    <p:extLst>
      <p:ext uri="{BB962C8B-B14F-4D97-AF65-F5344CB8AC3E}">
        <p14:creationId xmlns:p14="http://schemas.microsoft.com/office/powerpoint/2010/main" val="3651144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22</a:t>
            </a:fld>
            <a:endParaRPr lang="en-GB" altLang="en-US"/>
          </a:p>
        </p:txBody>
      </p:sp>
    </p:spTree>
    <p:extLst>
      <p:ext uri="{BB962C8B-B14F-4D97-AF65-F5344CB8AC3E}">
        <p14:creationId xmlns:p14="http://schemas.microsoft.com/office/powerpoint/2010/main" val="3780902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23</a:t>
            </a:fld>
            <a:endParaRPr lang="en-GB" altLang="en-US"/>
          </a:p>
        </p:txBody>
      </p:sp>
    </p:spTree>
    <p:extLst>
      <p:ext uri="{BB962C8B-B14F-4D97-AF65-F5344CB8AC3E}">
        <p14:creationId xmlns:p14="http://schemas.microsoft.com/office/powerpoint/2010/main" val="386706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269E0-E345-0D41-8A0D-B0C0B8DFB93B}" type="slidenum">
              <a:rPr lang="en-US" smtClean="0"/>
              <a:t>2</a:t>
            </a:fld>
            <a:endParaRPr lang="en-US"/>
          </a:p>
        </p:txBody>
      </p:sp>
    </p:spTree>
    <p:extLst>
      <p:ext uri="{BB962C8B-B14F-4D97-AF65-F5344CB8AC3E}">
        <p14:creationId xmlns:p14="http://schemas.microsoft.com/office/powerpoint/2010/main" val="883181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24</a:t>
            </a:fld>
            <a:endParaRPr lang="en-GB" altLang="en-US"/>
          </a:p>
        </p:txBody>
      </p:sp>
    </p:spTree>
    <p:extLst>
      <p:ext uri="{BB962C8B-B14F-4D97-AF65-F5344CB8AC3E}">
        <p14:creationId xmlns:p14="http://schemas.microsoft.com/office/powerpoint/2010/main" val="3154601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25</a:t>
            </a:fld>
            <a:endParaRPr lang="en-GB" altLang="en-US"/>
          </a:p>
        </p:txBody>
      </p:sp>
    </p:spTree>
    <p:extLst>
      <p:ext uri="{BB962C8B-B14F-4D97-AF65-F5344CB8AC3E}">
        <p14:creationId xmlns:p14="http://schemas.microsoft.com/office/powerpoint/2010/main" val="1486001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26</a:t>
            </a:fld>
            <a:endParaRPr lang="en-GB" altLang="en-US"/>
          </a:p>
        </p:txBody>
      </p:sp>
    </p:spTree>
    <p:extLst>
      <p:ext uri="{BB962C8B-B14F-4D97-AF65-F5344CB8AC3E}">
        <p14:creationId xmlns:p14="http://schemas.microsoft.com/office/powerpoint/2010/main" val="1481843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27</a:t>
            </a:fld>
            <a:endParaRPr lang="en-GB" altLang="en-US"/>
          </a:p>
        </p:txBody>
      </p:sp>
    </p:spTree>
    <p:extLst>
      <p:ext uri="{BB962C8B-B14F-4D97-AF65-F5344CB8AC3E}">
        <p14:creationId xmlns:p14="http://schemas.microsoft.com/office/powerpoint/2010/main" val="449877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28</a:t>
            </a:fld>
            <a:endParaRPr lang="en-GB" altLang="en-US"/>
          </a:p>
        </p:txBody>
      </p:sp>
    </p:spTree>
    <p:extLst>
      <p:ext uri="{BB962C8B-B14F-4D97-AF65-F5344CB8AC3E}">
        <p14:creationId xmlns:p14="http://schemas.microsoft.com/office/powerpoint/2010/main" val="2868391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29</a:t>
            </a:fld>
            <a:endParaRPr lang="en-GB" altLang="en-US"/>
          </a:p>
        </p:txBody>
      </p:sp>
    </p:spTree>
    <p:extLst>
      <p:ext uri="{BB962C8B-B14F-4D97-AF65-F5344CB8AC3E}">
        <p14:creationId xmlns:p14="http://schemas.microsoft.com/office/powerpoint/2010/main" val="3831376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30</a:t>
            </a:fld>
            <a:endParaRPr lang="en-GB" altLang="en-US"/>
          </a:p>
        </p:txBody>
      </p:sp>
    </p:spTree>
    <p:extLst>
      <p:ext uri="{BB962C8B-B14F-4D97-AF65-F5344CB8AC3E}">
        <p14:creationId xmlns:p14="http://schemas.microsoft.com/office/powerpoint/2010/main" val="374597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dirty="0"/>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31</a:t>
            </a:fld>
            <a:endParaRPr lang="en-GB" altLang="en-US"/>
          </a:p>
        </p:txBody>
      </p:sp>
    </p:spTree>
    <p:extLst>
      <p:ext uri="{BB962C8B-B14F-4D97-AF65-F5344CB8AC3E}">
        <p14:creationId xmlns:p14="http://schemas.microsoft.com/office/powerpoint/2010/main" val="214682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269E0-E345-0D41-8A0D-B0C0B8DFB93B}" type="slidenum">
              <a:rPr lang="en-US" smtClean="0"/>
              <a:t>3</a:t>
            </a:fld>
            <a:endParaRPr lang="en-US"/>
          </a:p>
        </p:txBody>
      </p:sp>
    </p:spTree>
    <p:extLst>
      <p:ext uri="{BB962C8B-B14F-4D97-AF65-F5344CB8AC3E}">
        <p14:creationId xmlns:p14="http://schemas.microsoft.com/office/powerpoint/2010/main" val="234592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7</a:t>
            </a:fld>
            <a:endParaRPr lang="en-GB" altLang="en-US"/>
          </a:p>
        </p:txBody>
      </p:sp>
    </p:spTree>
    <p:extLst>
      <p:ext uri="{BB962C8B-B14F-4D97-AF65-F5344CB8AC3E}">
        <p14:creationId xmlns:p14="http://schemas.microsoft.com/office/powerpoint/2010/main" val="294255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8</a:t>
            </a:fld>
            <a:endParaRPr lang="en-GB" altLang="en-US"/>
          </a:p>
        </p:txBody>
      </p:sp>
    </p:spTree>
    <p:extLst>
      <p:ext uri="{BB962C8B-B14F-4D97-AF65-F5344CB8AC3E}">
        <p14:creationId xmlns:p14="http://schemas.microsoft.com/office/powerpoint/2010/main" val="176245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9</a:t>
            </a:fld>
            <a:endParaRPr lang="en-GB" altLang="en-US"/>
          </a:p>
        </p:txBody>
      </p:sp>
    </p:spTree>
    <p:extLst>
      <p:ext uri="{BB962C8B-B14F-4D97-AF65-F5344CB8AC3E}">
        <p14:creationId xmlns:p14="http://schemas.microsoft.com/office/powerpoint/2010/main" val="51995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10</a:t>
            </a:fld>
            <a:endParaRPr lang="en-GB" altLang="en-US"/>
          </a:p>
        </p:txBody>
      </p:sp>
    </p:spTree>
    <p:extLst>
      <p:ext uri="{BB962C8B-B14F-4D97-AF65-F5344CB8AC3E}">
        <p14:creationId xmlns:p14="http://schemas.microsoft.com/office/powerpoint/2010/main" val="133451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11</a:t>
            </a:fld>
            <a:endParaRPr lang="en-GB" altLang="en-US"/>
          </a:p>
        </p:txBody>
      </p:sp>
    </p:spTree>
    <p:extLst>
      <p:ext uri="{BB962C8B-B14F-4D97-AF65-F5344CB8AC3E}">
        <p14:creationId xmlns:p14="http://schemas.microsoft.com/office/powerpoint/2010/main" val="2622539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4A622CD9-41EF-974D-8C02-D4921E84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29173736-2B78-1F41-B992-745E4A72B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96259" name="Slide Number Placeholder 3">
            <a:extLst>
              <a:ext uri="{FF2B5EF4-FFF2-40B4-BE49-F238E27FC236}">
                <a16:creationId xmlns:a16="http://schemas.microsoft.com/office/drawing/2014/main" id="{6E4B149B-7973-6D4C-A89B-AACDA6D6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B5B771-3D92-BE4E-A1E1-CAC35A1B85C8}" type="slidenum">
              <a:rPr lang="en-GB" altLang="en-US" smtClean="0"/>
              <a:pPr/>
              <a:t>12</a:t>
            </a:fld>
            <a:endParaRPr lang="en-GB" altLang="en-US"/>
          </a:p>
        </p:txBody>
      </p:sp>
    </p:spTree>
    <p:extLst>
      <p:ext uri="{BB962C8B-B14F-4D97-AF65-F5344CB8AC3E}">
        <p14:creationId xmlns:p14="http://schemas.microsoft.com/office/powerpoint/2010/main" val="29120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B17828-A7AC-4F85-AF45-C51776979BEA}"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a:t>GAJ ráðgjöf slf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F716C-49F4-410B-8343-8A88CBCED992}"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a:t>GAJ ráðgjöf slf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6F381-E8BC-4628-84C3-3C7FE4750F44}"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a:t>GAJ ráðgjöf slf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23361F7-BE5D-4EEF-92FC-7A541568DEB7}"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702BD-6C54-4179-B268-18143A86EC78}"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a:t>GAJ ráðgjöf slf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86FBA0-F9C8-4DB7-807B-E7183BC05802}"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a:t>GAJ ráðgjöf slf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438EFF-B405-4C1E-863A-E8012CF4ABB0}" type="datetime1">
              <a:rPr lang="en-US" smtClean="0"/>
              <a:t>4/26/2023</a:t>
            </a:fld>
            <a:endParaRPr lang="en-US" dirty="0"/>
          </a:p>
        </p:txBody>
      </p:sp>
      <p:sp>
        <p:nvSpPr>
          <p:cNvPr id="8" name="Footer Placeholder 7"/>
          <p:cNvSpPr>
            <a:spLocks noGrp="1"/>
          </p:cNvSpPr>
          <p:nvPr>
            <p:ph type="ftr" sz="quarter" idx="11"/>
          </p:nvPr>
        </p:nvSpPr>
        <p:spPr/>
        <p:txBody>
          <a:bodyPr/>
          <a:lstStyle/>
          <a:p>
            <a:r>
              <a:rPr lang="en-US"/>
              <a:t>GAJ ráðgjöf slf</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660C4A-81FC-4024-822F-B03701B4BCCF}" type="datetime1">
              <a:rPr lang="en-US" smtClean="0"/>
              <a:t>4/26/2023</a:t>
            </a:fld>
            <a:endParaRPr lang="en-US" dirty="0"/>
          </a:p>
        </p:txBody>
      </p:sp>
      <p:sp>
        <p:nvSpPr>
          <p:cNvPr id="4" name="Footer Placeholder 3"/>
          <p:cNvSpPr>
            <a:spLocks noGrp="1"/>
          </p:cNvSpPr>
          <p:nvPr>
            <p:ph type="ftr" sz="quarter" idx="11"/>
          </p:nvPr>
        </p:nvSpPr>
        <p:spPr/>
        <p:txBody>
          <a:bodyPr/>
          <a:lstStyle/>
          <a:p>
            <a:r>
              <a:rPr lang="en-US"/>
              <a:t>GAJ ráðgjöf slf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157DA-7675-43A6-B0A6-DC426EE3A760}" type="datetime1">
              <a:rPr lang="en-US" smtClean="0"/>
              <a:t>4/26/2023</a:t>
            </a:fld>
            <a:endParaRPr lang="en-US" dirty="0"/>
          </a:p>
        </p:txBody>
      </p:sp>
      <p:sp>
        <p:nvSpPr>
          <p:cNvPr id="3" name="Footer Placeholder 2"/>
          <p:cNvSpPr>
            <a:spLocks noGrp="1"/>
          </p:cNvSpPr>
          <p:nvPr>
            <p:ph type="ftr" sz="quarter" idx="11"/>
          </p:nvPr>
        </p:nvSpPr>
        <p:spPr/>
        <p:txBody>
          <a:bodyPr/>
          <a:lstStyle/>
          <a:p>
            <a:r>
              <a:rPr lang="en-US"/>
              <a:t>GAJ ráðgjöf slf</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4C8FFF-385E-45CB-9D42-68A46118D4FF}"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a:t>GAJ ráðgjöf slf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695F40-96F9-423D-9000-B284C73FCF3D}"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a:t>GAJ ráðgjöf slf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264BA-BE4A-47AC-BF84-B6279512EF71}" type="datetime1">
              <a:rPr lang="en-US" smtClean="0"/>
              <a:t>4/26/2023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GAJ ráðgjöf slf</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79431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reykjanesbaer.is/static/files/Fjarmalasvid/Fjarmalaupplysingar/Arsreikningar/arsreikningur-202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1947617" y="1491625"/>
            <a:ext cx="3736650" cy="805644"/>
          </a:xfrm>
        </p:spPr>
        <p:txBody>
          <a:bodyPr>
            <a:normAutofit fontScale="90000"/>
          </a:bodyPr>
          <a:lstStyle/>
          <a:p>
            <a:r>
              <a:rPr lang="is-IS" sz="4400" dirty="0">
                <a:solidFill>
                  <a:schemeClr val="accent1">
                    <a:lumMod val="50000"/>
                  </a:schemeClr>
                </a:solidFill>
                <a:latin typeface="+mn-lt"/>
              </a:rPr>
              <a:t>Ársreikningar sveitarfélaga</a:t>
            </a:r>
          </a:p>
        </p:txBody>
      </p:sp>
      <p:sp>
        <p:nvSpPr>
          <p:cNvPr id="7" name="Subtitle 4"/>
          <p:cNvSpPr>
            <a:spLocks noGrp="1"/>
          </p:cNvSpPr>
          <p:nvPr>
            <p:ph type="subTitle" idx="1"/>
          </p:nvPr>
        </p:nvSpPr>
        <p:spPr>
          <a:xfrm>
            <a:off x="1947617" y="2466861"/>
            <a:ext cx="3818717" cy="778671"/>
          </a:xfrm>
        </p:spPr>
        <p:txBody>
          <a:bodyPr>
            <a:noAutofit/>
          </a:bodyPr>
          <a:lstStyle/>
          <a:p>
            <a:r>
              <a:rPr lang="is-IS" sz="2000" dirty="0">
                <a:solidFill>
                  <a:schemeClr val="accent1">
                    <a:lumMod val="50000"/>
                  </a:schemeClr>
                </a:solidFill>
              </a:rPr>
              <a:t>Námskeið hjá endurmenntun HÍ</a:t>
            </a:r>
          </a:p>
          <a:p>
            <a:r>
              <a:rPr lang="is-IS" sz="2000" dirty="0">
                <a:solidFill>
                  <a:schemeClr val="accent1">
                    <a:lumMod val="50000"/>
                  </a:schemeClr>
                </a:solidFill>
              </a:rPr>
              <a:t>27. Apríl 2023</a:t>
            </a:r>
            <a:endParaRPr lang="is-IS" sz="2000" dirty="0">
              <a:solidFill>
                <a:schemeClr val="accent1">
                  <a:lumMod val="50000"/>
                </a:schemeClr>
              </a:solidFill>
              <a:latin typeface="+mn-lt"/>
            </a:endParaRPr>
          </a:p>
        </p:txBody>
      </p:sp>
      <p:sp>
        <p:nvSpPr>
          <p:cNvPr id="8" name="Rectangle 7"/>
          <p:cNvSpPr/>
          <p:nvPr/>
        </p:nvSpPr>
        <p:spPr>
          <a:xfrm>
            <a:off x="1827769" y="5010708"/>
            <a:ext cx="4058411" cy="400110"/>
          </a:xfrm>
          <a:prstGeom prst="rect">
            <a:avLst/>
          </a:prstGeom>
        </p:spPr>
        <p:txBody>
          <a:bodyPr wrap="square">
            <a:spAutoFit/>
          </a:bodyPr>
          <a:lstStyle/>
          <a:p>
            <a:pPr algn="ctr">
              <a:lnSpc>
                <a:spcPct val="100000"/>
              </a:lnSpc>
            </a:pPr>
            <a:r>
              <a:rPr lang="en-US" sz="2000" dirty="0">
                <a:solidFill>
                  <a:schemeClr val="accent1">
                    <a:lumMod val="50000"/>
                  </a:schemeClr>
                </a:solidFill>
              </a:rPr>
              <a:t>Gunnlaugur </a:t>
            </a:r>
            <a:r>
              <a:rPr lang="en-US" sz="2000" dirty="0" err="1">
                <a:solidFill>
                  <a:schemeClr val="accent1">
                    <a:lumMod val="50000"/>
                  </a:schemeClr>
                </a:solidFill>
              </a:rPr>
              <a:t>Auðunn</a:t>
            </a:r>
            <a:r>
              <a:rPr lang="en-US" sz="2000" dirty="0">
                <a:solidFill>
                  <a:schemeClr val="accent1">
                    <a:lumMod val="50000"/>
                  </a:schemeClr>
                </a:solidFill>
              </a:rPr>
              <a:t> </a:t>
            </a:r>
            <a:r>
              <a:rPr lang="en-US" sz="2000" dirty="0" err="1">
                <a:solidFill>
                  <a:schemeClr val="accent1">
                    <a:lumMod val="50000"/>
                  </a:schemeClr>
                </a:solidFill>
              </a:rPr>
              <a:t>Júlíusson</a:t>
            </a:r>
            <a:endParaRPr lang="en-US" sz="2000" dirty="0">
              <a:solidFill>
                <a:schemeClr val="accent1">
                  <a:lumMod val="50000"/>
                </a:schemeClr>
              </a:solidFill>
            </a:endParaRPr>
          </a:p>
        </p:txBody>
      </p:sp>
      <p:cxnSp>
        <p:nvCxnSpPr>
          <p:cNvPr id="10" name="Straight Connector 9"/>
          <p:cNvCxnSpPr/>
          <p:nvPr/>
        </p:nvCxnSpPr>
        <p:spPr>
          <a:xfrm>
            <a:off x="2019993" y="662940"/>
            <a:ext cx="22167" cy="49758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04288" y="2294556"/>
            <a:ext cx="3081528"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5FA68C8-80FB-444F-9876-69EE75FF09E5}"/>
              </a:ext>
            </a:extLst>
          </p:cNvPr>
          <p:cNvPicPr>
            <a:picLocks noChangeAspect="1"/>
          </p:cNvPicPr>
          <p:nvPr/>
        </p:nvPicPr>
        <p:blipFill>
          <a:blip r:embed="rId3"/>
          <a:stretch>
            <a:fillRect/>
          </a:stretch>
        </p:blipFill>
        <p:spPr>
          <a:xfrm>
            <a:off x="5684267" y="1055370"/>
            <a:ext cx="6350000" cy="4191000"/>
          </a:xfrm>
          <a:prstGeom prst="rect">
            <a:avLst/>
          </a:prstGeom>
        </p:spPr>
      </p:pic>
      <p:sp>
        <p:nvSpPr>
          <p:cNvPr id="2" name="Footer Placeholder 1">
            <a:extLst>
              <a:ext uri="{FF2B5EF4-FFF2-40B4-BE49-F238E27FC236}">
                <a16:creationId xmlns:a16="http://schemas.microsoft.com/office/drawing/2014/main" id="{4B8B1679-BE6D-40E6-B61D-A1A85A0645D0}"/>
              </a:ext>
            </a:extLst>
          </p:cNvPr>
          <p:cNvSpPr>
            <a:spLocks noGrp="1"/>
          </p:cNvSpPr>
          <p:nvPr>
            <p:ph type="ftr" sz="quarter" idx="11"/>
          </p:nvPr>
        </p:nvSpPr>
        <p:spPr/>
        <p:txBody>
          <a:bodyPr/>
          <a:lstStyle/>
          <a:p>
            <a:r>
              <a:rPr lang="en-US"/>
              <a:t>GAJ ráðgjöf slf</a:t>
            </a:r>
            <a:endParaRPr lang="en-US" dirty="0"/>
          </a:p>
        </p:txBody>
      </p:sp>
    </p:spTree>
    <p:extLst>
      <p:ext uri="{BB962C8B-B14F-4D97-AF65-F5344CB8AC3E}">
        <p14:creationId xmlns:p14="http://schemas.microsoft.com/office/powerpoint/2010/main" val="27409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Afnám fjármálareglna í lögum um opinber fjármál fram til 2025</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a:bodyPr>
          <a:lstStyle/>
          <a:p>
            <a:pPr>
              <a:lnSpc>
                <a:spcPct val="100000"/>
              </a:lnSpc>
            </a:pPr>
            <a:r>
              <a:rPr lang="is-IS" altLang="is-IS" dirty="0"/>
              <a:t>Lög nr. 123/2020:</a:t>
            </a:r>
          </a:p>
          <a:p>
            <a:pPr lvl="1">
              <a:lnSpc>
                <a:spcPct val="100000"/>
              </a:lnSpc>
            </a:pPr>
            <a:r>
              <a:rPr lang="en-US" b="0" i="0" dirty="0" err="1">
                <a:solidFill>
                  <a:srgbClr val="242424"/>
                </a:solidFill>
                <a:effectLst/>
                <a:latin typeface="Droid Serif"/>
              </a:rPr>
              <a:t>Þrátt</a:t>
            </a:r>
            <a:r>
              <a:rPr lang="en-US" b="0" i="0" dirty="0">
                <a:solidFill>
                  <a:srgbClr val="242424"/>
                </a:solidFill>
                <a:effectLst/>
                <a:latin typeface="Droid Serif"/>
              </a:rPr>
              <a:t> </a:t>
            </a:r>
            <a:r>
              <a:rPr lang="en-US" b="0" i="0" dirty="0" err="1">
                <a:solidFill>
                  <a:srgbClr val="242424"/>
                </a:solidFill>
                <a:effectLst/>
                <a:latin typeface="Droid Serif"/>
              </a:rPr>
              <a:t>fyrir</a:t>
            </a:r>
            <a:r>
              <a:rPr lang="en-US" b="0" i="0" dirty="0">
                <a:solidFill>
                  <a:srgbClr val="242424"/>
                </a:solidFill>
                <a:effectLst/>
                <a:latin typeface="Droid Serif"/>
              </a:rPr>
              <a:t> </a:t>
            </a:r>
            <a:r>
              <a:rPr lang="en-US" b="0" i="0" dirty="0" err="1">
                <a:solidFill>
                  <a:srgbClr val="242424"/>
                </a:solidFill>
                <a:effectLst/>
                <a:latin typeface="Droid Serif"/>
              </a:rPr>
              <a:t>ákvæði</a:t>
            </a:r>
            <a:r>
              <a:rPr lang="en-US" b="0" i="0" dirty="0">
                <a:solidFill>
                  <a:srgbClr val="242424"/>
                </a:solidFill>
                <a:effectLst/>
                <a:latin typeface="Droid Serif"/>
              </a:rPr>
              <a:t> 4., 5. </a:t>
            </a:r>
            <a:r>
              <a:rPr lang="en-US" b="0" i="0" dirty="0" err="1">
                <a:solidFill>
                  <a:srgbClr val="242424"/>
                </a:solidFill>
                <a:effectLst/>
                <a:latin typeface="Droid Serif"/>
              </a:rPr>
              <a:t>og</a:t>
            </a:r>
            <a:r>
              <a:rPr lang="en-US" b="0" i="0" dirty="0">
                <a:solidFill>
                  <a:srgbClr val="242424"/>
                </a:solidFill>
                <a:effectLst/>
                <a:latin typeface="Droid Serif"/>
              </a:rPr>
              <a:t> 7. gr. er </a:t>
            </a:r>
            <a:r>
              <a:rPr lang="en-US" b="0" i="0" dirty="0" err="1">
                <a:solidFill>
                  <a:srgbClr val="242424"/>
                </a:solidFill>
                <a:effectLst/>
                <a:latin typeface="Droid Serif"/>
              </a:rPr>
              <a:t>ráðherra</a:t>
            </a:r>
            <a:r>
              <a:rPr lang="en-US" b="0" i="0" dirty="0">
                <a:solidFill>
                  <a:srgbClr val="242424"/>
                </a:solidFill>
                <a:effectLst/>
                <a:latin typeface="Droid Serif"/>
              </a:rPr>
              <a:t> </a:t>
            </a:r>
            <a:r>
              <a:rPr lang="en-US" b="0" i="0" dirty="0" err="1">
                <a:solidFill>
                  <a:srgbClr val="242424"/>
                </a:solidFill>
                <a:effectLst/>
                <a:latin typeface="Droid Serif"/>
              </a:rPr>
              <a:t>heimilt</a:t>
            </a:r>
            <a:r>
              <a:rPr lang="en-US" b="0" i="0" dirty="0">
                <a:solidFill>
                  <a:srgbClr val="242424"/>
                </a:solidFill>
                <a:effectLst/>
                <a:latin typeface="Droid Serif"/>
              </a:rPr>
              <a:t> </a:t>
            </a:r>
            <a:r>
              <a:rPr lang="en-US" b="0" i="0" dirty="0" err="1">
                <a:solidFill>
                  <a:srgbClr val="242424"/>
                </a:solidFill>
                <a:effectLst/>
                <a:latin typeface="Droid Serif"/>
              </a:rPr>
              <a:t>að</a:t>
            </a:r>
            <a:r>
              <a:rPr lang="en-US" b="0" i="0" dirty="0">
                <a:solidFill>
                  <a:srgbClr val="242424"/>
                </a:solidFill>
                <a:effectLst/>
                <a:latin typeface="Droid Serif"/>
              </a:rPr>
              <a:t> </a:t>
            </a:r>
            <a:r>
              <a:rPr lang="en-US" b="0" i="0" dirty="0" err="1">
                <a:solidFill>
                  <a:srgbClr val="242424"/>
                </a:solidFill>
                <a:effectLst/>
                <a:latin typeface="Droid Serif"/>
              </a:rPr>
              <a:t>víkja</a:t>
            </a:r>
            <a:r>
              <a:rPr lang="en-US" b="0" i="0" dirty="0">
                <a:solidFill>
                  <a:srgbClr val="242424"/>
                </a:solidFill>
                <a:effectLst/>
                <a:latin typeface="Droid Serif"/>
              </a:rPr>
              <a:t> </a:t>
            </a:r>
            <a:r>
              <a:rPr lang="en-US" b="0" i="0" dirty="0" err="1">
                <a:solidFill>
                  <a:srgbClr val="242424"/>
                </a:solidFill>
                <a:effectLst/>
                <a:latin typeface="Droid Serif"/>
              </a:rPr>
              <a:t>frá</a:t>
            </a:r>
            <a:r>
              <a:rPr lang="en-US" b="0" i="0" dirty="0">
                <a:solidFill>
                  <a:srgbClr val="242424"/>
                </a:solidFill>
                <a:effectLst/>
                <a:latin typeface="Droid Serif"/>
              </a:rPr>
              <a:t> </a:t>
            </a:r>
            <a:r>
              <a:rPr lang="en-US" b="0" i="0" dirty="0" err="1">
                <a:solidFill>
                  <a:srgbClr val="242424"/>
                </a:solidFill>
                <a:effectLst/>
                <a:latin typeface="Droid Serif"/>
              </a:rPr>
              <a:t>skilyrðum</a:t>
            </a:r>
            <a:r>
              <a:rPr lang="en-US" b="0" i="0" dirty="0">
                <a:solidFill>
                  <a:srgbClr val="242424"/>
                </a:solidFill>
                <a:effectLst/>
                <a:latin typeface="Droid Serif"/>
              </a:rPr>
              <a:t> um </a:t>
            </a:r>
            <a:r>
              <a:rPr lang="en-US" b="0" i="0" dirty="0" err="1">
                <a:solidFill>
                  <a:srgbClr val="242424"/>
                </a:solidFill>
                <a:effectLst/>
                <a:latin typeface="Droid Serif"/>
              </a:rPr>
              <a:t>heildarjöfnuð</a:t>
            </a:r>
            <a:r>
              <a:rPr lang="en-US" b="0" i="0" dirty="0">
                <a:solidFill>
                  <a:srgbClr val="242424"/>
                </a:solidFill>
                <a:effectLst/>
                <a:latin typeface="Droid Serif"/>
              </a:rPr>
              <a:t> </a:t>
            </a:r>
            <a:r>
              <a:rPr lang="en-US" b="0" i="0" dirty="0" err="1">
                <a:solidFill>
                  <a:srgbClr val="242424"/>
                </a:solidFill>
                <a:effectLst/>
                <a:latin typeface="Droid Serif"/>
              </a:rPr>
              <a:t>og</a:t>
            </a:r>
            <a:r>
              <a:rPr lang="en-US" b="0" i="0" dirty="0">
                <a:solidFill>
                  <a:srgbClr val="242424"/>
                </a:solidFill>
                <a:effectLst/>
                <a:latin typeface="Droid Serif"/>
              </a:rPr>
              <a:t> </a:t>
            </a:r>
            <a:r>
              <a:rPr lang="en-US" b="0" i="0" dirty="0" err="1">
                <a:solidFill>
                  <a:srgbClr val="242424"/>
                </a:solidFill>
                <a:effectLst/>
                <a:latin typeface="Droid Serif"/>
              </a:rPr>
              <a:t>skuldahlutfall</a:t>
            </a:r>
            <a:r>
              <a:rPr lang="en-US" b="0" i="0" dirty="0">
                <a:solidFill>
                  <a:srgbClr val="242424"/>
                </a:solidFill>
                <a:effectLst/>
                <a:latin typeface="Droid Serif"/>
              </a:rPr>
              <a:t> </a:t>
            </a:r>
            <a:r>
              <a:rPr lang="en-US" b="0" i="0" dirty="0" err="1">
                <a:solidFill>
                  <a:srgbClr val="242424"/>
                </a:solidFill>
                <a:effectLst/>
                <a:latin typeface="Droid Serif"/>
              </a:rPr>
              <a:t>hins</a:t>
            </a:r>
            <a:r>
              <a:rPr lang="en-US" b="0" i="0" dirty="0">
                <a:solidFill>
                  <a:srgbClr val="242424"/>
                </a:solidFill>
                <a:effectLst/>
                <a:latin typeface="Droid Serif"/>
              </a:rPr>
              <a:t> </a:t>
            </a:r>
            <a:r>
              <a:rPr lang="en-US" b="0" i="0" dirty="0" err="1">
                <a:solidFill>
                  <a:srgbClr val="242424"/>
                </a:solidFill>
                <a:effectLst/>
                <a:latin typeface="Droid Serif"/>
              </a:rPr>
              <a:t>opinbera</a:t>
            </a:r>
            <a:r>
              <a:rPr lang="en-US" b="0" i="0" dirty="0">
                <a:solidFill>
                  <a:srgbClr val="242424"/>
                </a:solidFill>
                <a:effectLst/>
                <a:latin typeface="Droid Serif"/>
              </a:rPr>
              <a:t> í 7. gr. </a:t>
            </a:r>
            <a:r>
              <a:rPr lang="en-US" b="0" i="0" dirty="0" err="1">
                <a:solidFill>
                  <a:srgbClr val="242424"/>
                </a:solidFill>
                <a:effectLst/>
                <a:latin typeface="Droid Serif"/>
              </a:rPr>
              <a:t>árin</a:t>
            </a:r>
            <a:r>
              <a:rPr lang="en-US" b="0" i="0" dirty="0">
                <a:solidFill>
                  <a:srgbClr val="242424"/>
                </a:solidFill>
                <a:effectLst/>
                <a:latin typeface="Droid Serif"/>
              </a:rPr>
              <a:t> 2023–2025. </a:t>
            </a:r>
            <a:r>
              <a:rPr lang="en-US" b="0" i="0" dirty="0" err="1">
                <a:solidFill>
                  <a:srgbClr val="242424"/>
                </a:solidFill>
                <a:effectLst/>
                <a:latin typeface="Droid Serif"/>
              </a:rPr>
              <a:t>Hið</a:t>
            </a:r>
            <a:r>
              <a:rPr lang="en-US" b="0" i="0" dirty="0">
                <a:solidFill>
                  <a:srgbClr val="242424"/>
                </a:solidFill>
                <a:effectLst/>
                <a:latin typeface="Droid Serif"/>
              </a:rPr>
              <a:t> </a:t>
            </a:r>
            <a:r>
              <a:rPr lang="en-US" b="0" i="0" dirty="0" err="1">
                <a:solidFill>
                  <a:srgbClr val="242424"/>
                </a:solidFill>
                <a:effectLst/>
                <a:latin typeface="Droid Serif"/>
              </a:rPr>
              <a:t>sama</a:t>
            </a:r>
            <a:r>
              <a:rPr lang="en-US" b="0" i="0" dirty="0">
                <a:solidFill>
                  <a:srgbClr val="242424"/>
                </a:solidFill>
                <a:effectLst/>
                <a:latin typeface="Droid Serif"/>
              </a:rPr>
              <a:t> </a:t>
            </a:r>
            <a:r>
              <a:rPr lang="en-US" b="0" i="0" dirty="0" err="1">
                <a:solidFill>
                  <a:srgbClr val="242424"/>
                </a:solidFill>
                <a:effectLst/>
                <a:latin typeface="Droid Serif"/>
              </a:rPr>
              <a:t>gildir</a:t>
            </a:r>
            <a:r>
              <a:rPr lang="en-US" b="0" i="0" dirty="0">
                <a:solidFill>
                  <a:srgbClr val="242424"/>
                </a:solidFill>
                <a:effectLst/>
                <a:latin typeface="Droid Serif"/>
              </a:rPr>
              <a:t> </a:t>
            </a:r>
            <a:r>
              <a:rPr lang="en-US" b="0" i="0" dirty="0" err="1">
                <a:solidFill>
                  <a:srgbClr val="242424"/>
                </a:solidFill>
                <a:effectLst/>
                <a:latin typeface="Droid Serif"/>
              </a:rPr>
              <a:t>ef</a:t>
            </a:r>
            <a:r>
              <a:rPr lang="en-US" b="0" i="0" dirty="0">
                <a:solidFill>
                  <a:srgbClr val="242424"/>
                </a:solidFill>
                <a:effectLst/>
                <a:latin typeface="Droid Serif"/>
              </a:rPr>
              <a:t> </a:t>
            </a:r>
            <a:r>
              <a:rPr lang="en-US" b="0" i="0" dirty="0" err="1">
                <a:solidFill>
                  <a:srgbClr val="242424"/>
                </a:solidFill>
                <a:effectLst/>
                <a:latin typeface="Droid Serif"/>
              </a:rPr>
              <a:t>endurskoða</a:t>
            </a:r>
            <a:r>
              <a:rPr lang="en-US" b="0" i="0" dirty="0">
                <a:solidFill>
                  <a:srgbClr val="242424"/>
                </a:solidFill>
                <a:effectLst/>
                <a:latin typeface="Droid Serif"/>
              </a:rPr>
              <a:t> </a:t>
            </a:r>
            <a:r>
              <a:rPr lang="en-US" b="0" i="0" dirty="0" err="1">
                <a:solidFill>
                  <a:srgbClr val="242424"/>
                </a:solidFill>
                <a:effectLst/>
                <a:latin typeface="Droid Serif"/>
              </a:rPr>
              <a:t>þarf</a:t>
            </a:r>
            <a:r>
              <a:rPr lang="en-US" b="0" i="0" dirty="0">
                <a:solidFill>
                  <a:srgbClr val="242424"/>
                </a:solidFill>
                <a:effectLst/>
                <a:latin typeface="Droid Serif"/>
              </a:rPr>
              <a:t> </a:t>
            </a:r>
            <a:r>
              <a:rPr lang="en-US" b="0" i="0" dirty="0" err="1">
                <a:solidFill>
                  <a:srgbClr val="242424"/>
                </a:solidFill>
                <a:effectLst/>
                <a:latin typeface="Droid Serif"/>
              </a:rPr>
              <a:t>fjármálastefnu</a:t>
            </a:r>
            <a:r>
              <a:rPr lang="en-US" b="0" i="0" dirty="0">
                <a:solidFill>
                  <a:srgbClr val="242424"/>
                </a:solidFill>
                <a:effectLst/>
                <a:latin typeface="Droid Serif"/>
              </a:rPr>
              <a:t> </a:t>
            </a:r>
            <a:r>
              <a:rPr lang="en-US" b="0" i="0" dirty="0" err="1">
                <a:solidFill>
                  <a:srgbClr val="242424"/>
                </a:solidFill>
                <a:effectLst/>
                <a:latin typeface="Droid Serif"/>
              </a:rPr>
              <a:t>fyrir</a:t>
            </a:r>
            <a:r>
              <a:rPr lang="en-US" b="0" i="0" dirty="0">
                <a:solidFill>
                  <a:srgbClr val="242424"/>
                </a:solidFill>
                <a:effectLst/>
                <a:latin typeface="Droid Serif"/>
              </a:rPr>
              <a:t> </a:t>
            </a:r>
            <a:r>
              <a:rPr lang="en-US" b="0" i="0" dirty="0" err="1">
                <a:solidFill>
                  <a:srgbClr val="242424"/>
                </a:solidFill>
                <a:effectLst/>
                <a:latin typeface="Droid Serif"/>
              </a:rPr>
              <a:t>þau</a:t>
            </a:r>
            <a:r>
              <a:rPr lang="en-US" b="0" i="0" dirty="0">
                <a:solidFill>
                  <a:srgbClr val="242424"/>
                </a:solidFill>
                <a:effectLst/>
                <a:latin typeface="Droid Serif"/>
              </a:rPr>
              <a:t> </a:t>
            </a:r>
            <a:r>
              <a:rPr lang="en-US" b="0" i="0" dirty="0" err="1">
                <a:solidFill>
                  <a:srgbClr val="242424"/>
                </a:solidFill>
                <a:effectLst/>
                <a:latin typeface="Droid Serif"/>
              </a:rPr>
              <a:t>ár</a:t>
            </a:r>
            <a:r>
              <a:rPr lang="en-US" b="0" i="0" dirty="0">
                <a:solidFill>
                  <a:srgbClr val="242424"/>
                </a:solidFill>
                <a:effectLst/>
                <a:latin typeface="Droid Serif"/>
              </a:rPr>
              <a:t>, </a:t>
            </a:r>
            <a:r>
              <a:rPr lang="en-US" b="0" i="0" dirty="0" err="1">
                <a:solidFill>
                  <a:srgbClr val="242424"/>
                </a:solidFill>
                <a:effectLst/>
                <a:latin typeface="Droid Serif"/>
              </a:rPr>
              <a:t>sbr</a:t>
            </a:r>
            <a:r>
              <a:rPr lang="en-US" b="0" i="0" dirty="0">
                <a:solidFill>
                  <a:srgbClr val="242424"/>
                </a:solidFill>
                <a:effectLst/>
                <a:latin typeface="Droid Serif"/>
              </a:rPr>
              <a:t>. 10. gr.</a:t>
            </a:r>
          </a:p>
          <a:p>
            <a:pPr lvl="1">
              <a:lnSpc>
                <a:spcPct val="100000"/>
              </a:lnSpc>
            </a:pPr>
            <a:endParaRPr lang="en-US" altLang="is-IS" dirty="0">
              <a:solidFill>
                <a:srgbClr val="242424"/>
              </a:solidFill>
              <a:latin typeface="Droid Serif"/>
            </a:endParaRPr>
          </a:p>
          <a:p>
            <a:pPr>
              <a:lnSpc>
                <a:spcPct val="100000"/>
              </a:lnSpc>
            </a:pPr>
            <a:r>
              <a:rPr lang="en-US" altLang="is-IS" dirty="0" err="1">
                <a:solidFill>
                  <a:srgbClr val="242424"/>
                </a:solidFill>
                <a:latin typeface="Droid Serif"/>
              </a:rPr>
              <a:t>Afnám</a:t>
            </a:r>
            <a:r>
              <a:rPr lang="en-US" altLang="is-IS" dirty="0">
                <a:solidFill>
                  <a:srgbClr val="242424"/>
                </a:solidFill>
                <a:latin typeface="Droid Serif"/>
              </a:rPr>
              <a:t> </a:t>
            </a:r>
            <a:r>
              <a:rPr lang="en-US" altLang="is-IS" dirty="0" err="1">
                <a:solidFill>
                  <a:srgbClr val="242424"/>
                </a:solidFill>
                <a:latin typeface="Droid Serif"/>
              </a:rPr>
              <a:t>þessara</a:t>
            </a:r>
            <a:r>
              <a:rPr lang="en-US" altLang="is-IS" dirty="0">
                <a:solidFill>
                  <a:srgbClr val="242424"/>
                </a:solidFill>
                <a:latin typeface="Droid Serif"/>
              </a:rPr>
              <a:t> </a:t>
            </a:r>
            <a:r>
              <a:rPr lang="en-US" altLang="is-IS" dirty="0" err="1">
                <a:solidFill>
                  <a:srgbClr val="242424"/>
                </a:solidFill>
                <a:latin typeface="Droid Serif"/>
              </a:rPr>
              <a:t>fjármálareglna</a:t>
            </a:r>
            <a:r>
              <a:rPr lang="en-US" altLang="is-IS" dirty="0">
                <a:solidFill>
                  <a:srgbClr val="242424"/>
                </a:solidFill>
                <a:latin typeface="Droid Serif"/>
              </a:rPr>
              <a:t> </a:t>
            </a:r>
            <a:r>
              <a:rPr lang="en-US" altLang="is-IS" dirty="0" err="1">
                <a:solidFill>
                  <a:srgbClr val="242424"/>
                </a:solidFill>
                <a:latin typeface="Droid Serif"/>
              </a:rPr>
              <a:t>varða</a:t>
            </a:r>
            <a:r>
              <a:rPr lang="en-US" altLang="is-IS" dirty="0">
                <a:solidFill>
                  <a:srgbClr val="242424"/>
                </a:solidFill>
                <a:latin typeface="Droid Serif"/>
              </a:rPr>
              <a:t> </a:t>
            </a:r>
            <a:r>
              <a:rPr lang="en-US" altLang="is-IS" dirty="0" err="1">
                <a:solidFill>
                  <a:srgbClr val="242424"/>
                </a:solidFill>
                <a:latin typeface="Droid Serif"/>
              </a:rPr>
              <a:t>fyrst</a:t>
            </a:r>
            <a:r>
              <a:rPr lang="en-US" altLang="is-IS" dirty="0">
                <a:solidFill>
                  <a:srgbClr val="242424"/>
                </a:solidFill>
                <a:latin typeface="Droid Serif"/>
              </a:rPr>
              <a:t> </a:t>
            </a:r>
            <a:r>
              <a:rPr lang="en-US" altLang="is-IS" dirty="0" err="1">
                <a:solidFill>
                  <a:srgbClr val="242424"/>
                </a:solidFill>
                <a:latin typeface="Droid Serif"/>
              </a:rPr>
              <a:t>og</a:t>
            </a:r>
            <a:r>
              <a:rPr lang="en-US" altLang="is-IS" dirty="0">
                <a:solidFill>
                  <a:srgbClr val="242424"/>
                </a:solidFill>
                <a:latin typeface="Droid Serif"/>
              </a:rPr>
              <a:t> </a:t>
            </a:r>
            <a:r>
              <a:rPr lang="en-US" altLang="is-IS" dirty="0" err="1">
                <a:solidFill>
                  <a:srgbClr val="242424"/>
                </a:solidFill>
                <a:latin typeface="Droid Serif"/>
              </a:rPr>
              <a:t>fremst</a:t>
            </a:r>
            <a:r>
              <a:rPr lang="en-US" altLang="is-IS" dirty="0">
                <a:solidFill>
                  <a:srgbClr val="242424"/>
                </a:solidFill>
                <a:latin typeface="Droid Serif"/>
              </a:rPr>
              <a:t> </a:t>
            </a:r>
            <a:r>
              <a:rPr lang="en-US" altLang="is-IS" dirty="0" err="1">
                <a:solidFill>
                  <a:srgbClr val="242424"/>
                </a:solidFill>
                <a:latin typeface="Droid Serif"/>
              </a:rPr>
              <a:t>ríkissjóð</a:t>
            </a:r>
            <a:endParaRPr lang="is-IS" altLang="is-IS" dirty="0"/>
          </a:p>
          <a:p>
            <a:pPr lvl="1">
              <a:lnSpc>
                <a:spcPct val="100000"/>
              </a:lnSpc>
            </a:pP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118027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Afnám fjármálareglna í sveitarstjórnarlögum fram til 2025</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a:bodyPr>
          <a:lstStyle/>
          <a:p>
            <a:pPr>
              <a:lnSpc>
                <a:spcPct val="100000"/>
              </a:lnSpc>
            </a:pPr>
            <a:r>
              <a:rPr lang="is-IS" altLang="is-IS" dirty="0"/>
              <a:t>Fjármálareglur sveitarstjórnarlaga nr. 138/2011:</a:t>
            </a:r>
          </a:p>
          <a:p>
            <a:pPr>
              <a:lnSpc>
                <a:spcPct val="100000"/>
              </a:lnSpc>
            </a:pPr>
            <a:endParaRPr lang="is-IS" altLang="is-IS" dirty="0"/>
          </a:p>
          <a:p>
            <a:pPr>
              <a:lnSpc>
                <a:spcPct val="100000"/>
              </a:lnSpc>
            </a:pPr>
            <a:r>
              <a:rPr lang="en-US" b="0" i="0" dirty="0">
                <a:solidFill>
                  <a:srgbClr val="242424"/>
                </a:solidFill>
                <a:effectLst/>
                <a:latin typeface="Droid Serif"/>
              </a:rPr>
              <a:t>1. </a:t>
            </a:r>
            <a:r>
              <a:rPr lang="en-US" b="0" i="0" dirty="0" err="1">
                <a:solidFill>
                  <a:srgbClr val="242424"/>
                </a:solidFill>
                <a:effectLst/>
                <a:latin typeface="Droid Serif"/>
              </a:rPr>
              <a:t>samanlögð</a:t>
            </a:r>
            <a:r>
              <a:rPr lang="en-US" b="0" i="0" dirty="0">
                <a:solidFill>
                  <a:srgbClr val="242424"/>
                </a:solidFill>
                <a:effectLst/>
                <a:latin typeface="Droid Serif"/>
              </a:rPr>
              <a:t> </a:t>
            </a:r>
            <a:r>
              <a:rPr lang="en-US" b="0" i="0" dirty="0" err="1">
                <a:solidFill>
                  <a:srgbClr val="242424"/>
                </a:solidFill>
                <a:effectLst/>
                <a:latin typeface="Droid Serif"/>
              </a:rPr>
              <a:t>heildarútgjöld</a:t>
            </a:r>
            <a:r>
              <a:rPr lang="en-US" b="0" i="0" dirty="0">
                <a:solidFill>
                  <a:srgbClr val="242424"/>
                </a:solidFill>
                <a:effectLst/>
                <a:latin typeface="Droid Serif"/>
              </a:rPr>
              <a:t> </a:t>
            </a:r>
            <a:r>
              <a:rPr lang="en-US" b="0" i="0" dirty="0" err="1">
                <a:solidFill>
                  <a:srgbClr val="242424"/>
                </a:solidFill>
                <a:effectLst/>
                <a:latin typeface="Droid Serif"/>
              </a:rPr>
              <a:t>til</a:t>
            </a:r>
            <a:r>
              <a:rPr lang="en-US" b="0" i="0" dirty="0">
                <a:solidFill>
                  <a:srgbClr val="242424"/>
                </a:solidFill>
                <a:effectLst/>
                <a:latin typeface="Droid Serif"/>
              </a:rPr>
              <a:t> </a:t>
            </a:r>
            <a:r>
              <a:rPr lang="en-US" b="0" i="0" dirty="0" err="1">
                <a:solidFill>
                  <a:srgbClr val="242424"/>
                </a:solidFill>
                <a:effectLst/>
                <a:latin typeface="Droid Serif"/>
              </a:rPr>
              <a:t>rekstrar</a:t>
            </a:r>
            <a:r>
              <a:rPr lang="en-US" b="0" i="0" dirty="0">
                <a:solidFill>
                  <a:srgbClr val="242424"/>
                </a:solidFill>
                <a:effectLst/>
                <a:latin typeface="Droid Serif"/>
              </a:rPr>
              <a:t> </a:t>
            </a:r>
            <a:r>
              <a:rPr lang="en-US" b="0" i="0" dirty="0" err="1">
                <a:solidFill>
                  <a:srgbClr val="242424"/>
                </a:solidFill>
                <a:effectLst/>
                <a:latin typeface="Droid Serif"/>
              </a:rPr>
              <a:t>vegna</a:t>
            </a:r>
            <a:r>
              <a:rPr lang="en-US" b="0" i="0" dirty="0">
                <a:solidFill>
                  <a:srgbClr val="242424"/>
                </a:solidFill>
                <a:effectLst/>
                <a:latin typeface="Droid Serif"/>
              </a:rPr>
              <a:t> A- </a:t>
            </a:r>
            <a:r>
              <a:rPr lang="en-US" b="0" i="0" dirty="0" err="1">
                <a:solidFill>
                  <a:srgbClr val="242424"/>
                </a:solidFill>
                <a:effectLst/>
                <a:latin typeface="Droid Serif"/>
              </a:rPr>
              <a:t>og</a:t>
            </a:r>
            <a:r>
              <a:rPr lang="en-US" b="0" i="0" dirty="0">
                <a:solidFill>
                  <a:srgbClr val="242424"/>
                </a:solidFill>
                <a:effectLst/>
                <a:latin typeface="Droid Serif"/>
              </a:rPr>
              <a:t> B-</a:t>
            </a:r>
            <a:r>
              <a:rPr lang="en-US" b="0" i="0" dirty="0" err="1">
                <a:solidFill>
                  <a:srgbClr val="242424"/>
                </a:solidFill>
                <a:effectLst/>
                <a:latin typeface="Droid Serif"/>
              </a:rPr>
              <a:t>hluta</a:t>
            </a:r>
            <a:r>
              <a:rPr lang="en-US" b="0" i="0" dirty="0">
                <a:solidFill>
                  <a:srgbClr val="242424"/>
                </a:solidFill>
                <a:effectLst/>
                <a:latin typeface="Droid Serif"/>
              </a:rPr>
              <a:t> í </a:t>
            </a:r>
            <a:r>
              <a:rPr lang="en-US" b="0" i="0" dirty="0" err="1">
                <a:solidFill>
                  <a:srgbClr val="242424"/>
                </a:solidFill>
                <a:effectLst/>
                <a:latin typeface="Droid Serif"/>
              </a:rPr>
              <a:t>reikningsskilum</a:t>
            </a:r>
            <a:r>
              <a:rPr lang="en-US" b="0" i="0" dirty="0">
                <a:solidFill>
                  <a:srgbClr val="242424"/>
                </a:solidFill>
                <a:effectLst/>
                <a:latin typeface="Droid Serif"/>
              </a:rPr>
              <a:t> </a:t>
            </a:r>
            <a:r>
              <a:rPr lang="en-US" b="0" i="0" dirty="0" err="1">
                <a:solidFill>
                  <a:srgbClr val="242424"/>
                </a:solidFill>
                <a:effectLst/>
                <a:latin typeface="Droid Serif"/>
              </a:rPr>
              <a:t>skv</a:t>
            </a:r>
            <a:r>
              <a:rPr lang="en-US" b="0" i="0" dirty="0">
                <a:solidFill>
                  <a:srgbClr val="242424"/>
                </a:solidFill>
                <a:effectLst/>
                <a:latin typeface="Droid Serif"/>
              </a:rPr>
              <a:t>. 60. gr. </a:t>
            </a:r>
            <a:r>
              <a:rPr lang="en-US" b="0" i="0" dirty="0" err="1">
                <a:solidFill>
                  <a:srgbClr val="242424"/>
                </a:solidFill>
                <a:effectLst/>
                <a:latin typeface="Droid Serif"/>
              </a:rPr>
              <a:t>séu</a:t>
            </a:r>
            <a:r>
              <a:rPr lang="en-US" b="0" i="0" dirty="0">
                <a:solidFill>
                  <a:srgbClr val="242424"/>
                </a:solidFill>
                <a:effectLst/>
                <a:latin typeface="Droid Serif"/>
              </a:rPr>
              <a:t> á </a:t>
            </a:r>
            <a:r>
              <a:rPr lang="en-US" b="0" i="0" dirty="0" err="1">
                <a:solidFill>
                  <a:srgbClr val="242424"/>
                </a:solidFill>
                <a:effectLst/>
                <a:latin typeface="Droid Serif"/>
              </a:rPr>
              <a:t>hverju</a:t>
            </a:r>
            <a:r>
              <a:rPr lang="en-US" b="0" i="0" dirty="0">
                <a:solidFill>
                  <a:srgbClr val="242424"/>
                </a:solidFill>
                <a:effectLst/>
                <a:latin typeface="Droid Serif"/>
              </a:rPr>
              <a:t> </a:t>
            </a:r>
            <a:r>
              <a:rPr lang="en-US" b="0" i="0" dirty="0" err="1">
                <a:solidFill>
                  <a:srgbClr val="242424"/>
                </a:solidFill>
                <a:effectLst/>
                <a:latin typeface="Droid Serif"/>
              </a:rPr>
              <a:t>þriggja</a:t>
            </a:r>
            <a:r>
              <a:rPr lang="en-US" b="0" i="0" dirty="0">
                <a:solidFill>
                  <a:srgbClr val="242424"/>
                </a:solidFill>
                <a:effectLst/>
                <a:latin typeface="Droid Serif"/>
              </a:rPr>
              <a:t> </a:t>
            </a:r>
            <a:r>
              <a:rPr lang="en-US" b="0" i="0" dirty="0" err="1">
                <a:solidFill>
                  <a:srgbClr val="242424"/>
                </a:solidFill>
                <a:effectLst/>
                <a:latin typeface="Droid Serif"/>
              </a:rPr>
              <a:t>ára</a:t>
            </a:r>
            <a:r>
              <a:rPr lang="en-US" b="0" i="0" dirty="0">
                <a:solidFill>
                  <a:srgbClr val="242424"/>
                </a:solidFill>
                <a:effectLst/>
                <a:latin typeface="Droid Serif"/>
              </a:rPr>
              <a:t> </a:t>
            </a:r>
            <a:r>
              <a:rPr lang="en-US" b="0" i="0" dirty="0" err="1">
                <a:solidFill>
                  <a:srgbClr val="242424"/>
                </a:solidFill>
                <a:effectLst/>
                <a:latin typeface="Droid Serif"/>
              </a:rPr>
              <a:t>tímabili</a:t>
            </a:r>
            <a:r>
              <a:rPr lang="en-US" b="0" i="0" dirty="0">
                <a:solidFill>
                  <a:srgbClr val="242424"/>
                </a:solidFill>
                <a:effectLst/>
                <a:latin typeface="Droid Serif"/>
              </a:rPr>
              <a:t> ekki </a:t>
            </a:r>
            <a:r>
              <a:rPr lang="en-US" b="0" i="0" dirty="0" err="1">
                <a:solidFill>
                  <a:srgbClr val="242424"/>
                </a:solidFill>
                <a:effectLst/>
                <a:latin typeface="Droid Serif"/>
              </a:rPr>
              <a:t>hærri</a:t>
            </a:r>
            <a:r>
              <a:rPr lang="en-US" b="0" i="0" dirty="0">
                <a:solidFill>
                  <a:srgbClr val="242424"/>
                </a:solidFill>
                <a:effectLst/>
                <a:latin typeface="Droid Serif"/>
              </a:rPr>
              <a:t> </a:t>
            </a:r>
            <a:r>
              <a:rPr lang="en-US" b="0" i="0" dirty="0" err="1">
                <a:solidFill>
                  <a:srgbClr val="242424"/>
                </a:solidFill>
                <a:effectLst/>
                <a:latin typeface="Droid Serif"/>
              </a:rPr>
              <a:t>en</a:t>
            </a:r>
            <a:r>
              <a:rPr lang="en-US" b="0" i="0" dirty="0">
                <a:solidFill>
                  <a:srgbClr val="242424"/>
                </a:solidFill>
                <a:effectLst/>
                <a:latin typeface="Droid Serif"/>
              </a:rPr>
              <a:t> </a:t>
            </a:r>
            <a:r>
              <a:rPr lang="en-US" b="0" i="0" dirty="0" err="1">
                <a:solidFill>
                  <a:srgbClr val="242424"/>
                </a:solidFill>
                <a:effectLst/>
                <a:latin typeface="Droid Serif"/>
              </a:rPr>
              <a:t>nemur</a:t>
            </a:r>
            <a:r>
              <a:rPr lang="en-US" b="0" i="0" dirty="0">
                <a:solidFill>
                  <a:srgbClr val="242424"/>
                </a:solidFill>
                <a:effectLst/>
                <a:latin typeface="Droid Serif"/>
              </a:rPr>
              <a:t> </a:t>
            </a:r>
            <a:r>
              <a:rPr lang="en-US" b="0" i="0" dirty="0" err="1">
                <a:solidFill>
                  <a:srgbClr val="242424"/>
                </a:solidFill>
                <a:effectLst/>
                <a:latin typeface="Droid Serif"/>
              </a:rPr>
              <a:t>samanlögðum</a:t>
            </a:r>
            <a:r>
              <a:rPr lang="en-US" b="0" i="0" dirty="0">
                <a:solidFill>
                  <a:srgbClr val="242424"/>
                </a:solidFill>
                <a:effectLst/>
                <a:latin typeface="Droid Serif"/>
              </a:rPr>
              <a:t> </a:t>
            </a:r>
            <a:r>
              <a:rPr lang="en-US" b="0" i="0" dirty="0" err="1">
                <a:solidFill>
                  <a:srgbClr val="242424"/>
                </a:solidFill>
                <a:effectLst/>
                <a:latin typeface="Droid Serif"/>
              </a:rPr>
              <a:t>reglulegum</a:t>
            </a:r>
            <a:r>
              <a:rPr lang="en-US" b="0" i="0" dirty="0">
                <a:solidFill>
                  <a:srgbClr val="242424"/>
                </a:solidFill>
                <a:effectLst/>
                <a:latin typeface="Droid Serif"/>
              </a:rPr>
              <a:t> </a:t>
            </a:r>
            <a:r>
              <a:rPr lang="en-US" b="0" i="0" dirty="0" err="1">
                <a:solidFill>
                  <a:srgbClr val="242424"/>
                </a:solidFill>
                <a:effectLst/>
                <a:latin typeface="Droid Serif"/>
              </a:rPr>
              <a:t>tekjum</a:t>
            </a:r>
            <a:r>
              <a:rPr lang="en-US" b="0" i="0" dirty="0">
                <a:solidFill>
                  <a:srgbClr val="242424"/>
                </a:solidFill>
                <a:effectLst/>
                <a:latin typeface="Droid Serif"/>
              </a:rPr>
              <a:t>, </a:t>
            </a:r>
          </a:p>
          <a:p>
            <a:pPr>
              <a:lnSpc>
                <a:spcPct val="100000"/>
              </a:lnSpc>
            </a:pPr>
            <a:r>
              <a:rPr lang="en-US" dirty="0">
                <a:solidFill>
                  <a:srgbClr val="242424"/>
                </a:solidFill>
                <a:latin typeface="Droid Serif"/>
              </a:rPr>
              <a:t>2</a:t>
            </a:r>
            <a:r>
              <a:rPr lang="en-US" b="0" i="0" dirty="0">
                <a:solidFill>
                  <a:srgbClr val="242424"/>
                </a:solidFill>
                <a:effectLst/>
                <a:latin typeface="Droid Serif"/>
              </a:rPr>
              <a:t>. </a:t>
            </a:r>
            <a:r>
              <a:rPr lang="en-US" b="0" i="0" dirty="0" err="1">
                <a:solidFill>
                  <a:srgbClr val="242424"/>
                </a:solidFill>
                <a:effectLst/>
                <a:latin typeface="Droid Serif"/>
              </a:rPr>
              <a:t>heildarskuldir</a:t>
            </a:r>
            <a:r>
              <a:rPr lang="en-US" b="0" i="0" dirty="0">
                <a:solidFill>
                  <a:srgbClr val="242424"/>
                </a:solidFill>
                <a:effectLst/>
                <a:latin typeface="Droid Serif"/>
              </a:rPr>
              <a:t> </a:t>
            </a:r>
            <a:r>
              <a:rPr lang="en-US" b="0" i="0" dirty="0" err="1">
                <a:solidFill>
                  <a:srgbClr val="242424"/>
                </a:solidFill>
                <a:effectLst/>
                <a:latin typeface="Droid Serif"/>
              </a:rPr>
              <a:t>og</a:t>
            </a:r>
            <a:r>
              <a:rPr lang="en-US" b="0" i="0" dirty="0">
                <a:solidFill>
                  <a:srgbClr val="242424"/>
                </a:solidFill>
                <a:effectLst/>
                <a:latin typeface="Droid Serif"/>
              </a:rPr>
              <a:t> </a:t>
            </a:r>
            <a:r>
              <a:rPr lang="en-US" b="0" i="0" dirty="0" err="1">
                <a:solidFill>
                  <a:srgbClr val="242424"/>
                </a:solidFill>
                <a:effectLst/>
                <a:latin typeface="Droid Serif"/>
              </a:rPr>
              <a:t>skuldbindingar</a:t>
            </a:r>
            <a:r>
              <a:rPr lang="en-US" b="0" i="0" dirty="0">
                <a:solidFill>
                  <a:srgbClr val="242424"/>
                </a:solidFill>
                <a:effectLst/>
                <a:latin typeface="Droid Serif"/>
              </a:rPr>
              <a:t> A- </a:t>
            </a:r>
            <a:r>
              <a:rPr lang="en-US" b="0" i="0" dirty="0" err="1">
                <a:solidFill>
                  <a:srgbClr val="242424"/>
                </a:solidFill>
                <a:effectLst/>
                <a:latin typeface="Droid Serif"/>
              </a:rPr>
              <a:t>og</a:t>
            </a:r>
            <a:r>
              <a:rPr lang="en-US" b="0" i="0" dirty="0">
                <a:solidFill>
                  <a:srgbClr val="242424"/>
                </a:solidFill>
                <a:effectLst/>
                <a:latin typeface="Droid Serif"/>
              </a:rPr>
              <a:t> B-</a:t>
            </a:r>
            <a:r>
              <a:rPr lang="en-US" b="0" i="0" dirty="0" err="1">
                <a:solidFill>
                  <a:srgbClr val="242424"/>
                </a:solidFill>
                <a:effectLst/>
                <a:latin typeface="Droid Serif"/>
              </a:rPr>
              <a:t>hluta</a:t>
            </a:r>
            <a:r>
              <a:rPr lang="en-US" b="0" i="0" dirty="0">
                <a:solidFill>
                  <a:srgbClr val="242424"/>
                </a:solidFill>
                <a:effectLst/>
                <a:latin typeface="Droid Serif"/>
              </a:rPr>
              <a:t> í </a:t>
            </a:r>
            <a:r>
              <a:rPr lang="en-US" b="0" i="0" dirty="0" err="1">
                <a:solidFill>
                  <a:srgbClr val="242424"/>
                </a:solidFill>
                <a:effectLst/>
                <a:latin typeface="Droid Serif"/>
              </a:rPr>
              <a:t>reikningsskilum</a:t>
            </a:r>
            <a:r>
              <a:rPr lang="en-US" b="0" i="0" dirty="0">
                <a:solidFill>
                  <a:srgbClr val="242424"/>
                </a:solidFill>
                <a:effectLst/>
                <a:latin typeface="Droid Serif"/>
              </a:rPr>
              <a:t> </a:t>
            </a:r>
            <a:r>
              <a:rPr lang="en-US" b="0" i="0" dirty="0" err="1">
                <a:solidFill>
                  <a:srgbClr val="242424"/>
                </a:solidFill>
                <a:effectLst/>
                <a:latin typeface="Droid Serif"/>
              </a:rPr>
              <a:t>skv</a:t>
            </a:r>
            <a:r>
              <a:rPr lang="en-US" b="0" i="0" dirty="0">
                <a:solidFill>
                  <a:srgbClr val="242424"/>
                </a:solidFill>
                <a:effectLst/>
                <a:latin typeface="Droid Serif"/>
              </a:rPr>
              <a:t>. 60. gr. </a:t>
            </a:r>
            <a:r>
              <a:rPr lang="en-US" b="0" i="0" dirty="0" err="1">
                <a:solidFill>
                  <a:srgbClr val="242424"/>
                </a:solidFill>
                <a:effectLst/>
                <a:latin typeface="Droid Serif"/>
              </a:rPr>
              <a:t>séu</a:t>
            </a:r>
            <a:r>
              <a:rPr lang="en-US" b="0" i="0" dirty="0">
                <a:solidFill>
                  <a:srgbClr val="242424"/>
                </a:solidFill>
                <a:effectLst/>
                <a:latin typeface="Droid Serif"/>
              </a:rPr>
              <a:t> ekki </a:t>
            </a:r>
            <a:r>
              <a:rPr lang="en-US" b="0" i="0" dirty="0" err="1">
                <a:solidFill>
                  <a:srgbClr val="242424"/>
                </a:solidFill>
                <a:effectLst/>
                <a:latin typeface="Droid Serif"/>
              </a:rPr>
              <a:t>hærri</a:t>
            </a:r>
            <a:r>
              <a:rPr lang="en-US" b="0" i="0" dirty="0">
                <a:solidFill>
                  <a:srgbClr val="242424"/>
                </a:solidFill>
                <a:effectLst/>
                <a:latin typeface="Droid Serif"/>
              </a:rPr>
              <a:t> </a:t>
            </a:r>
            <a:r>
              <a:rPr lang="en-US" b="0" i="0" dirty="0" err="1">
                <a:solidFill>
                  <a:srgbClr val="242424"/>
                </a:solidFill>
                <a:effectLst/>
                <a:latin typeface="Droid Serif"/>
              </a:rPr>
              <a:t>en</a:t>
            </a:r>
            <a:r>
              <a:rPr lang="en-US" b="0" i="0" dirty="0">
                <a:solidFill>
                  <a:srgbClr val="242424"/>
                </a:solidFill>
                <a:effectLst/>
                <a:latin typeface="Droid Serif"/>
              </a:rPr>
              <a:t> </a:t>
            </a:r>
            <a:r>
              <a:rPr lang="en-US" b="0" i="0" dirty="0" err="1">
                <a:solidFill>
                  <a:srgbClr val="242424"/>
                </a:solidFill>
                <a:effectLst/>
                <a:latin typeface="Droid Serif"/>
              </a:rPr>
              <a:t>nemur</a:t>
            </a:r>
            <a:r>
              <a:rPr lang="en-US" b="0" i="0" dirty="0">
                <a:solidFill>
                  <a:srgbClr val="242424"/>
                </a:solidFill>
                <a:effectLst/>
                <a:latin typeface="Droid Serif"/>
              </a:rPr>
              <a:t> 150% </a:t>
            </a:r>
            <a:r>
              <a:rPr lang="en-US" b="0" i="0" dirty="0" err="1">
                <a:solidFill>
                  <a:srgbClr val="242424"/>
                </a:solidFill>
                <a:effectLst/>
                <a:latin typeface="Droid Serif"/>
              </a:rPr>
              <a:t>af</a:t>
            </a:r>
            <a:r>
              <a:rPr lang="en-US" b="0" i="0" dirty="0">
                <a:solidFill>
                  <a:srgbClr val="242424"/>
                </a:solidFill>
                <a:effectLst/>
                <a:latin typeface="Droid Serif"/>
              </a:rPr>
              <a:t> </a:t>
            </a:r>
            <a:r>
              <a:rPr lang="en-US" b="0" i="0" dirty="0" err="1">
                <a:solidFill>
                  <a:srgbClr val="242424"/>
                </a:solidFill>
                <a:effectLst/>
                <a:latin typeface="Droid Serif"/>
              </a:rPr>
              <a:t>reglulegum</a:t>
            </a:r>
            <a:r>
              <a:rPr lang="en-US" b="0" i="0" dirty="0">
                <a:solidFill>
                  <a:srgbClr val="242424"/>
                </a:solidFill>
                <a:effectLst/>
                <a:latin typeface="Droid Serif"/>
              </a:rPr>
              <a:t> </a:t>
            </a:r>
            <a:r>
              <a:rPr lang="en-US" b="0" i="0" dirty="0" err="1">
                <a:solidFill>
                  <a:srgbClr val="242424"/>
                </a:solidFill>
                <a:effectLst/>
                <a:latin typeface="Droid Serif"/>
              </a:rPr>
              <a:t>tekjum</a:t>
            </a:r>
            <a:r>
              <a:rPr lang="en-US" b="0" i="0" dirty="0">
                <a:solidFill>
                  <a:srgbClr val="242424"/>
                </a:solidFill>
                <a:effectLst/>
                <a:latin typeface="Droid Serif"/>
              </a:rPr>
              <a:t>.</a:t>
            </a: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798625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Afnám fjármálareglna í sveitarstjórnarlögum fram til 2025</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fontScale="92500" lnSpcReduction="10000"/>
          </a:bodyPr>
          <a:lstStyle/>
          <a:p>
            <a:pPr>
              <a:lnSpc>
                <a:spcPct val="100000"/>
              </a:lnSpc>
            </a:pPr>
            <a:r>
              <a:rPr lang="en-US" b="0" i="0" dirty="0" err="1">
                <a:solidFill>
                  <a:srgbClr val="242424"/>
                </a:solidFill>
                <a:effectLst/>
                <a:latin typeface="Droid Serif"/>
              </a:rPr>
              <a:t>Lög</a:t>
            </a:r>
            <a:r>
              <a:rPr lang="en-US" b="0" i="0" dirty="0">
                <a:solidFill>
                  <a:srgbClr val="242424"/>
                </a:solidFill>
                <a:effectLst/>
                <a:latin typeface="Droid Serif"/>
              </a:rPr>
              <a:t> nr. 25/2020:</a:t>
            </a:r>
          </a:p>
          <a:p>
            <a:pPr>
              <a:lnSpc>
                <a:spcPct val="100000"/>
              </a:lnSpc>
            </a:pPr>
            <a:r>
              <a:rPr lang="en-US" b="0" i="0" dirty="0" err="1">
                <a:solidFill>
                  <a:srgbClr val="242424"/>
                </a:solidFill>
                <a:effectLst/>
                <a:latin typeface="Droid Serif"/>
              </a:rPr>
              <a:t>Þrátt</a:t>
            </a:r>
            <a:r>
              <a:rPr lang="en-US" b="0" i="0" dirty="0">
                <a:solidFill>
                  <a:srgbClr val="242424"/>
                </a:solidFill>
                <a:effectLst/>
                <a:latin typeface="Droid Serif"/>
              </a:rPr>
              <a:t> </a:t>
            </a:r>
            <a:r>
              <a:rPr lang="en-US" b="0" i="0" dirty="0" err="1">
                <a:solidFill>
                  <a:srgbClr val="242424"/>
                </a:solidFill>
                <a:effectLst/>
                <a:latin typeface="Droid Serif"/>
              </a:rPr>
              <a:t>fyrir</a:t>
            </a:r>
            <a:r>
              <a:rPr lang="en-US" b="0" i="0" dirty="0">
                <a:solidFill>
                  <a:srgbClr val="242424"/>
                </a:solidFill>
                <a:effectLst/>
                <a:latin typeface="Droid Serif"/>
              </a:rPr>
              <a:t> 1. </a:t>
            </a:r>
            <a:r>
              <a:rPr lang="en-US" b="0" i="0" dirty="0" err="1">
                <a:solidFill>
                  <a:srgbClr val="242424"/>
                </a:solidFill>
                <a:effectLst/>
                <a:latin typeface="Droid Serif"/>
              </a:rPr>
              <a:t>og</a:t>
            </a:r>
            <a:r>
              <a:rPr lang="en-US" b="0" i="0" dirty="0">
                <a:solidFill>
                  <a:srgbClr val="242424"/>
                </a:solidFill>
                <a:effectLst/>
                <a:latin typeface="Droid Serif"/>
              </a:rPr>
              <a:t> 2. mgr. 64. gr. er </a:t>
            </a:r>
            <a:r>
              <a:rPr lang="en-US" b="0" i="0" dirty="0" err="1">
                <a:solidFill>
                  <a:srgbClr val="242424"/>
                </a:solidFill>
                <a:effectLst/>
                <a:latin typeface="Droid Serif"/>
              </a:rPr>
              <a:t>sveitarstjórn</a:t>
            </a:r>
            <a:r>
              <a:rPr lang="en-US" b="0" i="0" dirty="0">
                <a:solidFill>
                  <a:srgbClr val="242424"/>
                </a:solidFill>
                <a:effectLst/>
                <a:latin typeface="Droid Serif"/>
              </a:rPr>
              <a:t> </a:t>
            </a:r>
            <a:r>
              <a:rPr lang="en-US" b="0" i="0" dirty="0" err="1">
                <a:solidFill>
                  <a:srgbClr val="242424"/>
                </a:solidFill>
                <a:effectLst/>
                <a:latin typeface="Droid Serif"/>
              </a:rPr>
              <a:t>heimilt</a:t>
            </a:r>
            <a:r>
              <a:rPr lang="en-US" b="0" i="0" dirty="0">
                <a:solidFill>
                  <a:srgbClr val="242424"/>
                </a:solidFill>
                <a:effectLst/>
                <a:latin typeface="Droid Serif"/>
              </a:rPr>
              <a:t> </a:t>
            </a:r>
            <a:r>
              <a:rPr lang="en-US" b="0" i="0" dirty="0" err="1">
                <a:solidFill>
                  <a:srgbClr val="242424"/>
                </a:solidFill>
                <a:effectLst/>
                <a:latin typeface="Droid Serif"/>
              </a:rPr>
              <a:t>að</a:t>
            </a:r>
            <a:r>
              <a:rPr lang="en-US" b="0" i="0" dirty="0">
                <a:solidFill>
                  <a:srgbClr val="242424"/>
                </a:solidFill>
                <a:effectLst/>
                <a:latin typeface="Droid Serif"/>
              </a:rPr>
              <a:t> </a:t>
            </a:r>
            <a:r>
              <a:rPr lang="en-US" b="0" i="0" dirty="0" err="1">
                <a:solidFill>
                  <a:srgbClr val="242424"/>
                </a:solidFill>
                <a:effectLst/>
                <a:latin typeface="Droid Serif"/>
              </a:rPr>
              <a:t>víkja</a:t>
            </a:r>
            <a:r>
              <a:rPr lang="en-US" b="0" i="0" dirty="0">
                <a:solidFill>
                  <a:srgbClr val="242424"/>
                </a:solidFill>
                <a:effectLst/>
                <a:latin typeface="Droid Serif"/>
              </a:rPr>
              <a:t> </a:t>
            </a:r>
            <a:r>
              <a:rPr lang="en-US" b="0" i="0" dirty="0" err="1">
                <a:solidFill>
                  <a:srgbClr val="242424"/>
                </a:solidFill>
                <a:effectLst/>
                <a:latin typeface="Droid Serif"/>
              </a:rPr>
              <a:t>frá</a:t>
            </a:r>
            <a:r>
              <a:rPr lang="en-US" b="0" i="0" dirty="0">
                <a:solidFill>
                  <a:srgbClr val="242424"/>
                </a:solidFill>
                <a:effectLst/>
                <a:latin typeface="Droid Serif"/>
              </a:rPr>
              <a:t> </a:t>
            </a:r>
            <a:r>
              <a:rPr lang="en-US" b="0" i="0" dirty="0" err="1">
                <a:solidFill>
                  <a:srgbClr val="242424"/>
                </a:solidFill>
                <a:effectLst/>
                <a:latin typeface="Droid Serif"/>
              </a:rPr>
              <a:t>skilyrðum</a:t>
            </a:r>
            <a:r>
              <a:rPr lang="en-US" b="0" i="0" dirty="0">
                <a:solidFill>
                  <a:srgbClr val="242424"/>
                </a:solidFill>
                <a:effectLst/>
                <a:latin typeface="Droid Serif"/>
              </a:rPr>
              <a:t> 1. </a:t>
            </a:r>
            <a:r>
              <a:rPr lang="en-US" b="0" i="0" dirty="0" err="1">
                <a:solidFill>
                  <a:srgbClr val="242424"/>
                </a:solidFill>
                <a:effectLst/>
                <a:latin typeface="Droid Serif"/>
              </a:rPr>
              <a:t>og</a:t>
            </a:r>
            <a:r>
              <a:rPr lang="en-US" b="0" i="0" dirty="0">
                <a:solidFill>
                  <a:srgbClr val="242424"/>
                </a:solidFill>
                <a:effectLst/>
                <a:latin typeface="Droid Serif"/>
              </a:rPr>
              <a:t> 2. </a:t>
            </a:r>
            <a:r>
              <a:rPr lang="en-US" b="0" i="0" dirty="0" err="1">
                <a:solidFill>
                  <a:srgbClr val="242424"/>
                </a:solidFill>
                <a:effectLst/>
                <a:latin typeface="Droid Serif"/>
              </a:rPr>
              <a:t>tölul</a:t>
            </a:r>
            <a:r>
              <a:rPr lang="en-US" b="0" i="0" dirty="0">
                <a:solidFill>
                  <a:srgbClr val="242424"/>
                </a:solidFill>
                <a:effectLst/>
                <a:latin typeface="Droid Serif"/>
              </a:rPr>
              <a:t>. 2. mgr. 64. gr. </a:t>
            </a:r>
            <a:r>
              <a:rPr lang="en-US" b="0" i="0" dirty="0" err="1">
                <a:solidFill>
                  <a:srgbClr val="242424"/>
                </a:solidFill>
                <a:effectLst/>
                <a:latin typeface="Droid Serif"/>
              </a:rPr>
              <a:t>við</a:t>
            </a:r>
            <a:r>
              <a:rPr lang="en-US" b="0" i="0" dirty="0">
                <a:solidFill>
                  <a:srgbClr val="242424"/>
                </a:solidFill>
                <a:effectLst/>
                <a:latin typeface="Droid Serif"/>
              </a:rPr>
              <a:t> </a:t>
            </a:r>
            <a:r>
              <a:rPr lang="en-US" b="0" i="0" dirty="0" err="1">
                <a:solidFill>
                  <a:srgbClr val="242424"/>
                </a:solidFill>
                <a:effectLst/>
                <a:latin typeface="Droid Serif"/>
              </a:rPr>
              <a:t>stjórn</a:t>
            </a:r>
            <a:r>
              <a:rPr lang="en-US" b="0" i="0" dirty="0">
                <a:solidFill>
                  <a:srgbClr val="242424"/>
                </a:solidFill>
                <a:effectLst/>
                <a:latin typeface="Droid Serif"/>
              </a:rPr>
              <a:t> </a:t>
            </a:r>
            <a:r>
              <a:rPr lang="en-US" b="0" i="0" dirty="0" err="1">
                <a:solidFill>
                  <a:srgbClr val="242424"/>
                </a:solidFill>
                <a:effectLst/>
                <a:latin typeface="Droid Serif"/>
              </a:rPr>
              <a:t>sveitarfélagsins</a:t>
            </a:r>
            <a:r>
              <a:rPr lang="en-US" b="0" i="0" dirty="0">
                <a:solidFill>
                  <a:srgbClr val="242424"/>
                </a:solidFill>
                <a:effectLst/>
                <a:latin typeface="Droid Serif"/>
              </a:rPr>
              <a:t> </a:t>
            </a:r>
            <a:r>
              <a:rPr lang="en-US" b="0" i="0" dirty="0" err="1">
                <a:solidFill>
                  <a:srgbClr val="242424"/>
                </a:solidFill>
                <a:effectLst/>
                <a:latin typeface="Droid Serif"/>
              </a:rPr>
              <a:t>árin</a:t>
            </a:r>
            <a:r>
              <a:rPr lang="en-US" b="0" i="0" dirty="0">
                <a:solidFill>
                  <a:srgbClr val="242424"/>
                </a:solidFill>
                <a:effectLst/>
                <a:latin typeface="Droid Serif"/>
              </a:rPr>
              <a:t> 2020–2022.</a:t>
            </a:r>
            <a:endParaRPr lang="is-IS" altLang="is-IS" dirty="0">
              <a:solidFill>
                <a:srgbClr val="242424"/>
              </a:solidFill>
              <a:latin typeface="Droid Serif"/>
            </a:endParaRPr>
          </a:p>
          <a:p>
            <a:pPr>
              <a:lnSpc>
                <a:spcPct val="100000"/>
              </a:lnSpc>
            </a:pPr>
            <a:r>
              <a:rPr lang="en-US" b="0" i="0" dirty="0" err="1">
                <a:solidFill>
                  <a:srgbClr val="242424"/>
                </a:solidFill>
                <a:effectLst/>
                <a:latin typeface="Droid Serif"/>
              </a:rPr>
              <a:t>Lög</a:t>
            </a:r>
            <a:r>
              <a:rPr lang="en-US" b="0" i="0" dirty="0">
                <a:solidFill>
                  <a:srgbClr val="242424"/>
                </a:solidFill>
                <a:effectLst/>
                <a:latin typeface="Droid Serif"/>
              </a:rPr>
              <a:t> nr. 22/2021:</a:t>
            </a:r>
          </a:p>
          <a:p>
            <a:pPr>
              <a:lnSpc>
                <a:spcPct val="100000"/>
              </a:lnSpc>
            </a:pPr>
            <a:r>
              <a:rPr lang="en-US" b="0" i="0" dirty="0">
                <a:solidFill>
                  <a:srgbClr val="242424"/>
                </a:solidFill>
                <a:effectLst/>
                <a:latin typeface="Droid Serif"/>
              </a:rPr>
              <a:t>Í </a:t>
            </a:r>
            <a:r>
              <a:rPr lang="en-US" b="0" i="0" dirty="0" err="1">
                <a:solidFill>
                  <a:srgbClr val="242424"/>
                </a:solidFill>
                <a:effectLst/>
                <a:latin typeface="Droid Serif"/>
              </a:rPr>
              <a:t>stað</a:t>
            </a:r>
            <a:r>
              <a:rPr lang="en-US" b="0" i="0" dirty="0">
                <a:solidFill>
                  <a:srgbClr val="242424"/>
                </a:solidFill>
                <a:effectLst/>
                <a:latin typeface="Droid Serif"/>
              </a:rPr>
              <a:t> </a:t>
            </a:r>
            <a:r>
              <a:rPr lang="en-US" b="0" i="0" dirty="0" err="1">
                <a:solidFill>
                  <a:srgbClr val="242424"/>
                </a:solidFill>
                <a:effectLst/>
                <a:latin typeface="Droid Serif"/>
              </a:rPr>
              <a:t>ártalsins</a:t>
            </a:r>
            <a:r>
              <a:rPr lang="en-US" b="0" i="0" dirty="0">
                <a:solidFill>
                  <a:srgbClr val="242424"/>
                </a:solidFill>
                <a:effectLst/>
                <a:latin typeface="Droid Serif"/>
              </a:rPr>
              <a:t> „2022“ í </a:t>
            </a:r>
            <a:r>
              <a:rPr lang="en-US" b="0" i="0" dirty="0" err="1">
                <a:solidFill>
                  <a:srgbClr val="242424"/>
                </a:solidFill>
                <a:effectLst/>
                <a:latin typeface="Droid Serif"/>
              </a:rPr>
              <a:t>ákvæði</a:t>
            </a:r>
            <a:r>
              <a:rPr lang="en-US" b="0" i="0" dirty="0">
                <a:solidFill>
                  <a:srgbClr val="242424"/>
                </a:solidFill>
                <a:effectLst/>
                <a:latin typeface="Droid Serif"/>
              </a:rPr>
              <a:t> </a:t>
            </a:r>
            <a:r>
              <a:rPr lang="en-US" b="0" i="0" dirty="0" err="1">
                <a:solidFill>
                  <a:srgbClr val="242424"/>
                </a:solidFill>
                <a:effectLst/>
                <a:latin typeface="Droid Serif"/>
              </a:rPr>
              <a:t>til</a:t>
            </a:r>
            <a:r>
              <a:rPr lang="en-US" b="0" i="0" dirty="0">
                <a:solidFill>
                  <a:srgbClr val="242424"/>
                </a:solidFill>
                <a:effectLst/>
                <a:latin typeface="Droid Serif"/>
              </a:rPr>
              <a:t> </a:t>
            </a:r>
            <a:r>
              <a:rPr lang="en-US" b="0" i="0" dirty="0" err="1">
                <a:solidFill>
                  <a:srgbClr val="242424"/>
                </a:solidFill>
                <a:effectLst/>
                <a:latin typeface="Droid Serif"/>
              </a:rPr>
              <a:t>bráðabirgða</a:t>
            </a:r>
            <a:r>
              <a:rPr lang="en-US" b="0" i="0" dirty="0">
                <a:solidFill>
                  <a:srgbClr val="242424"/>
                </a:solidFill>
                <a:effectLst/>
                <a:latin typeface="Droid Serif"/>
              </a:rPr>
              <a:t> VII í </a:t>
            </a:r>
            <a:r>
              <a:rPr lang="en-US" b="0" i="0" dirty="0" err="1">
                <a:solidFill>
                  <a:srgbClr val="242424"/>
                </a:solidFill>
                <a:effectLst/>
                <a:latin typeface="Droid Serif"/>
              </a:rPr>
              <a:t>lögunum</a:t>
            </a:r>
            <a:r>
              <a:rPr lang="en-US" b="0" i="0" dirty="0">
                <a:solidFill>
                  <a:srgbClr val="242424"/>
                </a:solidFill>
                <a:effectLst/>
                <a:latin typeface="Droid Serif"/>
              </a:rPr>
              <a:t> </a:t>
            </a:r>
            <a:r>
              <a:rPr lang="en-US" b="0" i="0" dirty="0" err="1">
                <a:solidFill>
                  <a:srgbClr val="242424"/>
                </a:solidFill>
                <a:effectLst/>
                <a:latin typeface="Droid Serif"/>
              </a:rPr>
              <a:t>kemur</a:t>
            </a:r>
            <a:r>
              <a:rPr lang="en-US" b="0" i="0" dirty="0">
                <a:solidFill>
                  <a:srgbClr val="242424"/>
                </a:solidFill>
                <a:effectLst/>
                <a:latin typeface="Droid Serif"/>
              </a:rPr>
              <a:t>: 2025.</a:t>
            </a:r>
          </a:p>
          <a:p>
            <a:pPr>
              <a:lnSpc>
                <a:spcPct val="100000"/>
              </a:lnSpc>
            </a:pPr>
            <a:r>
              <a:rPr lang="is-IS" altLang="is-IS" dirty="0"/>
              <a:t> Lög nr. 22/2021:</a:t>
            </a:r>
          </a:p>
          <a:p>
            <a:pPr>
              <a:lnSpc>
                <a:spcPct val="100000"/>
              </a:lnSpc>
            </a:pPr>
            <a:r>
              <a:rPr lang="en-US" dirty="0" err="1">
                <a:solidFill>
                  <a:srgbClr val="242424"/>
                </a:solidFill>
                <a:latin typeface="Droid Serif"/>
              </a:rPr>
              <a:t>Þrátt</a:t>
            </a:r>
            <a:r>
              <a:rPr lang="en-US" dirty="0">
                <a:solidFill>
                  <a:srgbClr val="242424"/>
                </a:solidFill>
                <a:latin typeface="Droid Serif"/>
              </a:rPr>
              <a:t> </a:t>
            </a:r>
            <a:r>
              <a:rPr lang="en-US" dirty="0" err="1">
                <a:solidFill>
                  <a:srgbClr val="242424"/>
                </a:solidFill>
                <a:latin typeface="Droid Serif"/>
              </a:rPr>
              <a:t>fyrir</a:t>
            </a:r>
            <a:r>
              <a:rPr lang="en-US" dirty="0">
                <a:solidFill>
                  <a:srgbClr val="242424"/>
                </a:solidFill>
                <a:latin typeface="Droid Serif"/>
              </a:rPr>
              <a:t> 1. mgr. 3. gr. </a:t>
            </a:r>
            <a:r>
              <a:rPr lang="en-US" dirty="0" err="1">
                <a:solidFill>
                  <a:srgbClr val="242424"/>
                </a:solidFill>
                <a:latin typeface="Droid Serif"/>
              </a:rPr>
              <a:t>skal</a:t>
            </a:r>
            <a:r>
              <a:rPr lang="en-US" dirty="0">
                <a:solidFill>
                  <a:srgbClr val="242424"/>
                </a:solidFill>
                <a:latin typeface="Droid Serif"/>
              </a:rPr>
              <a:t> </a:t>
            </a:r>
            <a:r>
              <a:rPr lang="en-US" dirty="0" err="1">
                <a:solidFill>
                  <a:srgbClr val="242424"/>
                </a:solidFill>
                <a:latin typeface="Droid Serif"/>
              </a:rPr>
              <a:t>Lánasjóði</a:t>
            </a:r>
            <a:r>
              <a:rPr lang="en-US" dirty="0">
                <a:solidFill>
                  <a:srgbClr val="242424"/>
                </a:solidFill>
                <a:latin typeface="Droid Serif"/>
              </a:rPr>
              <a:t> </a:t>
            </a:r>
            <a:r>
              <a:rPr lang="en-US" dirty="0" err="1">
                <a:solidFill>
                  <a:srgbClr val="242424"/>
                </a:solidFill>
                <a:latin typeface="Droid Serif"/>
              </a:rPr>
              <a:t>sveitarfélaga</a:t>
            </a:r>
            <a:r>
              <a:rPr lang="en-US" dirty="0">
                <a:solidFill>
                  <a:srgbClr val="242424"/>
                </a:solidFill>
                <a:latin typeface="Droid Serif"/>
              </a:rPr>
              <a:t> </a:t>
            </a:r>
            <a:r>
              <a:rPr lang="en-US" dirty="0" err="1">
                <a:solidFill>
                  <a:srgbClr val="242424"/>
                </a:solidFill>
                <a:latin typeface="Droid Serif"/>
              </a:rPr>
              <a:t>heimilt</a:t>
            </a:r>
            <a:r>
              <a:rPr lang="en-US" dirty="0">
                <a:solidFill>
                  <a:srgbClr val="242424"/>
                </a:solidFill>
                <a:latin typeface="Droid Serif"/>
              </a:rPr>
              <a:t> </a:t>
            </a:r>
            <a:r>
              <a:rPr lang="en-US" dirty="0" err="1">
                <a:solidFill>
                  <a:srgbClr val="242424"/>
                </a:solidFill>
                <a:latin typeface="Droid Serif"/>
              </a:rPr>
              <a:t>að</a:t>
            </a:r>
            <a:r>
              <a:rPr lang="en-US" dirty="0">
                <a:solidFill>
                  <a:srgbClr val="242424"/>
                </a:solidFill>
                <a:latin typeface="Droid Serif"/>
              </a:rPr>
              <a:t> </a:t>
            </a:r>
            <a:r>
              <a:rPr lang="en-US" dirty="0" err="1">
                <a:solidFill>
                  <a:srgbClr val="242424"/>
                </a:solidFill>
                <a:latin typeface="Droid Serif"/>
              </a:rPr>
              <a:t>veita</a:t>
            </a:r>
            <a:r>
              <a:rPr lang="en-US" dirty="0">
                <a:solidFill>
                  <a:srgbClr val="242424"/>
                </a:solidFill>
                <a:latin typeface="Droid Serif"/>
              </a:rPr>
              <a:t> </a:t>
            </a:r>
            <a:r>
              <a:rPr lang="en-US" dirty="0" err="1">
                <a:solidFill>
                  <a:srgbClr val="242424"/>
                </a:solidFill>
                <a:latin typeface="Droid Serif"/>
              </a:rPr>
              <a:t>lán</a:t>
            </a:r>
            <a:r>
              <a:rPr lang="en-US" dirty="0">
                <a:solidFill>
                  <a:srgbClr val="242424"/>
                </a:solidFill>
                <a:latin typeface="Droid Serif"/>
              </a:rPr>
              <a:t> </a:t>
            </a:r>
            <a:r>
              <a:rPr lang="en-US" dirty="0" err="1">
                <a:solidFill>
                  <a:srgbClr val="242424"/>
                </a:solidFill>
                <a:latin typeface="Droid Serif"/>
              </a:rPr>
              <a:t>til</a:t>
            </a:r>
            <a:r>
              <a:rPr lang="en-US" dirty="0">
                <a:solidFill>
                  <a:srgbClr val="242424"/>
                </a:solidFill>
                <a:latin typeface="Droid Serif"/>
              </a:rPr>
              <a:t> </a:t>
            </a:r>
            <a:r>
              <a:rPr lang="en-US" dirty="0" err="1">
                <a:solidFill>
                  <a:srgbClr val="242424"/>
                </a:solidFill>
                <a:latin typeface="Droid Serif"/>
              </a:rPr>
              <a:t>að</a:t>
            </a:r>
            <a:r>
              <a:rPr lang="en-US" dirty="0">
                <a:solidFill>
                  <a:srgbClr val="242424"/>
                </a:solidFill>
                <a:latin typeface="Droid Serif"/>
              </a:rPr>
              <a:t> </a:t>
            </a:r>
            <a:r>
              <a:rPr lang="en-US" dirty="0" err="1">
                <a:solidFill>
                  <a:srgbClr val="242424"/>
                </a:solidFill>
                <a:latin typeface="Droid Serif"/>
              </a:rPr>
              <a:t>mæta</a:t>
            </a:r>
            <a:r>
              <a:rPr lang="en-US" dirty="0">
                <a:solidFill>
                  <a:srgbClr val="242424"/>
                </a:solidFill>
                <a:latin typeface="Droid Serif"/>
              </a:rPr>
              <a:t> </a:t>
            </a:r>
            <a:r>
              <a:rPr lang="en-US" dirty="0" err="1">
                <a:solidFill>
                  <a:srgbClr val="242424"/>
                </a:solidFill>
                <a:latin typeface="Droid Serif"/>
              </a:rPr>
              <a:t>rekstrarhalla</a:t>
            </a:r>
            <a:r>
              <a:rPr lang="en-US" dirty="0">
                <a:solidFill>
                  <a:srgbClr val="242424"/>
                </a:solidFill>
                <a:latin typeface="Droid Serif"/>
              </a:rPr>
              <a:t> </a:t>
            </a:r>
            <a:r>
              <a:rPr lang="en-US" dirty="0" err="1">
                <a:solidFill>
                  <a:srgbClr val="242424"/>
                </a:solidFill>
                <a:latin typeface="Droid Serif"/>
              </a:rPr>
              <a:t>sveitarfélaga</a:t>
            </a:r>
            <a:r>
              <a:rPr lang="en-US" dirty="0">
                <a:solidFill>
                  <a:srgbClr val="242424"/>
                </a:solidFill>
                <a:latin typeface="Droid Serif"/>
              </a:rPr>
              <a:t>, auk </a:t>
            </a:r>
            <a:r>
              <a:rPr lang="en-US" dirty="0" err="1">
                <a:solidFill>
                  <a:srgbClr val="242424"/>
                </a:solidFill>
                <a:latin typeface="Droid Serif"/>
              </a:rPr>
              <a:t>rekstrarhalla</a:t>
            </a:r>
            <a:r>
              <a:rPr lang="en-US" dirty="0">
                <a:solidFill>
                  <a:srgbClr val="242424"/>
                </a:solidFill>
                <a:latin typeface="Droid Serif"/>
              </a:rPr>
              <a:t> </a:t>
            </a:r>
            <a:r>
              <a:rPr lang="en-US" dirty="0" err="1">
                <a:solidFill>
                  <a:srgbClr val="242424"/>
                </a:solidFill>
                <a:latin typeface="Droid Serif"/>
              </a:rPr>
              <a:t>stofnana</a:t>
            </a:r>
            <a:r>
              <a:rPr lang="en-US" dirty="0">
                <a:solidFill>
                  <a:srgbClr val="242424"/>
                </a:solidFill>
                <a:latin typeface="Droid Serif"/>
              </a:rPr>
              <a:t> </a:t>
            </a:r>
            <a:r>
              <a:rPr lang="en-US" dirty="0" err="1">
                <a:solidFill>
                  <a:srgbClr val="242424"/>
                </a:solidFill>
                <a:latin typeface="Droid Serif"/>
              </a:rPr>
              <a:t>og</a:t>
            </a:r>
            <a:r>
              <a:rPr lang="en-US" dirty="0">
                <a:solidFill>
                  <a:srgbClr val="242424"/>
                </a:solidFill>
                <a:latin typeface="Droid Serif"/>
              </a:rPr>
              <a:t> </a:t>
            </a:r>
            <a:r>
              <a:rPr lang="en-US" dirty="0" err="1">
                <a:solidFill>
                  <a:srgbClr val="242424"/>
                </a:solidFill>
                <a:latin typeface="Droid Serif"/>
              </a:rPr>
              <a:t>fyrirtækja</a:t>
            </a:r>
            <a:r>
              <a:rPr lang="en-US" dirty="0">
                <a:solidFill>
                  <a:srgbClr val="242424"/>
                </a:solidFill>
                <a:latin typeface="Droid Serif"/>
              </a:rPr>
              <a:t> </a:t>
            </a:r>
            <a:r>
              <a:rPr lang="en-US" dirty="0" err="1">
                <a:solidFill>
                  <a:srgbClr val="242424"/>
                </a:solidFill>
                <a:latin typeface="Droid Serif"/>
              </a:rPr>
              <a:t>þeirra</a:t>
            </a:r>
            <a:r>
              <a:rPr lang="en-US" dirty="0">
                <a:solidFill>
                  <a:srgbClr val="242424"/>
                </a:solidFill>
                <a:latin typeface="Droid Serif"/>
              </a:rPr>
              <a:t> </a:t>
            </a:r>
            <a:r>
              <a:rPr lang="en-US" dirty="0" err="1">
                <a:solidFill>
                  <a:srgbClr val="242424"/>
                </a:solidFill>
                <a:latin typeface="Droid Serif"/>
              </a:rPr>
              <a:t>sem</a:t>
            </a:r>
            <a:r>
              <a:rPr lang="en-US" dirty="0">
                <a:solidFill>
                  <a:srgbClr val="242424"/>
                </a:solidFill>
                <a:latin typeface="Droid Serif"/>
              </a:rPr>
              <a:t> </a:t>
            </a:r>
            <a:r>
              <a:rPr lang="en-US" dirty="0" err="1">
                <a:solidFill>
                  <a:srgbClr val="242424"/>
                </a:solidFill>
                <a:latin typeface="Droid Serif"/>
              </a:rPr>
              <a:t>sinna</a:t>
            </a:r>
            <a:r>
              <a:rPr lang="en-US" dirty="0">
                <a:solidFill>
                  <a:srgbClr val="242424"/>
                </a:solidFill>
                <a:latin typeface="Droid Serif"/>
              </a:rPr>
              <a:t> </a:t>
            </a:r>
            <a:r>
              <a:rPr lang="en-US" dirty="0" err="1">
                <a:solidFill>
                  <a:srgbClr val="242424"/>
                </a:solidFill>
                <a:latin typeface="Droid Serif"/>
              </a:rPr>
              <a:t>lögmæltum</a:t>
            </a:r>
            <a:r>
              <a:rPr lang="en-US" dirty="0">
                <a:solidFill>
                  <a:srgbClr val="242424"/>
                </a:solidFill>
                <a:latin typeface="Droid Serif"/>
              </a:rPr>
              <a:t> </a:t>
            </a:r>
            <a:r>
              <a:rPr lang="en-US" dirty="0" err="1">
                <a:solidFill>
                  <a:srgbClr val="242424"/>
                </a:solidFill>
                <a:latin typeface="Droid Serif"/>
              </a:rPr>
              <a:t>verkefnum</a:t>
            </a:r>
            <a:r>
              <a:rPr lang="en-US" dirty="0">
                <a:solidFill>
                  <a:srgbClr val="242424"/>
                </a:solidFill>
                <a:latin typeface="Droid Serif"/>
              </a:rPr>
              <a:t> </a:t>
            </a:r>
            <a:r>
              <a:rPr lang="en-US" dirty="0" err="1">
                <a:solidFill>
                  <a:srgbClr val="242424"/>
                </a:solidFill>
                <a:latin typeface="Droid Serif"/>
              </a:rPr>
              <a:t>og</a:t>
            </a:r>
            <a:r>
              <a:rPr lang="en-US" dirty="0">
                <a:solidFill>
                  <a:srgbClr val="242424"/>
                </a:solidFill>
                <a:latin typeface="Droid Serif"/>
              </a:rPr>
              <a:t> ekki </a:t>
            </a:r>
            <a:r>
              <a:rPr lang="en-US" dirty="0" err="1">
                <a:solidFill>
                  <a:srgbClr val="242424"/>
                </a:solidFill>
                <a:latin typeface="Droid Serif"/>
              </a:rPr>
              <a:t>eru</a:t>
            </a:r>
            <a:r>
              <a:rPr lang="en-US" dirty="0">
                <a:solidFill>
                  <a:srgbClr val="242424"/>
                </a:solidFill>
                <a:latin typeface="Droid Serif"/>
              </a:rPr>
              <a:t> í </a:t>
            </a:r>
            <a:r>
              <a:rPr lang="en-US" dirty="0" err="1">
                <a:solidFill>
                  <a:srgbClr val="242424"/>
                </a:solidFill>
                <a:latin typeface="Droid Serif"/>
              </a:rPr>
              <a:t>samkeppnisrekstri</a:t>
            </a:r>
            <a:r>
              <a:rPr lang="en-US" dirty="0">
                <a:solidFill>
                  <a:srgbClr val="242424"/>
                </a:solidFill>
                <a:latin typeface="Droid Serif"/>
              </a:rPr>
              <a:t>, á </a:t>
            </a:r>
            <a:r>
              <a:rPr lang="en-US" dirty="0" err="1">
                <a:solidFill>
                  <a:srgbClr val="242424"/>
                </a:solidFill>
                <a:latin typeface="Droid Serif"/>
              </a:rPr>
              <a:t>reikningsárunum</a:t>
            </a:r>
            <a:r>
              <a:rPr lang="en-US" dirty="0">
                <a:solidFill>
                  <a:srgbClr val="242424"/>
                </a:solidFill>
                <a:latin typeface="Droid Serif"/>
              </a:rPr>
              <a:t> 2020–2022.</a:t>
            </a:r>
            <a:endParaRPr lang="is-IS" dirty="0">
              <a:solidFill>
                <a:srgbClr val="242424"/>
              </a:solidFill>
              <a:latin typeface="Droid Serif"/>
            </a:endParaRPr>
          </a:p>
          <a:p>
            <a:pPr>
              <a:lnSpc>
                <a:spcPct val="100000"/>
              </a:lnSpc>
            </a:pP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2089397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Afnám fjármálareglna í sveitarstjórnarlögum fram til 2025</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fontScale="85000" lnSpcReduction="10000"/>
          </a:bodyPr>
          <a:lstStyle/>
          <a:p>
            <a:pPr>
              <a:lnSpc>
                <a:spcPct val="100000"/>
              </a:lnSpc>
            </a:pPr>
            <a:r>
              <a:rPr lang="is-IS" altLang="is-IS" dirty="0"/>
              <a:t>Sveitarstjórnir fá heimild til að víkja frá fjármálareglum sveitarstjórnarlaga án sérstakra skilyrða eða takmarkana</a:t>
            </a:r>
          </a:p>
          <a:p>
            <a:pPr>
              <a:lnSpc>
                <a:spcPct val="100000"/>
              </a:lnSpc>
            </a:pPr>
            <a:r>
              <a:rPr lang="is-IS" altLang="is-IS" dirty="0"/>
              <a:t>Markmiðið er að:</a:t>
            </a:r>
          </a:p>
          <a:p>
            <a:pPr lvl="1">
              <a:lnSpc>
                <a:spcPct val="100000"/>
              </a:lnSpc>
            </a:pPr>
            <a:r>
              <a:rPr lang="is-IS" altLang="is-IS" dirty="0"/>
              <a:t>tryggja að sveitarfélög hafi svigrúm til að ráðast í auknar fjárfestingar</a:t>
            </a:r>
          </a:p>
          <a:p>
            <a:pPr lvl="1">
              <a:lnSpc>
                <a:spcPct val="100000"/>
              </a:lnSpc>
            </a:pPr>
            <a:r>
              <a:rPr lang="is-IS" altLang="is-IS" dirty="0"/>
              <a:t>sveitarfélög geti mætt aðsteðjandi vanda í rekstri vegna þeirra aðstæðna sem Covid 19 hafi haft á íslenskt efnahagslíf</a:t>
            </a:r>
          </a:p>
          <a:p>
            <a:pPr lvl="1">
              <a:lnSpc>
                <a:spcPct val="100000"/>
              </a:lnSpc>
            </a:pPr>
            <a:r>
              <a:rPr lang="is-IS" altLang="is-IS" dirty="0"/>
              <a:t>samræma reglur sveitarfélaga við reglur sem gilda um fjármál ríkisins</a:t>
            </a:r>
          </a:p>
          <a:p>
            <a:pPr lvl="1">
              <a:lnSpc>
                <a:spcPct val="100000"/>
              </a:lnSpc>
            </a:pPr>
            <a:r>
              <a:rPr lang="is-IS" altLang="is-IS" dirty="0"/>
              <a:t>sveitarfélögunum sé veitt aukið sviðrúm við að halda uppi atvinnustigi og tryggja grunnþjónustu</a:t>
            </a:r>
          </a:p>
          <a:p>
            <a:pPr>
              <a:lnSpc>
                <a:spcPct val="100000"/>
              </a:lnSpc>
            </a:pPr>
            <a:r>
              <a:rPr lang="is-IS" altLang="is-IS" dirty="0"/>
              <a:t>Í greinargerð með frumvarpinu er vísað til að </a:t>
            </a:r>
            <a:r>
              <a:rPr lang="en-US" b="0" i="0" dirty="0" err="1">
                <a:solidFill>
                  <a:srgbClr val="242424"/>
                </a:solidFill>
                <a:effectLst/>
                <a:latin typeface="Droid Serif"/>
              </a:rPr>
              <a:t>sveitarstjórn</a:t>
            </a:r>
            <a:r>
              <a:rPr lang="en-US" b="0" i="0" dirty="0">
                <a:solidFill>
                  <a:srgbClr val="242424"/>
                </a:solidFill>
                <a:effectLst/>
                <a:latin typeface="Droid Serif"/>
              </a:rPr>
              <a:t> </a:t>
            </a:r>
            <a:r>
              <a:rPr lang="en-US" b="0" i="0" dirty="0" err="1">
                <a:solidFill>
                  <a:srgbClr val="242424"/>
                </a:solidFill>
                <a:effectLst/>
                <a:latin typeface="Droid Serif"/>
              </a:rPr>
              <a:t>ber</a:t>
            </a:r>
            <a:r>
              <a:rPr lang="en-US" b="0" i="0" dirty="0">
                <a:solidFill>
                  <a:srgbClr val="242424"/>
                </a:solidFill>
                <a:effectLst/>
                <a:latin typeface="Droid Serif"/>
              </a:rPr>
              <a:t> </a:t>
            </a:r>
            <a:r>
              <a:rPr lang="en-US" b="0" i="0" dirty="0" err="1">
                <a:solidFill>
                  <a:srgbClr val="242424"/>
                </a:solidFill>
                <a:effectLst/>
                <a:latin typeface="Droid Serif"/>
              </a:rPr>
              <a:t>að</a:t>
            </a:r>
            <a:r>
              <a:rPr lang="en-US" b="0" i="0" dirty="0">
                <a:solidFill>
                  <a:srgbClr val="242424"/>
                </a:solidFill>
                <a:effectLst/>
                <a:latin typeface="Droid Serif"/>
              </a:rPr>
              <a:t> </a:t>
            </a:r>
            <a:r>
              <a:rPr lang="en-US" b="0" i="0" dirty="0" err="1">
                <a:solidFill>
                  <a:srgbClr val="242424"/>
                </a:solidFill>
                <a:effectLst/>
                <a:latin typeface="Droid Serif"/>
              </a:rPr>
              <a:t>sjá</a:t>
            </a:r>
            <a:r>
              <a:rPr lang="en-US" b="0" i="0" dirty="0">
                <a:solidFill>
                  <a:srgbClr val="242424"/>
                </a:solidFill>
                <a:effectLst/>
                <a:latin typeface="Droid Serif"/>
              </a:rPr>
              <a:t> </a:t>
            </a:r>
            <a:r>
              <a:rPr lang="en-US" b="0" i="0" dirty="0" err="1">
                <a:solidFill>
                  <a:srgbClr val="242424"/>
                </a:solidFill>
                <a:effectLst/>
                <a:latin typeface="Droid Serif"/>
              </a:rPr>
              <a:t>til</a:t>
            </a:r>
            <a:r>
              <a:rPr lang="en-US" b="0" i="0" dirty="0">
                <a:solidFill>
                  <a:srgbClr val="242424"/>
                </a:solidFill>
                <a:effectLst/>
                <a:latin typeface="Droid Serif"/>
              </a:rPr>
              <a:t> </a:t>
            </a:r>
            <a:r>
              <a:rPr lang="en-US" b="0" i="0" dirty="0" err="1">
                <a:solidFill>
                  <a:srgbClr val="242424"/>
                </a:solidFill>
                <a:effectLst/>
                <a:latin typeface="Droid Serif"/>
              </a:rPr>
              <a:t>þess</a:t>
            </a:r>
            <a:r>
              <a:rPr lang="en-US" b="0" i="0" dirty="0">
                <a:solidFill>
                  <a:srgbClr val="242424"/>
                </a:solidFill>
                <a:effectLst/>
                <a:latin typeface="Droid Serif"/>
              </a:rPr>
              <a:t> </a:t>
            </a:r>
            <a:r>
              <a:rPr lang="en-US" b="0" i="0" dirty="0" err="1">
                <a:solidFill>
                  <a:srgbClr val="242424"/>
                </a:solidFill>
                <a:effectLst/>
                <a:latin typeface="Droid Serif"/>
              </a:rPr>
              <a:t>að</a:t>
            </a:r>
            <a:r>
              <a:rPr lang="en-US" b="0" i="0" dirty="0">
                <a:solidFill>
                  <a:srgbClr val="242424"/>
                </a:solidFill>
                <a:effectLst/>
                <a:latin typeface="Droid Serif"/>
              </a:rPr>
              <a:t> </a:t>
            </a:r>
            <a:r>
              <a:rPr lang="en-US" b="0" i="0" dirty="0" err="1">
                <a:solidFill>
                  <a:srgbClr val="242424"/>
                </a:solidFill>
                <a:effectLst/>
                <a:latin typeface="Droid Serif"/>
              </a:rPr>
              <a:t>rekstri</a:t>
            </a:r>
            <a:r>
              <a:rPr lang="en-US" b="0" i="0" dirty="0">
                <a:solidFill>
                  <a:srgbClr val="242424"/>
                </a:solidFill>
                <a:effectLst/>
                <a:latin typeface="Droid Serif"/>
              </a:rPr>
              <a:t>, </a:t>
            </a:r>
            <a:r>
              <a:rPr lang="en-US" b="0" i="0" dirty="0" err="1">
                <a:solidFill>
                  <a:srgbClr val="242424"/>
                </a:solidFill>
                <a:effectLst/>
                <a:latin typeface="Droid Serif"/>
              </a:rPr>
              <a:t>fjárfestingum</a:t>
            </a:r>
            <a:r>
              <a:rPr lang="en-US" b="0" i="0" dirty="0">
                <a:solidFill>
                  <a:srgbClr val="242424"/>
                </a:solidFill>
                <a:effectLst/>
                <a:latin typeface="Droid Serif"/>
              </a:rPr>
              <a:t> </a:t>
            </a:r>
            <a:r>
              <a:rPr lang="en-US" b="0" i="0" dirty="0" err="1">
                <a:solidFill>
                  <a:srgbClr val="242424"/>
                </a:solidFill>
                <a:effectLst/>
                <a:latin typeface="Droid Serif"/>
              </a:rPr>
              <a:t>og</a:t>
            </a:r>
            <a:r>
              <a:rPr lang="en-US" b="0" i="0" dirty="0">
                <a:solidFill>
                  <a:srgbClr val="242424"/>
                </a:solidFill>
                <a:effectLst/>
                <a:latin typeface="Droid Serif"/>
              </a:rPr>
              <a:t> </a:t>
            </a:r>
            <a:r>
              <a:rPr lang="en-US" b="0" i="0" dirty="0" err="1">
                <a:solidFill>
                  <a:srgbClr val="242424"/>
                </a:solidFill>
                <a:effectLst/>
                <a:latin typeface="Droid Serif"/>
              </a:rPr>
              <a:t>ráðstöfun</a:t>
            </a:r>
            <a:r>
              <a:rPr lang="en-US" b="0" i="0" dirty="0">
                <a:solidFill>
                  <a:srgbClr val="242424"/>
                </a:solidFill>
                <a:effectLst/>
                <a:latin typeface="Droid Serif"/>
              </a:rPr>
              <a:t> </a:t>
            </a:r>
            <a:r>
              <a:rPr lang="en-US" b="0" i="0" dirty="0" err="1">
                <a:solidFill>
                  <a:srgbClr val="242424"/>
                </a:solidFill>
                <a:effectLst/>
                <a:latin typeface="Droid Serif"/>
              </a:rPr>
              <a:t>eigna</a:t>
            </a:r>
            <a:r>
              <a:rPr lang="en-US" b="0" i="0" dirty="0">
                <a:solidFill>
                  <a:srgbClr val="242424"/>
                </a:solidFill>
                <a:effectLst/>
                <a:latin typeface="Droid Serif"/>
              </a:rPr>
              <a:t> </a:t>
            </a:r>
            <a:r>
              <a:rPr lang="en-US" b="0" i="0" dirty="0" err="1">
                <a:solidFill>
                  <a:srgbClr val="242424"/>
                </a:solidFill>
                <a:effectLst/>
                <a:latin typeface="Droid Serif"/>
              </a:rPr>
              <a:t>og</a:t>
            </a:r>
            <a:r>
              <a:rPr lang="en-US" b="0" i="0" dirty="0">
                <a:solidFill>
                  <a:srgbClr val="242424"/>
                </a:solidFill>
                <a:effectLst/>
                <a:latin typeface="Droid Serif"/>
              </a:rPr>
              <a:t> </a:t>
            </a:r>
            <a:r>
              <a:rPr lang="en-US" b="0" i="0" dirty="0" err="1">
                <a:solidFill>
                  <a:srgbClr val="242424"/>
                </a:solidFill>
                <a:effectLst/>
                <a:latin typeface="Droid Serif"/>
              </a:rPr>
              <a:t>sjóða</a:t>
            </a:r>
            <a:r>
              <a:rPr lang="en-US" b="0" i="0" dirty="0">
                <a:solidFill>
                  <a:srgbClr val="242424"/>
                </a:solidFill>
                <a:effectLst/>
                <a:latin typeface="Droid Serif"/>
              </a:rPr>
              <a:t> </a:t>
            </a:r>
            <a:r>
              <a:rPr lang="en-US" b="0" i="0" dirty="0" err="1">
                <a:solidFill>
                  <a:srgbClr val="242424"/>
                </a:solidFill>
                <a:effectLst/>
                <a:latin typeface="Droid Serif"/>
              </a:rPr>
              <a:t>sé</a:t>
            </a:r>
            <a:r>
              <a:rPr lang="en-US" b="0" i="0" dirty="0">
                <a:solidFill>
                  <a:srgbClr val="242424"/>
                </a:solidFill>
                <a:effectLst/>
                <a:latin typeface="Droid Serif"/>
              </a:rPr>
              <a:t> </a:t>
            </a:r>
            <a:r>
              <a:rPr lang="en-US" b="0" i="0" dirty="0" err="1">
                <a:solidFill>
                  <a:srgbClr val="242424"/>
                </a:solidFill>
                <a:effectLst/>
                <a:latin typeface="Droid Serif"/>
              </a:rPr>
              <a:t>þannig</a:t>
            </a:r>
            <a:r>
              <a:rPr lang="en-US" b="0" i="0" dirty="0">
                <a:solidFill>
                  <a:srgbClr val="242424"/>
                </a:solidFill>
                <a:effectLst/>
                <a:latin typeface="Droid Serif"/>
              </a:rPr>
              <a:t> </a:t>
            </a:r>
            <a:r>
              <a:rPr lang="en-US" b="0" i="0" dirty="0" err="1">
                <a:solidFill>
                  <a:srgbClr val="242424"/>
                </a:solidFill>
                <a:effectLst/>
                <a:latin typeface="Droid Serif"/>
              </a:rPr>
              <a:t>hagað</a:t>
            </a:r>
            <a:r>
              <a:rPr lang="en-US" b="0" i="0" dirty="0">
                <a:solidFill>
                  <a:srgbClr val="242424"/>
                </a:solidFill>
                <a:effectLst/>
                <a:latin typeface="Droid Serif"/>
              </a:rPr>
              <a:t> á </a:t>
            </a:r>
            <a:r>
              <a:rPr lang="en-US" b="0" i="0" dirty="0" err="1">
                <a:solidFill>
                  <a:srgbClr val="242424"/>
                </a:solidFill>
                <a:effectLst/>
                <a:latin typeface="Droid Serif"/>
              </a:rPr>
              <a:t>hverjum</a:t>
            </a:r>
            <a:r>
              <a:rPr lang="en-US" b="0" i="0" dirty="0">
                <a:solidFill>
                  <a:srgbClr val="242424"/>
                </a:solidFill>
                <a:effectLst/>
                <a:latin typeface="Droid Serif"/>
              </a:rPr>
              <a:t> </a:t>
            </a:r>
            <a:r>
              <a:rPr lang="en-US" b="0" i="0" dirty="0" err="1">
                <a:solidFill>
                  <a:srgbClr val="242424"/>
                </a:solidFill>
                <a:effectLst/>
                <a:latin typeface="Droid Serif"/>
              </a:rPr>
              <a:t>tíma</a:t>
            </a:r>
            <a:r>
              <a:rPr lang="en-US" b="0" i="0" dirty="0">
                <a:solidFill>
                  <a:srgbClr val="242424"/>
                </a:solidFill>
                <a:effectLst/>
                <a:latin typeface="Droid Serif"/>
              </a:rPr>
              <a:t> </a:t>
            </a:r>
            <a:r>
              <a:rPr lang="en-US" b="0" i="0" dirty="0" err="1">
                <a:solidFill>
                  <a:srgbClr val="242424"/>
                </a:solidFill>
                <a:effectLst/>
                <a:latin typeface="Droid Serif"/>
              </a:rPr>
              <a:t>að</a:t>
            </a:r>
            <a:r>
              <a:rPr lang="en-US" b="0" i="0" dirty="0">
                <a:solidFill>
                  <a:srgbClr val="242424"/>
                </a:solidFill>
                <a:effectLst/>
                <a:latin typeface="Droid Serif"/>
              </a:rPr>
              <a:t> </a:t>
            </a:r>
            <a:r>
              <a:rPr lang="en-US" b="0" i="0" dirty="0" err="1">
                <a:solidFill>
                  <a:srgbClr val="242424"/>
                </a:solidFill>
                <a:effectLst/>
                <a:latin typeface="Droid Serif"/>
              </a:rPr>
              <a:t>sveitarfélagið</a:t>
            </a:r>
            <a:r>
              <a:rPr lang="en-US" b="0" i="0" dirty="0">
                <a:solidFill>
                  <a:srgbClr val="242424"/>
                </a:solidFill>
                <a:effectLst/>
                <a:latin typeface="Droid Serif"/>
              </a:rPr>
              <a:t> muni </a:t>
            </a:r>
            <a:r>
              <a:rPr lang="en-US" b="0" i="0" dirty="0" err="1">
                <a:solidFill>
                  <a:srgbClr val="242424"/>
                </a:solidFill>
                <a:effectLst/>
                <a:latin typeface="Droid Serif"/>
              </a:rPr>
              <a:t>til</a:t>
            </a:r>
            <a:r>
              <a:rPr lang="en-US" b="0" i="0" dirty="0">
                <a:solidFill>
                  <a:srgbClr val="242424"/>
                </a:solidFill>
                <a:effectLst/>
                <a:latin typeface="Droid Serif"/>
              </a:rPr>
              <a:t> </a:t>
            </a:r>
            <a:r>
              <a:rPr lang="en-US" b="0" i="0" dirty="0" err="1">
                <a:solidFill>
                  <a:srgbClr val="242424"/>
                </a:solidFill>
                <a:effectLst/>
                <a:latin typeface="Droid Serif"/>
              </a:rPr>
              <a:t>framtíðar</a:t>
            </a:r>
            <a:r>
              <a:rPr lang="en-US" b="0" i="0" dirty="0">
                <a:solidFill>
                  <a:srgbClr val="242424"/>
                </a:solidFill>
                <a:effectLst/>
                <a:latin typeface="Droid Serif"/>
              </a:rPr>
              <a:t> geta </a:t>
            </a:r>
            <a:r>
              <a:rPr lang="en-US" b="0" i="0" dirty="0" err="1">
                <a:solidFill>
                  <a:srgbClr val="242424"/>
                </a:solidFill>
                <a:effectLst/>
                <a:latin typeface="Droid Serif"/>
              </a:rPr>
              <a:t>sinnt</a:t>
            </a:r>
            <a:r>
              <a:rPr lang="en-US" b="0" i="0" dirty="0">
                <a:solidFill>
                  <a:srgbClr val="242424"/>
                </a:solidFill>
                <a:effectLst/>
                <a:latin typeface="Droid Serif"/>
              </a:rPr>
              <a:t> </a:t>
            </a:r>
            <a:r>
              <a:rPr lang="en-US" b="0" i="0" dirty="0" err="1">
                <a:solidFill>
                  <a:srgbClr val="242424"/>
                </a:solidFill>
                <a:effectLst/>
                <a:latin typeface="Droid Serif"/>
              </a:rPr>
              <a:t>skyldubundnum</a:t>
            </a:r>
            <a:r>
              <a:rPr lang="en-US" b="0" i="0" dirty="0">
                <a:solidFill>
                  <a:srgbClr val="242424"/>
                </a:solidFill>
                <a:effectLst/>
                <a:latin typeface="Droid Serif"/>
              </a:rPr>
              <a:t> </a:t>
            </a:r>
            <a:r>
              <a:rPr lang="en-US" b="0" i="0" dirty="0" err="1">
                <a:solidFill>
                  <a:srgbClr val="242424"/>
                </a:solidFill>
                <a:effectLst/>
                <a:latin typeface="Droid Serif"/>
              </a:rPr>
              <a:t>verkefnum</a:t>
            </a:r>
            <a:r>
              <a:rPr lang="en-US" b="0" i="0" dirty="0">
                <a:solidFill>
                  <a:srgbClr val="242424"/>
                </a:solidFill>
                <a:effectLst/>
                <a:latin typeface="Droid Serif"/>
              </a:rPr>
              <a:t> </a:t>
            </a:r>
            <a:r>
              <a:rPr lang="en-US" b="0" i="0" dirty="0" err="1">
                <a:solidFill>
                  <a:srgbClr val="242424"/>
                </a:solidFill>
                <a:effectLst/>
                <a:latin typeface="Droid Serif"/>
              </a:rPr>
              <a:t>sínum</a:t>
            </a:r>
            <a:endParaRPr lang="is-IS" altLang="is-IS" dirty="0"/>
          </a:p>
          <a:p>
            <a:pPr lvl="1">
              <a:lnSpc>
                <a:spcPct val="100000"/>
              </a:lnSpc>
            </a:pP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02507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Afnám fjármálareglna í sveitarstjórnarlögum fram til 2025</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a:bodyPr>
          <a:lstStyle/>
          <a:p>
            <a:pPr>
              <a:lnSpc>
                <a:spcPct val="100000"/>
              </a:lnSpc>
            </a:pPr>
            <a:r>
              <a:rPr lang="is-IS" altLang="is-IS" dirty="0"/>
              <a:t>Til umhugsunar:</a:t>
            </a:r>
          </a:p>
          <a:p>
            <a:pPr lvl="1">
              <a:lnSpc>
                <a:spcPct val="100000"/>
              </a:lnSpc>
            </a:pPr>
            <a:r>
              <a:rPr lang="is-IS" altLang="is-IS" dirty="0"/>
              <a:t>Fjármálareglur sveitarstjórnarlaga voru ekki settar án gildrar ástæðu </a:t>
            </a:r>
          </a:p>
          <a:p>
            <a:pPr lvl="1">
              <a:lnSpc>
                <a:spcPct val="100000"/>
              </a:lnSpc>
            </a:pPr>
            <a:r>
              <a:rPr lang="is-IS" altLang="is-IS" dirty="0"/>
              <a:t>Hvað tekur við þegar fjármálareglum sveitarstjórnarlaga verður stungið í samband árið 2025?</a:t>
            </a:r>
          </a:p>
          <a:p>
            <a:pPr lvl="1">
              <a:lnSpc>
                <a:spcPct val="100000"/>
              </a:lnSpc>
            </a:pPr>
            <a:r>
              <a:rPr lang="is-IS" altLang="is-IS" dirty="0"/>
              <a:t>Opnað hefur verið fyrir lántökur vegna rekstrarhalla án frekari skilyrða</a:t>
            </a:r>
          </a:p>
          <a:p>
            <a:pPr lvl="1">
              <a:lnSpc>
                <a:spcPct val="100000"/>
              </a:lnSpc>
            </a:pPr>
            <a:r>
              <a:rPr lang="is-IS" altLang="is-IS" dirty="0"/>
              <a:t>Var rétt að afnema fjármálareglurnar fyrir öll sveitarfélög án skilyrða?</a:t>
            </a:r>
          </a:p>
          <a:p>
            <a:pPr lvl="1">
              <a:lnSpc>
                <a:spcPct val="100000"/>
              </a:lnSpc>
            </a:pPr>
            <a:r>
              <a:rPr lang="is-IS" altLang="is-IS" dirty="0"/>
              <a:t>Hefði verið réttara að opna fyrir umsóknir um undanþágur frá fjármálareglum sveitarfélaga með sérstökum rökstuðningi og meðfylgjandi áætlun vegna sérstakra aðstæðna?</a:t>
            </a:r>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75456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Jónsmessunefnd</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a:xfrm>
            <a:off x="838200" y="1510992"/>
            <a:ext cx="10515600" cy="4594839"/>
          </a:xfrm>
        </p:spPr>
        <p:txBody>
          <a:bodyPr>
            <a:normAutofit fontScale="92500"/>
          </a:bodyPr>
          <a:lstStyle/>
          <a:p>
            <a:pPr>
              <a:lnSpc>
                <a:spcPct val="100000"/>
              </a:lnSpc>
            </a:pPr>
            <a:r>
              <a:rPr lang="en-US" b="0" i="0" dirty="0" err="1">
                <a:solidFill>
                  <a:srgbClr val="353535"/>
                </a:solidFill>
                <a:effectLst/>
                <a:latin typeface="work-sans"/>
              </a:rPr>
              <a:t>Starfandi</a:t>
            </a:r>
            <a:r>
              <a:rPr lang="en-US" b="0" i="0" dirty="0">
                <a:solidFill>
                  <a:srgbClr val="353535"/>
                </a:solidFill>
                <a:effectLst/>
                <a:latin typeface="work-sans"/>
              </a:rPr>
              <a:t> er </a:t>
            </a:r>
            <a:r>
              <a:rPr lang="en-US" b="0" i="0" dirty="0" err="1">
                <a:solidFill>
                  <a:srgbClr val="353535"/>
                </a:solidFill>
                <a:effectLst/>
                <a:latin typeface="work-sans"/>
              </a:rPr>
              <a:t>samstarfsnefnd</a:t>
            </a:r>
            <a:r>
              <a:rPr lang="en-US" b="0" i="0" dirty="0">
                <a:solidFill>
                  <a:srgbClr val="353535"/>
                </a:solidFill>
                <a:effectLst/>
                <a:latin typeface="work-sans"/>
              </a:rPr>
              <a:t> um </a:t>
            </a:r>
            <a:r>
              <a:rPr lang="en-US" b="0" i="0" dirty="0" err="1">
                <a:solidFill>
                  <a:srgbClr val="353535"/>
                </a:solidFill>
                <a:effectLst/>
                <a:latin typeface="work-sans"/>
              </a:rPr>
              <a:t>samskipti</a:t>
            </a:r>
            <a:r>
              <a:rPr lang="en-US" b="0" i="0" dirty="0">
                <a:solidFill>
                  <a:srgbClr val="353535"/>
                </a:solidFill>
                <a:effectLst/>
                <a:latin typeface="work-sans"/>
              </a:rPr>
              <a:t> </a:t>
            </a:r>
            <a:r>
              <a:rPr lang="en-US" b="0" i="0" dirty="0" err="1">
                <a:solidFill>
                  <a:srgbClr val="353535"/>
                </a:solidFill>
                <a:effectLst/>
                <a:latin typeface="work-sans"/>
              </a:rPr>
              <a:t>ríkis</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sveitarfélaga</a:t>
            </a:r>
            <a:r>
              <a:rPr lang="en-US" b="0" i="0" dirty="0">
                <a:solidFill>
                  <a:srgbClr val="353535"/>
                </a:solidFill>
                <a:effectLst/>
                <a:latin typeface="work-sans"/>
              </a:rPr>
              <a:t> á </a:t>
            </a:r>
            <a:r>
              <a:rPr lang="en-US" b="0" i="0" dirty="0" err="1">
                <a:solidFill>
                  <a:srgbClr val="353535"/>
                </a:solidFill>
                <a:effectLst/>
                <a:latin typeface="work-sans"/>
              </a:rPr>
              <a:t>grunni</a:t>
            </a:r>
            <a:r>
              <a:rPr lang="en-US" b="0" i="0" dirty="0">
                <a:solidFill>
                  <a:srgbClr val="353535"/>
                </a:solidFill>
                <a:effectLst/>
                <a:latin typeface="work-sans"/>
              </a:rPr>
              <a:t> </a:t>
            </a:r>
            <a:r>
              <a:rPr lang="en-US" b="0" i="0" dirty="0" err="1">
                <a:solidFill>
                  <a:srgbClr val="353535"/>
                </a:solidFill>
                <a:effectLst/>
                <a:latin typeface="work-sans"/>
              </a:rPr>
              <a:t>samstarfssáttmála</a:t>
            </a:r>
            <a:r>
              <a:rPr lang="en-US" b="0" i="0" dirty="0">
                <a:solidFill>
                  <a:srgbClr val="353535"/>
                </a:solidFill>
                <a:effectLst/>
                <a:latin typeface="work-sans"/>
              </a:rPr>
              <a:t> </a:t>
            </a:r>
            <a:r>
              <a:rPr lang="en-US" b="0" i="0" dirty="0" err="1">
                <a:solidFill>
                  <a:srgbClr val="353535"/>
                </a:solidFill>
                <a:effectLst/>
                <a:latin typeface="work-sans"/>
              </a:rPr>
              <a:t>þessara</a:t>
            </a:r>
            <a:r>
              <a:rPr lang="en-US" b="0" i="0" dirty="0">
                <a:solidFill>
                  <a:srgbClr val="353535"/>
                </a:solidFill>
                <a:effectLst/>
                <a:latin typeface="work-sans"/>
              </a:rPr>
              <a:t> </a:t>
            </a:r>
            <a:r>
              <a:rPr lang="en-US" b="0" i="0" dirty="0" err="1">
                <a:solidFill>
                  <a:srgbClr val="353535"/>
                </a:solidFill>
                <a:effectLst/>
                <a:latin typeface="work-sans"/>
              </a:rPr>
              <a:t>aðila</a:t>
            </a:r>
            <a:r>
              <a:rPr lang="en-US" b="0" i="0" dirty="0">
                <a:solidFill>
                  <a:srgbClr val="353535"/>
                </a:solidFill>
                <a:effectLst/>
                <a:latin typeface="work-sans"/>
              </a:rPr>
              <a:t>, </a:t>
            </a:r>
            <a:r>
              <a:rPr lang="en-US" b="0" i="0" dirty="0" err="1">
                <a:solidFill>
                  <a:srgbClr val="353535"/>
                </a:solidFill>
                <a:effectLst/>
                <a:latin typeface="work-sans"/>
              </a:rPr>
              <a:t>svokölluð</a:t>
            </a:r>
            <a:r>
              <a:rPr lang="en-US" b="0" i="0" dirty="0">
                <a:solidFill>
                  <a:srgbClr val="353535"/>
                </a:solidFill>
                <a:effectLst/>
                <a:latin typeface="work-sans"/>
              </a:rPr>
              <a:t> </a:t>
            </a:r>
            <a:r>
              <a:rPr lang="en-US" b="0" i="0" dirty="0" err="1">
                <a:solidFill>
                  <a:srgbClr val="353535"/>
                </a:solidFill>
                <a:effectLst/>
                <a:latin typeface="work-sans"/>
              </a:rPr>
              <a:t>Jónsmessunefnd</a:t>
            </a:r>
            <a:r>
              <a:rPr lang="en-US" b="0" i="0" dirty="0">
                <a:solidFill>
                  <a:srgbClr val="353535"/>
                </a:solidFill>
                <a:effectLst/>
                <a:latin typeface="work-sans"/>
              </a:rPr>
              <a:t>.</a:t>
            </a:r>
          </a:p>
          <a:p>
            <a:pPr>
              <a:lnSpc>
                <a:spcPct val="100000"/>
              </a:lnSpc>
            </a:pPr>
            <a:r>
              <a:rPr lang="en-US" b="0" i="0" dirty="0" err="1">
                <a:solidFill>
                  <a:srgbClr val="353535"/>
                </a:solidFill>
                <a:effectLst/>
                <a:latin typeface="work-sans"/>
              </a:rPr>
              <a:t>Nefndina</a:t>
            </a:r>
            <a:r>
              <a:rPr lang="en-US" b="0" i="0" dirty="0">
                <a:solidFill>
                  <a:srgbClr val="353535"/>
                </a:solidFill>
                <a:effectLst/>
                <a:latin typeface="work-sans"/>
              </a:rPr>
              <a:t> </a:t>
            </a:r>
            <a:r>
              <a:rPr lang="en-US" b="0" i="0" dirty="0" err="1">
                <a:solidFill>
                  <a:srgbClr val="353535"/>
                </a:solidFill>
                <a:effectLst/>
                <a:latin typeface="work-sans"/>
              </a:rPr>
              <a:t>skipa</a:t>
            </a:r>
            <a:r>
              <a:rPr lang="en-US" b="0" i="0" dirty="0">
                <a:solidFill>
                  <a:srgbClr val="353535"/>
                </a:solidFill>
                <a:effectLst/>
                <a:latin typeface="work-sans"/>
              </a:rPr>
              <a:t> </a:t>
            </a:r>
            <a:r>
              <a:rPr lang="en-US" b="0" i="0" dirty="0" err="1">
                <a:solidFill>
                  <a:srgbClr val="353535"/>
                </a:solidFill>
                <a:effectLst/>
                <a:latin typeface="work-sans"/>
              </a:rPr>
              <a:t>ráðuneytisstjórar</a:t>
            </a:r>
            <a:r>
              <a:rPr lang="en-US" b="0" i="0" dirty="0">
                <a:solidFill>
                  <a:srgbClr val="353535"/>
                </a:solidFill>
                <a:effectLst/>
                <a:latin typeface="work-sans"/>
              </a:rPr>
              <a:t> </a:t>
            </a:r>
            <a:r>
              <a:rPr lang="en-US" b="0" i="0" dirty="0" err="1">
                <a:solidFill>
                  <a:srgbClr val="353535"/>
                </a:solidFill>
                <a:effectLst/>
                <a:latin typeface="work-sans"/>
              </a:rPr>
              <a:t>fjármál</a:t>
            </a:r>
            <a:r>
              <a:rPr lang="en-US" dirty="0" err="1">
                <a:solidFill>
                  <a:srgbClr val="353535"/>
                </a:solidFill>
                <a:latin typeface="work-sans"/>
              </a:rPr>
              <a:t>a</a:t>
            </a:r>
            <a:r>
              <a:rPr lang="en-US" dirty="0">
                <a:solidFill>
                  <a:srgbClr val="353535"/>
                </a:solidFill>
                <a:latin typeface="work-sans"/>
              </a:rPr>
              <a:t>- </a:t>
            </a:r>
            <a:r>
              <a:rPr lang="en-US" dirty="0" err="1">
                <a:solidFill>
                  <a:srgbClr val="353535"/>
                </a:solidFill>
                <a:latin typeface="work-sans"/>
              </a:rPr>
              <a:t>og</a:t>
            </a:r>
            <a:r>
              <a:rPr lang="en-US" dirty="0">
                <a:solidFill>
                  <a:srgbClr val="353535"/>
                </a:solidFill>
                <a:latin typeface="work-sans"/>
              </a:rPr>
              <a:t> </a:t>
            </a:r>
            <a:r>
              <a:rPr lang="en-US" dirty="0" err="1">
                <a:solidFill>
                  <a:srgbClr val="353535"/>
                </a:solidFill>
                <a:latin typeface="work-sans"/>
              </a:rPr>
              <a:t>sveitarstjórnarráðuneyta</a:t>
            </a:r>
            <a:r>
              <a:rPr lang="en-US" dirty="0">
                <a:solidFill>
                  <a:srgbClr val="353535"/>
                </a:solidFill>
                <a:latin typeface="work-sans"/>
              </a:rPr>
              <a:t>, </a:t>
            </a:r>
            <a:r>
              <a:rPr lang="en-US" dirty="0" err="1">
                <a:solidFill>
                  <a:srgbClr val="353535"/>
                </a:solidFill>
                <a:latin typeface="work-sans"/>
              </a:rPr>
              <a:t>formaður</a:t>
            </a:r>
            <a:r>
              <a:rPr lang="en-US" dirty="0">
                <a:solidFill>
                  <a:srgbClr val="353535"/>
                </a:solidFill>
                <a:latin typeface="work-sans"/>
              </a:rPr>
              <a:t> SÍS </a:t>
            </a:r>
            <a:r>
              <a:rPr lang="en-US" dirty="0" err="1">
                <a:solidFill>
                  <a:srgbClr val="353535"/>
                </a:solidFill>
                <a:latin typeface="work-sans"/>
              </a:rPr>
              <a:t>og</a:t>
            </a:r>
            <a:r>
              <a:rPr lang="en-US" dirty="0">
                <a:solidFill>
                  <a:srgbClr val="353535"/>
                </a:solidFill>
                <a:latin typeface="work-sans"/>
              </a:rPr>
              <a:t> </a:t>
            </a:r>
            <a:r>
              <a:rPr lang="en-US" dirty="0" err="1">
                <a:solidFill>
                  <a:srgbClr val="353535"/>
                </a:solidFill>
                <a:latin typeface="work-sans"/>
              </a:rPr>
              <a:t>borgarstjóri</a:t>
            </a:r>
            <a:endParaRPr lang="en-US" b="0" i="0" dirty="0">
              <a:solidFill>
                <a:srgbClr val="353535"/>
              </a:solidFill>
              <a:effectLst/>
              <a:latin typeface="work-sans"/>
            </a:endParaRPr>
          </a:p>
          <a:p>
            <a:pPr>
              <a:lnSpc>
                <a:spcPct val="100000"/>
              </a:lnSpc>
            </a:pPr>
            <a:r>
              <a:rPr lang="en-US" b="0" i="0" dirty="0" err="1">
                <a:solidFill>
                  <a:srgbClr val="353535"/>
                </a:solidFill>
                <a:effectLst/>
                <a:latin typeface="work-sans"/>
              </a:rPr>
              <a:t>Tilgangur</a:t>
            </a:r>
            <a:r>
              <a:rPr lang="en-US" b="0" i="0" dirty="0">
                <a:solidFill>
                  <a:srgbClr val="353535"/>
                </a:solidFill>
                <a:effectLst/>
                <a:latin typeface="work-sans"/>
              </a:rPr>
              <a:t> </a:t>
            </a:r>
            <a:r>
              <a:rPr lang="en-US" b="0" i="0" dirty="0" err="1">
                <a:solidFill>
                  <a:srgbClr val="353535"/>
                </a:solidFill>
                <a:effectLst/>
                <a:latin typeface="work-sans"/>
              </a:rPr>
              <a:t>nefndarinnar</a:t>
            </a:r>
            <a:r>
              <a:rPr lang="en-US" b="0" i="0" dirty="0">
                <a:solidFill>
                  <a:srgbClr val="353535"/>
                </a:solidFill>
                <a:effectLst/>
                <a:latin typeface="work-sans"/>
              </a:rPr>
              <a:t> er </a:t>
            </a:r>
            <a:r>
              <a:rPr lang="en-US" b="0" i="0" dirty="0" err="1">
                <a:solidFill>
                  <a:srgbClr val="353535"/>
                </a:solidFill>
                <a:effectLst/>
                <a:latin typeface="work-sans"/>
              </a:rPr>
              <a:t>að</a:t>
            </a:r>
            <a:r>
              <a:rPr lang="en-US" b="0" i="0" dirty="0">
                <a:solidFill>
                  <a:srgbClr val="353535"/>
                </a:solidFill>
                <a:effectLst/>
                <a:latin typeface="work-sans"/>
              </a:rPr>
              <a:t> </a:t>
            </a:r>
            <a:r>
              <a:rPr lang="en-US" b="0" i="0" dirty="0" err="1">
                <a:solidFill>
                  <a:srgbClr val="353535"/>
                </a:solidFill>
                <a:effectLst/>
                <a:latin typeface="work-sans"/>
              </a:rPr>
              <a:t>auka</a:t>
            </a:r>
            <a:r>
              <a:rPr lang="en-US" b="0" i="0" dirty="0">
                <a:solidFill>
                  <a:srgbClr val="353535"/>
                </a:solidFill>
                <a:effectLst/>
                <a:latin typeface="work-sans"/>
              </a:rPr>
              <a:t> </a:t>
            </a:r>
            <a:r>
              <a:rPr lang="en-US" b="0" i="0" dirty="0" err="1">
                <a:solidFill>
                  <a:srgbClr val="353535"/>
                </a:solidFill>
                <a:effectLst/>
                <a:latin typeface="work-sans"/>
              </a:rPr>
              <a:t>traust</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formfestu</a:t>
            </a:r>
            <a:r>
              <a:rPr lang="en-US" b="0" i="0" dirty="0">
                <a:solidFill>
                  <a:srgbClr val="353535"/>
                </a:solidFill>
                <a:effectLst/>
                <a:latin typeface="work-sans"/>
              </a:rPr>
              <a:t> í </a:t>
            </a:r>
            <a:r>
              <a:rPr lang="en-US" b="0" i="0" dirty="0" err="1">
                <a:solidFill>
                  <a:srgbClr val="353535"/>
                </a:solidFill>
                <a:effectLst/>
                <a:latin typeface="work-sans"/>
              </a:rPr>
              <a:t>samskiptum</a:t>
            </a:r>
            <a:r>
              <a:rPr lang="en-US" b="0" i="0" dirty="0">
                <a:solidFill>
                  <a:srgbClr val="353535"/>
                </a:solidFill>
                <a:effectLst/>
                <a:latin typeface="work-sans"/>
              </a:rPr>
              <a:t> </a:t>
            </a:r>
            <a:r>
              <a:rPr lang="en-US" b="0" i="0" dirty="0" err="1">
                <a:solidFill>
                  <a:srgbClr val="353535"/>
                </a:solidFill>
                <a:effectLst/>
                <a:latin typeface="work-sans"/>
              </a:rPr>
              <a:t>ríkis</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sveitarfélaga</a:t>
            </a:r>
            <a:r>
              <a:rPr lang="en-US" b="0" i="0" dirty="0">
                <a:solidFill>
                  <a:srgbClr val="353535"/>
                </a:solidFill>
                <a:effectLst/>
                <a:latin typeface="work-sans"/>
              </a:rPr>
              <a:t>, </a:t>
            </a:r>
            <a:r>
              <a:rPr lang="en-US" b="0" i="0" dirty="0" err="1">
                <a:solidFill>
                  <a:srgbClr val="353535"/>
                </a:solidFill>
                <a:effectLst/>
                <a:latin typeface="work-sans"/>
              </a:rPr>
              <a:t>bæta</a:t>
            </a:r>
            <a:r>
              <a:rPr lang="en-US" b="0" i="0" dirty="0">
                <a:solidFill>
                  <a:srgbClr val="353535"/>
                </a:solidFill>
                <a:effectLst/>
                <a:latin typeface="work-sans"/>
              </a:rPr>
              <a:t> </a:t>
            </a:r>
            <a:r>
              <a:rPr lang="en-US" b="0" i="0" dirty="0" err="1">
                <a:solidFill>
                  <a:srgbClr val="353535"/>
                </a:solidFill>
                <a:effectLst/>
                <a:latin typeface="work-sans"/>
              </a:rPr>
              <a:t>stjórnsýslu</a:t>
            </a:r>
            <a:r>
              <a:rPr lang="en-US" b="0" i="0" dirty="0">
                <a:solidFill>
                  <a:srgbClr val="353535"/>
                </a:solidFill>
                <a:effectLst/>
                <a:latin typeface="work-sans"/>
              </a:rPr>
              <a:t> </a:t>
            </a:r>
            <a:r>
              <a:rPr lang="en-US" b="0" i="0" dirty="0" err="1">
                <a:solidFill>
                  <a:srgbClr val="353535"/>
                </a:solidFill>
                <a:effectLst/>
                <a:latin typeface="work-sans"/>
              </a:rPr>
              <a:t>hins</a:t>
            </a:r>
            <a:r>
              <a:rPr lang="en-US" b="0" i="0" dirty="0">
                <a:solidFill>
                  <a:srgbClr val="353535"/>
                </a:solidFill>
                <a:effectLst/>
                <a:latin typeface="work-sans"/>
              </a:rPr>
              <a:t> </a:t>
            </a:r>
            <a:r>
              <a:rPr lang="en-US" b="0" i="0" dirty="0" err="1">
                <a:solidFill>
                  <a:srgbClr val="353535"/>
                </a:solidFill>
                <a:effectLst/>
                <a:latin typeface="work-sans"/>
              </a:rPr>
              <a:t>opinbera</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efla</a:t>
            </a:r>
            <a:r>
              <a:rPr lang="en-US" b="0" i="0" dirty="0">
                <a:solidFill>
                  <a:srgbClr val="353535"/>
                </a:solidFill>
                <a:effectLst/>
                <a:latin typeface="work-sans"/>
              </a:rPr>
              <a:t> </a:t>
            </a:r>
            <a:r>
              <a:rPr lang="en-US" b="0" i="0" dirty="0" err="1">
                <a:solidFill>
                  <a:srgbClr val="353535"/>
                </a:solidFill>
                <a:effectLst/>
                <a:latin typeface="work-sans"/>
              </a:rPr>
              <a:t>gagnkvæman</a:t>
            </a:r>
            <a:r>
              <a:rPr lang="en-US" b="0" i="0" dirty="0">
                <a:solidFill>
                  <a:srgbClr val="353535"/>
                </a:solidFill>
                <a:effectLst/>
                <a:latin typeface="work-sans"/>
              </a:rPr>
              <a:t> </a:t>
            </a:r>
            <a:r>
              <a:rPr lang="en-US" b="0" i="0" dirty="0" err="1">
                <a:solidFill>
                  <a:srgbClr val="353535"/>
                </a:solidFill>
                <a:effectLst/>
                <a:latin typeface="work-sans"/>
              </a:rPr>
              <a:t>skilning</a:t>
            </a:r>
            <a:r>
              <a:rPr lang="en-US" b="0" i="0" dirty="0">
                <a:solidFill>
                  <a:srgbClr val="353535"/>
                </a:solidFill>
                <a:effectLst/>
                <a:latin typeface="work-sans"/>
              </a:rPr>
              <a:t> á </a:t>
            </a:r>
            <a:r>
              <a:rPr lang="en-US" b="0" i="0" dirty="0" err="1">
                <a:solidFill>
                  <a:srgbClr val="353535"/>
                </a:solidFill>
                <a:effectLst/>
                <a:latin typeface="work-sans"/>
              </a:rPr>
              <a:t>viðfangsefnum</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þörfum</a:t>
            </a:r>
            <a:r>
              <a:rPr lang="en-US" b="0" i="0" dirty="0">
                <a:solidFill>
                  <a:srgbClr val="353535"/>
                </a:solidFill>
                <a:effectLst/>
                <a:latin typeface="work-sans"/>
              </a:rPr>
              <a:t> </a:t>
            </a:r>
            <a:r>
              <a:rPr lang="en-US" b="0" i="0" dirty="0" err="1">
                <a:solidFill>
                  <a:srgbClr val="353535"/>
                </a:solidFill>
                <a:effectLst/>
                <a:latin typeface="work-sans"/>
              </a:rPr>
              <a:t>hvors</a:t>
            </a:r>
            <a:r>
              <a:rPr lang="en-US" b="0" i="0" dirty="0">
                <a:solidFill>
                  <a:srgbClr val="353535"/>
                </a:solidFill>
                <a:effectLst/>
                <a:latin typeface="work-sans"/>
              </a:rPr>
              <a:t> </a:t>
            </a:r>
            <a:r>
              <a:rPr lang="en-US" b="0" i="0" dirty="0" err="1">
                <a:solidFill>
                  <a:srgbClr val="353535"/>
                </a:solidFill>
                <a:effectLst/>
                <a:latin typeface="work-sans"/>
              </a:rPr>
              <a:t>aðila</a:t>
            </a:r>
            <a:r>
              <a:rPr lang="en-US" b="0" i="0" dirty="0">
                <a:solidFill>
                  <a:srgbClr val="353535"/>
                </a:solidFill>
                <a:effectLst/>
                <a:latin typeface="work-sans"/>
              </a:rPr>
              <a:t> </a:t>
            </a:r>
            <a:r>
              <a:rPr lang="en-US" b="0" i="0" dirty="0" err="1">
                <a:solidFill>
                  <a:srgbClr val="353535"/>
                </a:solidFill>
                <a:effectLst/>
                <a:latin typeface="work-sans"/>
              </a:rPr>
              <a:t>fyrir</a:t>
            </a:r>
            <a:r>
              <a:rPr lang="en-US" b="0" i="0" dirty="0">
                <a:solidFill>
                  <a:srgbClr val="353535"/>
                </a:solidFill>
                <a:effectLst/>
                <a:latin typeface="work-sans"/>
              </a:rPr>
              <a:t> sig.</a:t>
            </a:r>
          </a:p>
          <a:p>
            <a:pPr>
              <a:lnSpc>
                <a:spcPct val="100000"/>
              </a:lnSpc>
            </a:pPr>
            <a:r>
              <a:rPr lang="en-US" b="0" i="0" dirty="0" err="1">
                <a:solidFill>
                  <a:srgbClr val="353535"/>
                </a:solidFill>
                <a:effectLst/>
                <a:latin typeface="work-sans"/>
              </a:rPr>
              <a:t>Nefndin</a:t>
            </a:r>
            <a:r>
              <a:rPr lang="en-US" b="0" i="0" dirty="0">
                <a:solidFill>
                  <a:srgbClr val="353535"/>
                </a:solidFill>
                <a:effectLst/>
                <a:latin typeface="work-sans"/>
              </a:rPr>
              <a:t> </a:t>
            </a:r>
            <a:r>
              <a:rPr lang="en-US" b="0" i="0" dirty="0" err="1">
                <a:solidFill>
                  <a:srgbClr val="353535"/>
                </a:solidFill>
                <a:effectLst/>
                <a:latin typeface="work-sans"/>
              </a:rPr>
              <a:t>skal</a:t>
            </a:r>
            <a:r>
              <a:rPr lang="en-US" b="0" i="0" dirty="0">
                <a:solidFill>
                  <a:srgbClr val="353535"/>
                </a:solidFill>
                <a:effectLst/>
                <a:latin typeface="work-sans"/>
              </a:rPr>
              <a:t> </a:t>
            </a:r>
            <a:r>
              <a:rPr lang="en-US" b="0" i="0" dirty="0" err="1">
                <a:solidFill>
                  <a:srgbClr val="353535"/>
                </a:solidFill>
                <a:effectLst/>
                <a:latin typeface="work-sans"/>
              </a:rPr>
              <a:t>fara</a:t>
            </a:r>
            <a:r>
              <a:rPr lang="en-US" b="0" i="0" dirty="0">
                <a:solidFill>
                  <a:srgbClr val="353535"/>
                </a:solidFill>
                <a:effectLst/>
                <a:latin typeface="work-sans"/>
              </a:rPr>
              <a:t> </a:t>
            </a:r>
            <a:r>
              <a:rPr lang="en-US" b="0" i="0" dirty="0" err="1">
                <a:solidFill>
                  <a:srgbClr val="353535"/>
                </a:solidFill>
                <a:effectLst/>
                <a:latin typeface="work-sans"/>
              </a:rPr>
              <a:t>yfir</a:t>
            </a:r>
            <a:r>
              <a:rPr lang="en-US" b="0" i="0" dirty="0">
                <a:solidFill>
                  <a:srgbClr val="353535"/>
                </a:solidFill>
                <a:effectLst/>
                <a:latin typeface="work-sans"/>
              </a:rPr>
              <a:t> </a:t>
            </a:r>
            <a:r>
              <a:rPr lang="en-US" b="0" i="0" dirty="0" err="1">
                <a:solidFill>
                  <a:srgbClr val="353535"/>
                </a:solidFill>
                <a:effectLst/>
                <a:latin typeface="work-sans"/>
              </a:rPr>
              <a:t>einstök</a:t>
            </a:r>
            <a:r>
              <a:rPr lang="en-US" b="0" i="0" dirty="0">
                <a:solidFill>
                  <a:srgbClr val="353535"/>
                </a:solidFill>
                <a:effectLst/>
                <a:latin typeface="work-sans"/>
              </a:rPr>
              <a:t> </a:t>
            </a:r>
            <a:r>
              <a:rPr lang="en-US" b="0" i="0" dirty="0" err="1">
                <a:solidFill>
                  <a:srgbClr val="353535"/>
                </a:solidFill>
                <a:effectLst/>
                <a:latin typeface="work-sans"/>
              </a:rPr>
              <a:t>mál</a:t>
            </a:r>
            <a:r>
              <a:rPr lang="en-US" b="0" i="0" dirty="0">
                <a:solidFill>
                  <a:srgbClr val="353535"/>
                </a:solidFill>
                <a:effectLst/>
                <a:latin typeface="work-sans"/>
              </a:rPr>
              <a:t> </a:t>
            </a:r>
            <a:r>
              <a:rPr lang="en-US" b="0" i="0" dirty="0" err="1">
                <a:solidFill>
                  <a:srgbClr val="353535"/>
                </a:solidFill>
                <a:effectLst/>
                <a:latin typeface="work-sans"/>
              </a:rPr>
              <a:t>sem</a:t>
            </a:r>
            <a:r>
              <a:rPr lang="en-US" b="0" i="0" dirty="0">
                <a:solidFill>
                  <a:srgbClr val="353535"/>
                </a:solidFill>
                <a:effectLst/>
                <a:latin typeface="work-sans"/>
              </a:rPr>
              <a:t> </a:t>
            </a:r>
            <a:r>
              <a:rPr lang="en-US" b="0" i="0" dirty="0" err="1">
                <a:solidFill>
                  <a:srgbClr val="353535"/>
                </a:solidFill>
                <a:effectLst/>
                <a:latin typeface="work-sans"/>
              </a:rPr>
              <a:t>vísað</a:t>
            </a:r>
            <a:r>
              <a:rPr lang="en-US" b="0" i="0" dirty="0">
                <a:solidFill>
                  <a:srgbClr val="353535"/>
                </a:solidFill>
                <a:effectLst/>
                <a:latin typeface="work-sans"/>
              </a:rPr>
              <a:t> er </a:t>
            </a:r>
            <a:r>
              <a:rPr lang="en-US" b="0" i="0" dirty="0" err="1">
                <a:solidFill>
                  <a:srgbClr val="353535"/>
                </a:solidFill>
                <a:effectLst/>
                <a:latin typeface="work-sans"/>
              </a:rPr>
              <a:t>til</a:t>
            </a:r>
            <a:r>
              <a:rPr lang="en-US" b="0" i="0" dirty="0">
                <a:solidFill>
                  <a:srgbClr val="353535"/>
                </a:solidFill>
                <a:effectLst/>
                <a:latin typeface="work-sans"/>
              </a:rPr>
              <a:t> </a:t>
            </a:r>
            <a:r>
              <a:rPr lang="en-US" b="0" i="0" dirty="0" err="1">
                <a:solidFill>
                  <a:srgbClr val="353535"/>
                </a:solidFill>
                <a:effectLst/>
                <a:latin typeface="work-sans"/>
              </a:rPr>
              <a:t>hennar</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jafnframt</a:t>
            </a:r>
            <a:r>
              <a:rPr lang="en-US" b="0" i="0" dirty="0">
                <a:solidFill>
                  <a:srgbClr val="353535"/>
                </a:solidFill>
                <a:effectLst/>
                <a:latin typeface="work-sans"/>
              </a:rPr>
              <a:t> </a:t>
            </a:r>
            <a:r>
              <a:rPr lang="en-US" b="0" i="0" dirty="0" err="1">
                <a:solidFill>
                  <a:srgbClr val="353535"/>
                </a:solidFill>
                <a:effectLst/>
                <a:latin typeface="work-sans"/>
              </a:rPr>
              <a:t>skal</a:t>
            </a:r>
            <a:r>
              <a:rPr lang="en-US" b="0" i="0" dirty="0">
                <a:solidFill>
                  <a:srgbClr val="353535"/>
                </a:solidFill>
                <a:effectLst/>
                <a:latin typeface="work-sans"/>
              </a:rPr>
              <a:t> </a:t>
            </a:r>
            <a:r>
              <a:rPr lang="en-US" b="0" i="0" dirty="0" err="1">
                <a:solidFill>
                  <a:srgbClr val="353535"/>
                </a:solidFill>
                <a:effectLst/>
                <a:latin typeface="work-sans"/>
              </a:rPr>
              <a:t>nefndin</a:t>
            </a:r>
            <a:r>
              <a:rPr lang="en-US" b="0" i="0" dirty="0">
                <a:solidFill>
                  <a:srgbClr val="353535"/>
                </a:solidFill>
                <a:effectLst/>
                <a:latin typeface="work-sans"/>
              </a:rPr>
              <a:t> taka </a:t>
            </a:r>
            <a:r>
              <a:rPr lang="en-US" b="0" i="0" dirty="0" err="1">
                <a:solidFill>
                  <a:srgbClr val="353535"/>
                </a:solidFill>
                <a:effectLst/>
                <a:latin typeface="work-sans"/>
              </a:rPr>
              <a:t>sérstaklega</a:t>
            </a:r>
            <a:r>
              <a:rPr lang="en-US" b="0" i="0" dirty="0">
                <a:solidFill>
                  <a:srgbClr val="353535"/>
                </a:solidFill>
                <a:effectLst/>
                <a:latin typeface="work-sans"/>
              </a:rPr>
              <a:t> </a:t>
            </a:r>
            <a:r>
              <a:rPr lang="en-US" b="0" i="0" dirty="0" err="1">
                <a:solidFill>
                  <a:srgbClr val="353535"/>
                </a:solidFill>
                <a:effectLst/>
                <a:latin typeface="work-sans"/>
              </a:rPr>
              <a:t>upp</a:t>
            </a:r>
            <a:r>
              <a:rPr lang="en-US" b="0" i="0" dirty="0">
                <a:solidFill>
                  <a:srgbClr val="353535"/>
                </a:solidFill>
                <a:effectLst/>
                <a:latin typeface="work-sans"/>
              </a:rPr>
              <a:t> á </a:t>
            </a:r>
            <a:r>
              <a:rPr lang="en-US" b="0" i="0" dirty="0" err="1">
                <a:solidFill>
                  <a:srgbClr val="353535"/>
                </a:solidFill>
                <a:effectLst/>
                <a:latin typeface="work-sans"/>
              </a:rPr>
              <a:t>fundum</a:t>
            </a:r>
            <a:r>
              <a:rPr lang="en-US" b="0" i="0" dirty="0">
                <a:solidFill>
                  <a:srgbClr val="353535"/>
                </a:solidFill>
                <a:effectLst/>
                <a:latin typeface="work-sans"/>
              </a:rPr>
              <a:t> </a:t>
            </a:r>
            <a:r>
              <a:rPr lang="en-US" b="0" i="0" dirty="0" err="1">
                <a:solidFill>
                  <a:srgbClr val="353535"/>
                </a:solidFill>
                <a:effectLst/>
                <a:latin typeface="work-sans"/>
              </a:rPr>
              <a:t>sínum</a:t>
            </a:r>
            <a:r>
              <a:rPr lang="en-US" b="0" i="0" dirty="0">
                <a:solidFill>
                  <a:srgbClr val="353535"/>
                </a:solidFill>
                <a:effectLst/>
                <a:latin typeface="work-sans"/>
              </a:rPr>
              <a:t> </a:t>
            </a:r>
            <a:r>
              <a:rPr lang="en-US" b="0" i="0" dirty="0" err="1">
                <a:solidFill>
                  <a:srgbClr val="353535"/>
                </a:solidFill>
                <a:effectLst/>
                <a:latin typeface="work-sans"/>
              </a:rPr>
              <a:t>umræðu</a:t>
            </a:r>
            <a:r>
              <a:rPr lang="en-US" b="0" i="0" dirty="0">
                <a:solidFill>
                  <a:srgbClr val="353535"/>
                </a:solidFill>
                <a:effectLst/>
                <a:latin typeface="work-sans"/>
              </a:rPr>
              <a:t> um </a:t>
            </a:r>
            <a:r>
              <a:rPr lang="en-US" b="0" i="0" dirty="0" err="1">
                <a:solidFill>
                  <a:srgbClr val="353535"/>
                </a:solidFill>
                <a:effectLst/>
                <a:latin typeface="work-sans"/>
              </a:rPr>
              <a:t>með</a:t>
            </a:r>
            <a:r>
              <a:rPr lang="en-US" b="0" i="0" dirty="0">
                <a:solidFill>
                  <a:srgbClr val="353535"/>
                </a:solidFill>
                <a:effectLst/>
                <a:latin typeface="work-sans"/>
              </a:rPr>
              <a:t> </a:t>
            </a:r>
            <a:r>
              <a:rPr lang="en-US" b="0" i="0" dirty="0" err="1">
                <a:solidFill>
                  <a:srgbClr val="353535"/>
                </a:solidFill>
                <a:effectLst/>
                <a:latin typeface="work-sans"/>
              </a:rPr>
              <a:t>hvaða</a:t>
            </a:r>
            <a:r>
              <a:rPr lang="en-US" b="0" i="0" dirty="0">
                <a:solidFill>
                  <a:srgbClr val="353535"/>
                </a:solidFill>
                <a:effectLst/>
                <a:latin typeface="work-sans"/>
              </a:rPr>
              <a:t> </a:t>
            </a:r>
            <a:r>
              <a:rPr lang="en-US" b="0" i="0" dirty="0" err="1">
                <a:solidFill>
                  <a:srgbClr val="353535"/>
                </a:solidFill>
                <a:effectLst/>
                <a:latin typeface="work-sans"/>
              </a:rPr>
              <a:t>hætt</a:t>
            </a:r>
            <a:r>
              <a:rPr lang="en-US" b="0" i="0" dirty="0">
                <a:solidFill>
                  <a:srgbClr val="353535"/>
                </a:solidFill>
                <a:effectLst/>
                <a:latin typeface="work-sans"/>
              </a:rPr>
              <a:t> er </a:t>
            </a:r>
            <a:r>
              <a:rPr lang="en-US" b="0" i="0" dirty="0" err="1">
                <a:solidFill>
                  <a:srgbClr val="353535"/>
                </a:solidFill>
                <a:effectLst/>
                <a:latin typeface="work-sans"/>
              </a:rPr>
              <a:t>unnt</a:t>
            </a:r>
            <a:r>
              <a:rPr lang="en-US" b="0" i="0" dirty="0">
                <a:solidFill>
                  <a:srgbClr val="353535"/>
                </a:solidFill>
                <a:effectLst/>
                <a:latin typeface="work-sans"/>
              </a:rPr>
              <a:t> </a:t>
            </a:r>
            <a:r>
              <a:rPr lang="en-US" b="0" i="0" dirty="0" err="1">
                <a:solidFill>
                  <a:srgbClr val="353535"/>
                </a:solidFill>
                <a:effectLst/>
                <a:latin typeface="work-sans"/>
              </a:rPr>
              <a:t>að</a:t>
            </a:r>
            <a:r>
              <a:rPr lang="en-US" b="0" i="0" dirty="0">
                <a:solidFill>
                  <a:srgbClr val="353535"/>
                </a:solidFill>
                <a:effectLst/>
                <a:latin typeface="work-sans"/>
              </a:rPr>
              <a:t> </a:t>
            </a:r>
            <a:r>
              <a:rPr lang="en-US" b="0" i="0" dirty="0" err="1">
                <a:solidFill>
                  <a:srgbClr val="353535"/>
                </a:solidFill>
                <a:effectLst/>
                <a:latin typeface="work-sans"/>
              </a:rPr>
              <a:t>bæta</a:t>
            </a:r>
            <a:r>
              <a:rPr lang="en-US" b="0" i="0" dirty="0">
                <a:solidFill>
                  <a:srgbClr val="353535"/>
                </a:solidFill>
                <a:effectLst/>
                <a:latin typeface="work-sans"/>
              </a:rPr>
              <a:t> </a:t>
            </a:r>
            <a:r>
              <a:rPr lang="en-US" b="0" i="0" dirty="0" err="1">
                <a:solidFill>
                  <a:srgbClr val="353535"/>
                </a:solidFill>
                <a:effectLst/>
                <a:latin typeface="work-sans"/>
              </a:rPr>
              <a:t>verkferla</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samskipti</a:t>
            </a:r>
            <a:r>
              <a:rPr lang="en-US" b="0" i="0" dirty="0">
                <a:solidFill>
                  <a:srgbClr val="353535"/>
                </a:solidFill>
                <a:effectLst/>
                <a:latin typeface="work-sans"/>
              </a:rPr>
              <a:t> </a:t>
            </a:r>
            <a:r>
              <a:rPr lang="en-US" b="0" i="0" dirty="0" err="1">
                <a:solidFill>
                  <a:srgbClr val="353535"/>
                </a:solidFill>
                <a:effectLst/>
                <a:latin typeface="work-sans"/>
              </a:rPr>
              <a:t>þessara</a:t>
            </a:r>
            <a:r>
              <a:rPr lang="en-US" b="0" i="0" dirty="0">
                <a:solidFill>
                  <a:srgbClr val="353535"/>
                </a:solidFill>
                <a:effectLst/>
                <a:latin typeface="work-sans"/>
              </a:rPr>
              <a:t> </a:t>
            </a:r>
            <a:r>
              <a:rPr lang="en-US" b="0" i="0" dirty="0" err="1">
                <a:solidFill>
                  <a:srgbClr val="353535"/>
                </a:solidFill>
                <a:effectLst/>
                <a:latin typeface="work-sans"/>
              </a:rPr>
              <a:t>stjórnsýslustiga</a:t>
            </a:r>
            <a:r>
              <a:rPr lang="en-US" b="0" i="0" dirty="0">
                <a:solidFill>
                  <a:srgbClr val="353535"/>
                </a:solidFill>
                <a:effectLst/>
                <a:latin typeface="work-sans"/>
              </a:rPr>
              <a:t>.</a:t>
            </a: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122569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CC6F1B-F994-4D17-812F-C8A0E3DE8502}"/>
              </a:ext>
            </a:extLst>
          </p:cNvPr>
          <p:cNvSpPr>
            <a:spLocks noGrp="1"/>
          </p:cNvSpPr>
          <p:nvPr>
            <p:ph type="ftr" sz="quarter" idx="11"/>
          </p:nvPr>
        </p:nvSpPr>
        <p:spPr/>
        <p:txBody>
          <a:bodyPr/>
          <a:lstStyle/>
          <a:p>
            <a:r>
              <a:rPr lang="en-US"/>
              <a:t>GAJ ráðgjöf slf</a:t>
            </a:r>
            <a:endParaRPr lang="en-US" dirty="0"/>
          </a:p>
        </p:txBody>
      </p:sp>
      <p:sp>
        <p:nvSpPr>
          <p:cNvPr id="3" name="TextBox 2">
            <a:extLst>
              <a:ext uri="{FF2B5EF4-FFF2-40B4-BE49-F238E27FC236}">
                <a16:creationId xmlns:a16="http://schemas.microsoft.com/office/drawing/2014/main" id="{CC921014-289D-45B4-A24C-A63EB2EC7148}"/>
              </a:ext>
            </a:extLst>
          </p:cNvPr>
          <p:cNvSpPr txBox="1"/>
          <p:nvPr/>
        </p:nvSpPr>
        <p:spPr>
          <a:xfrm>
            <a:off x="1168924" y="2997723"/>
            <a:ext cx="10210424" cy="646331"/>
          </a:xfrm>
          <a:prstGeom prst="rect">
            <a:avLst/>
          </a:prstGeom>
          <a:noFill/>
        </p:spPr>
        <p:txBody>
          <a:bodyPr wrap="none" rtlCol="0">
            <a:spAutoFit/>
          </a:bodyPr>
          <a:lstStyle/>
          <a:p>
            <a:r>
              <a:rPr lang="en-US" sz="3600" dirty="0" err="1"/>
              <a:t>Umræða</a:t>
            </a:r>
            <a:r>
              <a:rPr lang="en-US" sz="3600" dirty="0"/>
              <a:t> um </a:t>
            </a:r>
            <a:r>
              <a:rPr lang="en-US" sz="3600" dirty="0" err="1"/>
              <a:t>áhættugreiningu</a:t>
            </a:r>
            <a:r>
              <a:rPr lang="en-US" sz="3600" dirty="0"/>
              <a:t> </a:t>
            </a:r>
            <a:r>
              <a:rPr lang="en-US" sz="3600" dirty="0" err="1"/>
              <a:t>og</a:t>
            </a:r>
            <a:r>
              <a:rPr lang="en-US" sz="3600" dirty="0"/>
              <a:t> </a:t>
            </a:r>
            <a:r>
              <a:rPr lang="en-US" sz="3600" dirty="0" err="1"/>
              <a:t>viðbrögð</a:t>
            </a:r>
            <a:r>
              <a:rPr lang="en-US" sz="3600" dirty="0"/>
              <a:t> </a:t>
            </a:r>
            <a:r>
              <a:rPr lang="en-US" sz="3600" dirty="0" err="1"/>
              <a:t>við</a:t>
            </a:r>
            <a:r>
              <a:rPr lang="en-US" sz="3600" dirty="0"/>
              <a:t> </a:t>
            </a:r>
            <a:r>
              <a:rPr lang="en-US" sz="3600" dirty="0" err="1"/>
              <a:t>áhættu</a:t>
            </a:r>
            <a:endParaRPr lang="en-US" sz="3600" dirty="0"/>
          </a:p>
        </p:txBody>
      </p:sp>
    </p:spTree>
    <p:extLst>
      <p:ext uri="{BB962C8B-B14F-4D97-AF65-F5344CB8AC3E}">
        <p14:creationId xmlns:p14="http://schemas.microsoft.com/office/powerpoint/2010/main" val="417053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Áhættugreining og viðbrögð við áhættu</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a:bodyPr>
          <a:lstStyle/>
          <a:p>
            <a:pPr>
              <a:lnSpc>
                <a:spcPct val="70000"/>
              </a:lnSpc>
              <a:buFont typeface="Arial" panose="020B0604020202020204" pitchFamily="34" charset="0"/>
              <a:buChar char="•"/>
            </a:pPr>
            <a:r>
              <a:rPr lang="en-US" sz="2400" dirty="0" err="1"/>
              <a:t>Starfsemi</a:t>
            </a:r>
            <a:r>
              <a:rPr lang="en-US" sz="2400" dirty="0"/>
              <a:t> </a:t>
            </a:r>
            <a:r>
              <a:rPr lang="en-US" sz="2400" dirty="0" err="1"/>
              <a:t>sveitarfélaga</a:t>
            </a:r>
            <a:r>
              <a:rPr lang="en-US" sz="2400" dirty="0"/>
              <a:t> er </a:t>
            </a:r>
            <a:r>
              <a:rPr lang="en-US" sz="2400" dirty="0" err="1"/>
              <a:t>mjög</a:t>
            </a:r>
            <a:r>
              <a:rPr lang="en-US" sz="2400" dirty="0"/>
              <a:t> </a:t>
            </a:r>
            <a:r>
              <a:rPr lang="en-US" sz="2400" dirty="0" err="1"/>
              <a:t>fjölþætt</a:t>
            </a:r>
            <a:r>
              <a:rPr lang="en-US" sz="2400" dirty="0"/>
              <a:t> </a:t>
            </a:r>
          </a:p>
          <a:p>
            <a:pPr>
              <a:lnSpc>
                <a:spcPct val="70000"/>
              </a:lnSpc>
              <a:buFont typeface="Arial" panose="020B0604020202020204" pitchFamily="34" charset="0"/>
              <a:buChar char="•"/>
            </a:pPr>
            <a:r>
              <a:rPr lang="en-US" sz="2400" dirty="0" err="1"/>
              <a:t>Starfsemi</a:t>
            </a:r>
            <a:r>
              <a:rPr lang="en-US" sz="2400" dirty="0"/>
              <a:t> </a:t>
            </a:r>
            <a:r>
              <a:rPr lang="en-US" sz="2400" dirty="0" err="1"/>
              <a:t>sveitarfélaga</a:t>
            </a:r>
            <a:r>
              <a:rPr lang="en-US" sz="2400" dirty="0"/>
              <a:t> </a:t>
            </a:r>
            <a:r>
              <a:rPr lang="en-US" sz="2400" dirty="0" err="1"/>
              <a:t>varðar</a:t>
            </a:r>
            <a:r>
              <a:rPr lang="en-US" sz="2400" dirty="0"/>
              <a:t> </a:t>
            </a:r>
            <a:r>
              <a:rPr lang="en-US" sz="2400" dirty="0" err="1"/>
              <a:t>íbúana</a:t>
            </a:r>
            <a:r>
              <a:rPr lang="en-US" sz="2400" dirty="0"/>
              <a:t> </a:t>
            </a:r>
            <a:r>
              <a:rPr lang="en-US" sz="2400" dirty="0" err="1"/>
              <a:t>miklu</a:t>
            </a:r>
            <a:r>
              <a:rPr lang="en-US" sz="2400" dirty="0"/>
              <a:t> </a:t>
            </a:r>
            <a:r>
              <a:rPr lang="en-US" sz="2400" dirty="0" err="1"/>
              <a:t>og</a:t>
            </a:r>
            <a:r>
              <a:rPr lang="en-US" sz="2400" dirty="0"/>
              <a:t> </a:t>
            </a:r>
            <a:r>
              <a:rPr lang="en-US" sz="2400" dirty="0" err="1"/>
              <a:t>mjög</a:t>
            </a:r>
            <a:r>
              <a:rPr lang="en-US" sz="2400" dirty="0"/>
              <a:t> </a:t>
            </a:r>
            <a:r>
              <a:rPr lang="en-US" sz="2400" dirty="0" err="1"/>
              <a:t>viðkvæmt</a:t>
            </a:r>
            <a:r>
              <a:rPr lang="en-US" sz="2400" dirty="0"/>
              <a:t> </a:t>
            </a:r>
            <a:r>
              <a:rPr lang="en-US" sz="2400" dirty="0" err="1"/>
              <a:t>ef</a:t>
            </a:r>
            <a:r>
              <a:rPr lang="en-US" sz="2400" dirty="0"/>
              <a:t> </a:t>
            </a:r>
            <a:r>
              <a:rPr lang="en-US" sz="2400" dirty="0" err="1"/>
              <a:t>hún</a:t>
            </a:r>
            <a:r>
              <a:rPr lang="en-US" sz="2400" dirty="0"/>
              <a:t> </a:t>
            </a:r>
            <a:r>
              <a:rPr lang="en-US" sz="2400" dirty="0" err="1"/>
              <a:t>raskast</a:t>
            </a:r>
            <a:r>
              <a:rPr lang="en-US" sz="2400" dirty="0"/>
              <a:t> </a:t>
            </a:r>
          </a:p>
          <a:p>
            <a:pPr>
              <a:lnSpc>
                <a:spcPct val="70000"/>
              </a:lnSpc>
              <a:buFont typeface="Arial" panose="020B0604020202020204" pitchFamily="34" charset="0"/>
              <a:buChar char="•"/>
            </a:pPr>
            <a:r>
              <a:rPr lang="en-US" sz="2400" dirty="0" err="1"/>
              <a:t>Sveitarfélögin</a:t>
            </a:r>
            <a:r>
              <a:rPr lang="en-US" sz="2400" dirty="0"/>
              <a:t> </a:t>
            </a:r>
            <a:r>
              <a:rPr lang="en-US" sz="2400" dirty="0" err="1"/>
              <a:t>tengjast</a:t>
            </a:r>
            <a:r>
              <a:rPr lang="en-US" sz="2400" dirty="0"/>
              <a:t> </a:t>
            </a:r>
            <a:r>
              <a:rPr lang="en-US" sz="2400" dirty="0" err="1"/>
              <a:t>stórum</a:t>
            </a:r>
            <a:r>
              <a:rPr lang="en-US" sz="2400" dirty="0"/>
              <a:t> </a:t>
            </a:r>
            <a:r>
              <a:rPr lang="en-US" sz="2400" dirty="0" err="1"/>
              <a:t>hluta</a:t>
            </a:r>
            <a:r>
              <a:rPr lang="en-US" sz="2400" dirty="0"/>
              <a:t> </a:t>
            </a:r>
            <a:r>
              <a:rPr lang="en-US" sz="2400" dirty="0" err="1"/>
              <a:t>af</a:t>
            </a:r>
            <a:r>
              <a:rPr lang="en-US" sz="2400" dirty="0"/>
              <a:t> </a:t>
            </a:r>
            <a:r>
              <a:rPr lang="en-US" sz="2400" dirty="0" err="1"/>
              <a:t>daglegu</a:t>
            </a:r>
            <a:r>
              <a:rPr lang="en-US" sz="2400" dirty="0"/>
              <a:t> </a:t>
            </a:r>
            <a:r>
              <a:rPr lang="en-US" sz="2400" dirty="0" err="1"/>
              <a:t>lífi</a:t>
            </a:r>
            <a:r>
              <a:rPr lang="en-US" sz="2400" dirty="0"/>
              <a:t> </a:t>
            </a:r>
            <a:r>
              <a:rPr lang="en-US" sz="2400" dirty="0" err="1"/>
              <a:t>íbúanna</a:t>
            </a:r>
            <a:endParaRPr lang="en-US" sz="2400" dirty="0"/>
          </a:p>
          <a:p>
            <a:pPr>
              <a:lnSpc>
                <a:spcPct val="70000"/>
              </a:lnSpc>
              <a:buFont typeface="Arial" panose="020B0604020202020204" pitchFamily="34" charset="0"/>
              <a:buChar char="•"/>
            </a:pPr>
            <a:r>
              <a:rPr lang="en-US" sz="2400" dirty="0" err="1"/>
              <a:t>Starfsemi</a:t>
            </a:r>
            <a:r>
              <a:rPr lang="en-US" sz="2400" dirty="0"/>
              <a:t> </a:t>
            </a:r>
            <a:r>
              <a:rPr lang="en-US" sz="2400" dirty="0" err="1"/>
              <a:t>sveitarfélaga</a:t>
            </a:r>
            <a:r>
              <a:rPr lang="en-US" sz="2400" dirty="0"/>
              <a:t> </a:t>
            </a:r>
            <a:r>
              <a:rPr lang="en-US" sz="2400" dirty="0" err="1"/>
              <a:t>verður</a:t>
            </a:r>
            <a:r>
              <a:rPr lang="en-US" sz="2400" dirty="0"/>
              <a:t> </a:t>
            </a:r>
            <a:r>
              <a:rPr lang="en-US" sz="2400" dirty="0" err="1"/>
              <a:t>að</a:t>
            </a:r>
            <a:r>
              <a:rPr lang="en-US" sz="2400" dirty="0"/>
              <a:t> taka </a:t>
            </a:r>
            <a:r>
              <a:rPr lang="en-US" sz="2400" dirty="0" err="1"/>
              <a:t>mið</a:t>
            </a:r>
            <a:r>
              <a:rPr lang="en-US" sz="2400" dirty="0"/>
              <a:t> </a:t>
            </a:r>
            <a:r>
              <a:rPr lang="en-US" sz="2400" dirty="0" err="1"/>
              <a:t>af</a:t>
            </a:r>
            <a:r>
              <a:rPr lang="en-US" sz="2400" dirty="0"/>
              <a:t> </a:t>
            </a:r>
            <a:r>
              <a:rPr lang="en-US" sz="2400" dirty="0" err="1"/>
              <a:t>ákveðnum</a:t>
            </a:r>
            <a:r>
              <a:rPr lang="en-US" sz="2400" dirty="0"/>
              <a:t> </a:t>
            </a:r>
            <a:r>
              <a:rPr lang="en-US" sz="2400" dirty="0" err="1"/>
              <a:t>atriðum</a:t>
            </a:r>
            <a:r>
              <a:rPr lang="en-US" sz="2400" dirty="0"/>
              <a:t> </a:t>
            </a:r>
            <a:r>
              <a:rPr lang="en-US" sz="2400" dirty="0" err="1"/>
              <a:t>hvað</a:t>
            </a:r>
            <a:r>
              <a:rPr lang="en-US" sz="2400" dirty="0"/>
              <a:t> </a:t>
            </a:r>
            <a:r>
              <a:rPr lang="en-US" sz="2400" dirty="0" err="1"/>
              <a:t>fjármálin</a:t>
            </a:r>
            <a:r>
              <a:rPr lang="en-US" sz="2400" dirty="0"/>
              <a:t> </a:t>
            </a:r>
            <a:r>
              <a:rPr lang="en-US" sz="2400" dirty="0" err="1"/>
              <a:t>varðar</a:t>
            </a:r>
            <a:r>
              <a:rPr lang="en-US" sz="2400" dirty="0"/>
              <a:t> </a:t>
            </a:r>
          </a:p>
          <a:p>
            <a:pPr>
              <a:lnSpc>
                <a:spcPct val="70000"/>
              </a:lnSpc>
              <a:buFont typeface="Arial" panose="020B0604020202020204" pitchFamily="34" charset="0"/>
              <a:buChar char="•"/>
            </a:pPr>
            <a:r>
              <a:rPr lang="en-US" sz="2400" dirty="0" err="1"/>
              <a:t>Hvernig</a:t>
            </a:r>
            <a:r>
              <a:rPr lang="en-US" sz="2400" dirty="0"/>
              <a:t> </a:t>
            </a:r>
            <a:r>
              <a:rPr lang="en-US" sz="2400" dirty="0" err="1"/>
              <a:t>hafa</a:t>
            </a:r>
            <a:r>
              <a:rPr lang="en-US" sz="2400" dirty="0"/>
              <a:t> </a:t>
            </a:r>
            <a:r>
              <a:rPr lang="en-US" sz="2400" dirty="0" err="1"/>
              <a:t>tekjustofnar</a:t>
            </a:r>
            <a:r>
              <a:rPr lang="en-US" sz="2400" dirty="0"/>
              <a:t> </a:t>
            </a:r>
            <a:r>
              <a:rPr lang="en-US" sz="2400" dirty="0" err="1"/>
              <a:t>þróast</a:t>
            </a:r>
            <a:r>
              <a:rPr lang="en-US" sz="2400" dirty="0"/>
              <a:t>?</a:t>
            </a:r>
          </a:p>
          <a:p>
            <a:pPr>
              <a:lnSpc>
                <a:spcPct val="70000"/>
              </a:lnSpc>
              <a:buFont typeface="Arial" panose="020B0604020202020204" pitchFamily="34" charset="0"/>
              <a:buChar char="•"/>
            </a:pPr>
            <a:r>
              <a:rPr lang="en-US" sz="2400" dirty="0" err="1"/>
              <a:t>Hver</a:t>
            </a:r>
            <a:r>
              <a:rPr lang="en-US" sz="2400" dirty="0"/>
              <a:t> er </a:t>
            </a:r>
            <a:r>
              <a:rPr lang="en-US" sz="2400" dirty="0" err="1"/>
              <a:t>sjálfbærni</a:t>
            </a:r>
            <a:r>
              <a:rPr lang="en-US" sz="2400" dirty="0"/>
              <a:t> </a:t>
            </a:r>
            <a:r>
              <a:rPr lang="en-US" sz="2400" dirty="0" err="1"/>
              <a:t>til</a:t>
            </a:r>
            <a:r>
              <a:rPr lang="en-US" sz="2400" dirty="0"/>
              <a:t> </a:t>
            </a:r>
            <a:r>
              <a:rPr lang="en-US" sz="2400" dirty="0" err="1"/>
              <a:t>lengri</a:t>
            </a:r>
            <a:r>
              <a:rPr lang="en-US" sz="2400" dirty="0"/>
              <a:t> </a:t>
            </a:r>
            <a:r>
              <a:rPr lang="en-US" sz="2400" dirty="0" err="1"/>
              <a:t>tíma</a:t>
            </a:r>
            <a:r>
              <a:rPr lang="en-US" sz="2400" dirty="0"/>
              <a:t> </a:t>
            </a:r>
            <a:r>
              <a:rPr lang="en-US" sz="2400" dirty="0" err="1"/>
              <a:t>litið</a:t>
            </a:r>
            <a:r>
              <a:rPr lang="en-US" sz="2400" dirty="0"/>
              <a:t> </a:t>
            </a:r>
          </a:p>
          <a:p>
            <a:pPr>
              <a:lnSpc>
                <a:spcPct val="70000"/>
              </a:lnSpc>
              <a:buFont typeface="Arial" panose="020B0604020202020204" pitchFamily="34" charset="0"/>
              <a:buChar char="•"/>
            </a:pPr>
            <a:r>
              <a:rPr lang="en-US" sz="2400" dirty="0" err="1"/>
              <a:t>Hvaða</a:t>
            </a:r>
            <a:r>
              <a:rPr lang="en-US" sz="2400" dirty="0"/>
              <a:t> </a:t>
            </a:r>
            <a:r>
              <a:rPr lang="en-US" sz="2400" dirty="0" err="1"/>
              <a:t>áhrif</a:t>
            </a:r>
            <a:r>
              <a:rPr lang="en-US" sz="2400" dirty="0"/>
              <a:t> </a:t>
            </a:r>
            <a:r>
              <a:rPr lang="en-US" sz="2400" dirty="0" err="1"/>
              <a:t>hafa</a:t>
            </a:r>
            <a:r>
              <a:rPr lang="en-US" sz="2400" dirty="0"/>
              <a:t> </a:t>
            </a:r>
            <a:r>
              <a:rPr lang="en-US" sz="2400" dirty="0" err="1"/>
              <a:t>fjármálareglur</a:t>
            </a:r>
            <a:r>
              <a:rPr lang="en-US" sz="2400" dirty="0"/>
              <a:t> haft?</a:t>
            </a:r>
          </a:p>
          <a:p>
            <a:pPr>
              <a:lnSpc>
                <a:spcPct val="70000"/>
              </a:lnSpc>
              <a:buFont typeface="Arial" panose="020B0604020202020204" pitchFamily="34" charset="0"/>
              <a:buChar char="•"/>
            </a:pPr>
            <a:r>
              <a:rPr lang="en-US" sz="2400" dirty="0" err="1"/>
              <a:t>Starfsemi</a:t>
            </a:r>
            <a:r>
              <a:rPr lang="en-US" sz="2400" dirty="0"/>
              <a:t> </a:t>
            </a:r>
            <a:r>
              <a:rPr lang="en-US" sz="2400" dirty="0" err="1"/>
              <a:t>sveitarfélaganna</a:t>
            </a:r>
            <a:r>
              <a:rPr lang="en-US" sz="2400" dirty="0"/>
              <a:t> </a:t>
            </a:r>
            <a:r>
              <a:rPr lang="en-US" sz="2400" dirty="0" err="1"/>
              <a:t>til</a:t>
            </a:r>
            <a:r>
              <a:rPr lang="en-US" sz="2400" dirty="0"/>
              <a:t> </a:t>
            </a:r>
            <a:r>
              <a:rPr lang="en-US" sz="2400" dirty="0" err="1"/>
              <a:t>framtíðar</a:t>
            </a:r>
            <a:r>
              <a:rPr lang="en-US" sz="2400" dirty="0"/>
              <a:t> </a:t>
            </a:r>
            <a:r>
              <a:rPr lang="en-US" sz="2400" dirty="0" err="1"/>
              <a:t>byggir</a:t>
            </a:r>
            <a:r>
              <a:rPr lang="en-US" sz="2400" dirty="0"/>
              <a:t> </a:t>
            </a:r>
            <a:r>
              <a:rPr lang="en-US" sz="2400" dirty="0" err="1"/>
              <a:t>m.a.</a:t>
            </a:r>
            <a:r>
              <a:rPr lang="en-US" sz="2400" dirty="0"/>
              <a:t> á </a:t>
            </a:r>
            <a:r>
              <a:rPr lang="en-US" sz="2400" dirty="0" err="1"/>
              <a:t>stöðugleika</a:t>
            </a:r>
            <a:endParaRPr lang="en-US" sz="2400" dirty="0"/>
          </a:p>
          <a:p>
            <a:pPr>
              <a:lnSpc>
                <a:spcPct val="70000"/>
              </a:lnSpc>
              <a:buFont typeface="Arial" panose="020B0604020202020204" pitchFamily="34" charset="0"/>
              <a:buChar char="•"/>
            </a:pPr>
            <a:r>
              <a:rPr lang="en-US" sz="2400" dirty="0"/>
              <a:t>Er </a:t>
            </a:r>
            <a:r>
              <a:rPr lang="en-US" sz="2400" dirty="0" err="1"/>
              <a:t>rekstrarumhverfi</a:t>
            </a:r>
            <a:r>
              <a:rPr lang="en-US" sz="2400" dirty="0"/>
              <a:t> </a:t>
            </a:r>
            <a:r>
              <a:rPr lang="en-US" sz="2400" dirty="0" err="1"/>
              <a:t>sveitarfélaganna</a:t>
            </a:r>
            <a:r>
              <a:rPr lang="en-US" sz="2400" dirty="0"/>
              <a:t> </a:t>
            </a:r>
            <a:r>
              <a:rPr lang="en-US" sz="2400" dirty="0" err="1"/>
              <a:t>stöðugt</a:t>
            </a:r>
            <a:r>
              <a:rPr lang="en-US" sz="2400" dirty="0"/>
              <a:t>?</a:t>
            </a:r>
            <a:endParaRPr lang="is-IS" altLang="is-IS" sz="2400"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118578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Áhættugreining / Innra eftirlit</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a:bodyPr>
          <a:lstStyle/>
          <a:p>
            <a:pPr>
              <a:lnSpc>
                <a:spcPct val="100000"/>
              </a:lnSpc>
            </a:pPr>
            <a:r>
              <a:rPr lang="en-US" dirty="0" err="1"/>
              <a:t>Innra</a:t>
            </a:r>
            <a:r>
              <a:rPr lang="en-US" dirty="0"/>
              <a:t> </a:t>
            </a:r>
            <a:r>
              <a:rPr lang="en-US" dirty="0" err="1"/>
              <a:t>eftirlit</a:t>
            </a:r>
            <a:r>
              <a:rPr lang="en-US" dirty="0"/>
              <a:t> er </a:t>
            </a:r>
            <a:r>
              <a:rPr lang="en-US" dirty="0" err="1"/>
              <a:t>vinnuferli</a:t>
            </a:r>
            <a:r>
              <a:rPr lang="en-US" dirty="0"/>
              <a:t> </a:t>
            </a:r>
            <a:r>
              <a:rPr lang="en-US" dirty="0" err="1"/>
              <a:t>sem</a:t>
            </a:r>
            <a:r>
              <a:rPr lang="en-US" dirty="0"/>
              <a:t> </a:t>
            </a:r>
            <a:r>
              <a:rPr lang="en-US" dirty="0" err="1"/>
              <a:t>skal</a:t>
            </a:r>
            <a:r>
              <a:rPr lang="en-US" dirty="0"/>
              <a:t> </a:t>
            </a:r>
            <a:r>
              <a:rPr lang="en-US" dirty="0" err="1"/>
              <a:t>tryggja</a:t>
            </a:r>
            <a:r>
              <a:rPr lang="en-US" dirty="0"/>
              <a:t> </a:t>
            </a:r>
            <a:r>
              <a:rPr lang="en-US" dirty="0" err="1"/>
              <a:t>að</a:t>
            </a:r>
            <a:r>
              <a:rPr lang="en-US" dirty="0"/>
              <a:t> sett </a:t>
            </a:r>
            <a:r>
              <a:rPr lang="en-US" dirty="0" err="1"/>
              <a:t>markmið</a:t>
            </a:r>
            <a:r>
              <a:rPr lang="en-US" dirty="0"/>
              <a:t> </a:t>
            </a:r>
            <a:r>
              <a:rPr lang="en-US" dirty="0" err="1"/>
              <a:t>náist</a:t>
            </a:r>
            <a:r>
              <a:rPr lang="en-US" dirty="0"/>
              <a:t> </a:t>
            </a:r>
            <a:r>
              <a:rPr lang="en-US" dirty="0" err="1"/>
              <a:t>varðandi</a:t>
            </a:r>
            <a:r>
              <a:rPr lang="en-US" dirty="0"/>
              <a:t> </a:t>
            </a:r>
            <a:r>
              <a:rPr lang="en-US" dirty="0" err="1"/>
              <a:t>eftirfarandi</a:t>
            </a:r>
            <a:r>
              <a:rPr lang="en-US" dirty="0"/>
              <a:t> </a:t>
            </a:r>
            <a:r>
              <a:rPr lang="en-US" dirty="0" err="1"/>
              <a:t>atriði</a:t>
            </a:r>
            <a:r>
              <a:rPr lang="en-US" dirty="0"/>
              <a:t>: </a:t>
            </a:r>
          </a:p>
          <a:p>
            <a:pPr marL="0" indent="0">
              <a:lnSpc>
                <a:spcPct val="100000"/>
              </a:lnSpc>
              <a:buNone/>
            </a:pPr>
            <a:endParaRPr lang="en-US" dirty="0"/>
          </a:p>
          <a:p>
            <a:pPr lvl="1">
              <a:lnSpc>
                <a:spcPct val="100000"/>
              </a:lnSpc>
            </a:pPr>
            <a:r>
              <a:rPr lang="en-US" dirty="0" err="1"/>
              <a:t>Skilvirkni</a:t>
            </a:r>
            <a:r>
              <a:rPr lang="en-US" dirty="0"/>
              <a:t> </a:t>
            </a:r>
            <a:r>
              <a:rPr lang="en-US" dirty="0" err="1"/>
              <a:t>og</a:t>
            </a:r>
            <a:r>
              <a:rPr lang="en-US" dirty="0"/>
              <a:t> </a:t>
            </a:r>
            <a:r>
              <a:rPr lang="en-US" dirty="0" err="1"/>
              <a:t>árangur</a:t>
            </a:r>
            <a:r>
              <a:rPr lang="en-US" dirty="0"/>
              <a:t> í </a:t>
            </a:r>
            <a:r>
              <a:rPr lang="en-US" dirty="0" err="1"/>
              <a:t>starfseminni</a:t>
            </a:r>
            <a:r>
              <a:rPr lang="en-US" dirty="0"/>
              <a:t> </a:t>
            </a:r>
          </a:p>
          <a:p>
            <a:pPr lvl="1">
              <a:lnSpc>
                <a:spcPct val="100000"/>
              </a:lnSpc>
            </a:pPr>
            <a:r>
              <a:rPr lang="en-US" dirty="0" err="1"/>
              <a:t>Skýrslugjöf</a:t>
            </a:r>
            <a:r>
              <a:rPr lang="en-US" dirty="0"/>
              <a:t> um </a:t>
            </a:r>
            <a:r>
              <a:rPr lang="en-US" dirty="0" err="1"/>
              <a:t>fjármál</a:t>
            </a:r>
            <a:r>
              <a:rPr lang="en-US" dirty="0"/>
              <a:t> </a:t>
            </a:r>
          </a:p>
          <a:p>
            <a:pPr lvl="1">
              <a:lnSpc>
                <a:spcPct val="100000"/>
              </a:lnSpc>
            </a:pPr>
            <a:r>
              <a:rPr lang="en-US" dirty="0" err="1"/>
              <a:t>Starfsemi</a:t>
            </a:r>
            <a:r>
              <a:rPr lang="en-US" dirty="0"/>
              <a:t> </a:t>
            </a:r>
            <a:r>
              <a:rPr lang="en-US" dirty="0" err="1"/>
              <a:t>sveitarfélaga</a:t>
            </a:r>
            <a:r>
              <a:rPr lang="en-US" dirty="0"/>
              <a:t> </a:t>
            </a:r>
            <a:r>
              <a:rPr lang="en-US" dirty="0" err="1"/>
              <a:t>taki</a:t>
            </a:r>
            <a:r>
              <a:rPr lang="en-US" dirty="0"/>
              <a:t> </a:t>
            </a:r>
            <a:r>
              <a:rPr lang="en-US" dirty="0" err="1"/>
              <a:t>mið</a:t>
            </a:r>
            <a:r>
              <a:rPr lang="en-US" dirty="0"/>
              <a:t> </a:t>
            </a:r>
            <a:r>
              <a:rPr lang="en-US" dirty="0" err="1"/>
              <a:t>af</a:t>
            </a:r>
            <a:r>
              <a:rPr lang="en-US" dirty="0"/>
              <a:t> </a:t>
            </a:r>
            <a:r>
              <a:rPr lang="en-US" dirty="0" err="1"/>
              <a:t>settum</a:t>
            </a:r>
            <a:r>
              <a:rPr lang="en-US" dirty="0"/>
              <a:t> </a:t>
            </a:r>
            <a:r>
              <a:rPr lang="en-US" dirty="0" err="1"/>
              <a:t>lögum</a:t>
            </a:r>
            <a:r>
              <a:rPr lang="en-US" dirty="0"/>
              <a:t> </a:t>
            </a:r>
            <a:r>
              <a:rPr lang="en-US" dirty="0" err="1"/>
              <a:t>og</a:t>
            </a:r>
            <a:r>
              <a:rPr lang="en-US" dirty="0"/>
              <a:t> </a:t>
            </a:r>
            <a:r>
              <a:rPr lang="en-US" dirty="0" err="1"/>
              <a:t>reglum</a:t>
            </a: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117977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Áhættugreining / Innra eftirlit</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fontScale="92500" lnSpcReduction="10000"/>
          </a:bodyPr>
          <a:lstStyle/>
          <a:p>
            <a:pPr>
              <a:lnSpc>
                <a:spcPct val="100000"/>
              </a:lnSpc>
            </a:pPr>
            <a:r>
              <a:rPr lang="en-US" dirty="0" err="1"/>
              <a:t>Það</a:t>
            </a:r>
            <a:r>
              <a:rPr lang="en-US" dirty="0"/>
              <a:t> </a:t>
            </a:r>
            <a:r>
              <a:rPr lang="en-US" dirty="0" err="1"/>
              <a:t>veltur</a:t>
            </a:r>
            <a:r>
              <a:rPr lang="en-US" dirty="0"/>
              <a:t> á </a:t>
            </a:r>
            <a:r>
              <a:rPr lang="en-US" dirty="0" err="1"/>
              <a:t>eftirtöldum</a:t>
            </a:r>
            <a:r>
              <a:rPr lang="en-US" dirty="0"/>
              <a:t> </a:t>
            </a:r>
            <a:r>
              <a:rPr lang="en-US" dirty="0" err="1"/>
              <a:t>aðilum</a:t>
            </a:r>
            <a:r>
              <a:rPr lang="en-US" dirty="0"/>
              <a:t> </a:t>
            </a:r>
            <a:r>
              <a:rPr lang="en-US" dirty="0" err="1"/>
              <a:t>hvort</a:t>
            </a:r>
            <a:r>
              <a:rPr lang="en-US" dirty="0"/>
              <a:t> </a:t>
            </a:r>
            <a:r>
              <a:rPr lang="en-US" dirty="0" err="1"/>
              <a:t>unnið</a:t>
            </a:r>
            <a:r>
              <a:rPr lang="en-US" dirty="0"/>
              <a:t> </a:t>
            </a:r>
            <a:r>
              <a:rPr lang="en-US" dirty="0" err="1"/>
              <a:t>sé</a:t>
            </a:r>
            <a:r>
              <a:rPr lang="en-US" dirty="0"/>
              <a:t> </a:t>
            </a:r>
            <a:r>
              <a:rPr lang="en-US" dirty="0" err="1"/>
              <a:t>að</a:t>
            </a:r>
            <a:r>
              <a:rPr lang="en-US" dirty="0"/>
              <a:t> </a:t>
            </a:r>
            <a:r>
              <a:rPr lang="en-US" dirty="0" err="1"/>
              <a:t>innra</a:t>
            </a:r>
            <a:r>
              <a:rPr lang="en-US" dirty="0"/>
              <a:t> </a:t>
            </a:r>
            <a:r>
              <a:rPr lang="en-US" dirty="0" err="1"/>
              <a:t>eftirliti</a:t>
            </a:r>
            <a:r>
              <a:rPr lang="en-US" dirty="0"/>
              <a:t> </a:t>
            </a:r>
            <a:r>
              <a:rPr lang="en-US" dirty="0" err="1"/>
              <a:t>eins</a:t>
            </a:r>
            <a:r>
              <a:rPr lang="en-US" dirty="0"/>
              <a:t> </a:t>
            </a:r>
            <a:r>
              <a:rPr lang="en-US" dirty="0" err="1"/>
              <a:t>og</a:t>
            </a:r>
            <a:r>
              <a:rPr lang="en-US" dirty="0"/>
              <a:t> </a:t>
            </a:r>
            <a:r>
              <a:rPr lang="en-US" dirty="0" err="1"/>
              <a:t>nauðsynlegt</a:t>
            </a:r>
            <a:r>
              <a:rPr lang="en-US" dirty="0"/>
              <a:t> er </a:t>
            </a:r>
            <a:r>
              <a:rPr lang="en-US" dirty="0" err="1"/>
              <a:t>talið</a:t>
            </a:r>
            <a:r>
              <a:rPr lang="en-US" dirty="0"/>
              <a:t>: </a:t>
            </a:r>
          </a:p>
          <a:p>
            <a:pPr>
              <a:lnSpc>
                <a:spcPct val="100000"/>
              </a:lnSpc>
            </a:pPr>
            <a:r>
              <a:rPr lang="en-US" dirty="0" err="1"/>
              <a:t>Kjörnir</a:t>
            </a:r>
            <a:r>
              <a:rPr lang="en-US" dirty="0"/>
              <a:t> </a:t>
            </a:r>
            <a:r>
              <a:rPr lang="en-US" dirty="0" err="1"/>
              <a:t>fulltrúar</a:t>
            </a:r>
            <a:r>
              <a:rPr lang="en-US" dirty="0"/>
              <a:t> í </a:t>
            </a:r>
            <a:r>
              <a:rPr lang="en-US" dirty="0" err="1"/>
              <a:t>sveitarstjórn</a:t>
            </a:r>
            <a:r>
              <a:rPr lang="en-US" dirty="0"/>
              <a:t> </a:t>
            </a:r>
          </a:p>
          <a:p>
            <a:pPr lvl="1">
              <a:lnSpc>
                <a:spcPct val="100000"/>
              </a:lnSpc>
            </a:pPr>
            <a:r>
              <a:rPr lang="en-US" dirty="0" err="1"/>
              <a:t>Setja</a:t>
            </a:r>
            <a:r>
              <a:rPr lang="en-US" dirty="0"/>
              <a:t> </a:t>
            </a:r>
            <a:r>
              <a:rPr lang="en-US" dirty="0" err="1"/>
              <a:t>heildarmarkmið</a:t>
            </a:r>
            <a:r>
              <a:rPr lang="en-US" dirty="0"/>
              <a:t> </a:t>
            </a:r>
          </a:p>
          <a:p>
            <a:pPr lvl="1">
              <a:lnSpc>
                <a:spcPct val="100000"/>
              </a:lnSpc>
            </a:pPr>
            <a:r>
              <a:rPr lang="en-US" dirty="0" err="1"/>
              <a:t>Hafa</a:t>
            </a:r>
            <a:r>
              <a:rPr lang="en-US" dirty="0"/>
              <a:t> </a:t>
            </a:r>
            <a:r>
              <a:rPr lang="en-US" dirty="0" err="1"/>
              <a:t>yfirsýn</a:t>
            </a:r>
            <a:r>
              <a:rPr lang="en-US" dirty="0"/>
              <a:t> um </a:t>
            </a:r>
            <a:r>
              <a:rPr lang="en-US" dirty="0" err="1"/>
              <a:t>hvort</a:t>
            </a:r>
            <a:r>
              <a:rPr lang="en-US" dirty="0"/>
              <a:t> sett </a:t>
            </a:r>
            <a:r>
              <a:rPr lang="en-US" dirty="0" err="1"/>
              <a:t>markmið</a:t>
            </a:r>
            <a:r>
              <a:rPr lang="en-US" dirty="0"/>
              <a:t> </a:t>
            </a:r>
            <a:r>
              <a:rPr lang="en-US" dirty="0" err="1"/>
              <a:t>hafi</a:t>
            </a:r>
            <a:r>
              <a:rPr lang="en-US" dirty="0"/>
              <a:t> </a:t>
            </a:r>
            <a:r>
              <a:rPr lang="en-US" dirty="0" err="1"/>
              <a:t>náðst</a:t>
            </a:r>
            <a:r>
              <a:rPr lang="en-US" dirty="0"/>
              <a:t> </a:t>
            </a:r>
          </a:p>
          <a:p>
            <a:pPr>
              <a:lnSpc>
                <a:spcPct val="100000"/>
              </a:lnSpc>
            </a:pPr>
            <a:r>
              <a:rPr lang="en-US" dirty="0" err="1"/>
              <a:t>Stjórnir</a:t>
            </a:r>
            <a:r>
              <a:rPr lang="en-US" dirty="0"/>
              <a:t> / </a:t>
            </a:r>
            <a:r>
              <a:rPr lang="en-US" dirty="0" err="1"/>
              <a:t>nefndir</a:t>
            </a:r>
            <a:r>
              <a:rPr lang="en-US" dirty="0"/>
              <a:t> </a:t>
            </a:r>
          </a:p>
          <a:p>
            <a:pPr lvl="1">
              <a:lnSpc>
                <a:spcPct val="100000"/>
              </a:lnSpc>
            </a:pPr>
            <a:r>
              <a:rPr lang="en-US" dirty="0" err="1"/>
              <a:t>Bera</a:t>
            </a:r>
            <a:r>
              <a:rPr lang="en-US" dirty="0"/>
              <a:t> </a:t>
            </a:r>
            <a:r>
              <a:rPr lang="en-US" dirty="0" err="1"/>
              <a:t>ábyrgð</a:t>
            </a:r>
            <a:r>
              <a:rPr lang="en-US" dirty="0"/>
              <a:t> á </a:t>
            </a:r>
            <a:r>
              <a:rPr lang="en-US" dirty="0" err="1"/>
              <a:t>að</a:t>
            </a:r>
            <a:r>
              <a:rPr lang="en-US" dirty="0"/>
              <a:t> </a:t>
            </a:r>
            <a:r>
              <a:rPr lang="en-US" dirty="0" err="1"/>
              <a:t>viðkomandi</a:t>
            </a:r>
            <a:r>
              <a:rPr lang="en-US" dirty="0"/>
              <a:t> </a:t>
            </a:r>
            <a:r>
              <a:rPr lang="en-US" dirty="0" err="1"/>
              <a:t>starfsemi</a:t>
            </a:r>
            <a:r>
              <a:rPr lang="en-US" dirty="0"/>
              <a:t> </a:t>
            </a:r>
            <a:r>
              <a:rPr lang="en-US" dirty="0" err="1"/>
              <a:t>fari</a:t>
            </a:r>
            <a:r>
              <a:rPr lang="en-US" dirty="0"/>
              <a:t> </a:t>
            </a:r>
            <a:r>
              <a:rPr lang="en-US" dirty="0" err="1"/>
              <a:t>fram</a:t>
            </a:r>
            <a:r>
              <a:rPr lang="en-US" dirty="0"/>
              <a:t> </a:t>
            </a:r>
            <a:r>
              <a:rPr lang="en-US" dirty="0" err="1"/>
              <a:t>með</a:t>
            </a:r>
            <a:r>
              <a:rPr lang="en-US" dirty="0"/>
              <a:t> </a:t>
            </a:r>
            <a:r>
              <a:rPr lang="en-US" dirty="0" err="1"/>
              <a:t>hliðsjón</a:t>
            </a:r>
            <a:r>
              <a:rPr lang="en-US" dirty="0"/>
              <a:t> </a:t>
            </a:r>
            <a:r>
              <a:rPr lang="en-US" dirty="0" err="1"/>
              <a:t>af</a:t>
            </a:r>
            <a:r>
              <a:rPr lang="en-US" dirty="0"/>
              <a:t> </a:t>
            </a:r>
            <a:r>
              <a:rPr lang="en-US" dirty="0" err="1"/>
              <a:t>settum</a:t>
            </a:r>
            <a:r>
              <a:rPr lang="en-US" dirty="0"/>
              <a:t> </a:t>
            </a:r>
            <a:r>
              <a:rPr lang="en-US" dirty="0" err="1"/>
              <a:t>markmiðum</a:t>
            </a:r>
            <a:r>
              <a:rPr lang="en-US" dirty="0"/>
              <a:t> </a:t>
            </a:r>
          </a:p>
          <a:p>
            <a:pPr lvl="1">
              <a:lnSpc>
                <a:spcPct val="100000"/>
              </a:lnSpc>
            </a:pPr>
            <a:r>
              <a:rPr lang="en-US" dirty="0" err="1"/>
              <a:t>Bera</a:t>
            </a:r>
            <a:r>
              <a:rPr lang="en-US" dirty="0"/>
              <a:t> </a:t>
            </a:r>
            <a:r>
              <a:rPr lang="en-US" dirty="0" err="1"/>
              <a:t>ábyrgð</a:t>
            </a:r>
            <a:r>
              <a:rPr lang="en-US" dirty="0"/>
              <a:t> á </a:t>
            </a:r>
            <a:r>
              <a:rPr lang="en-US" dirty="0" err="1"/>
              <a:t>að</a:t>
            </a:r>
            <a:r>
              <a:rPr lang="en-US" dirty="0"/>
              <a:t> </a:t>
            </a:r>
            <a:r>
              <a:rPr lang="en-US" dirty="0" err="1"/>
              <a:t>innra</a:t>
            </a:r>
            <a:r>
              <a:rPr lang="en-US" dirty="0"/>
              <a:t> </a:t>
            </a:r>
            <a:r>
              <a:rPr lang="en-US" dirty="0" err="1"/>
              <a:t>eftirlit</a:t>
            </a:r>
            <a:r>
              <a:rPr lang="en-US" dirty="0"/>
              <a:t> </a:t>
            </a:r>
            <a:r>
              <a:rPr lang="en-US" dirty="0" err="1"/>
              <a:t>með</a:t>
            </a:r>
            <a:r>
              <a:rPr lang="en-US" dirty="0"/>
              <a:t> </a:t>
            </a:r>
            <a:r>
              <a:rPr lang="en-US" dirty="0" err="1"/>
              <a:t>starfseminni</a:t>
            </a:r>
            <a:r>
              <a:rPr lang="en-US" dirty="0"/>
              <a:t> </a:t>
            </a:r>
            <a:r>
              <a:rPr lang="en-US" dirty="0" err="1"/>
              <a:t>sé</a:t>
            </a:r>
            <a:r>
              <a:rPr lang="en-US" dirty="0"/>
              <a:t> </a:t>
            </a:r>
            <a:r>
              <a:rPr lang="en-US" dirty="0" err="1"/>
              <a:t>nægjanlegt</a:t>
            </a:r>
            <a:endParaRPr lang="en-US" dirty="0"/>
          </a:p>
          <a:p>
            <a:pPr>
              <a:lnSpc>
                <a:spcPct val="100000"/>
              </a:lnSpc>
            </a:pPr>
            <a:r>
              <a:rPr lang="en-US" dirty="0" err="1"/>
              <a:t>Embættismenn</a:t>
            </a:r>
            <a:r>
              <a:rPr lang="en-US" dirty="0"/>
              <a:t> í </a:t>
            </a:r>
            <a:r>
              <a:rPr lang="en-US" dirty="0" err="1"/>
              <a:t>stjórnunarstöðum</a:t>
            </a:r>
            <a:r>
              <a:rPr lang="en-US" dirty="0"/>
              <a:t> </a:t>
            </a:r>
          </a:p>
          <a:p>
            <a:pPr lvl="1">
              <a:lnSpc>
                <a:spcPct val="100000"/>
              </a:lnSpc>
            </a:pPr>
            <a:r>
              <a:rPr lang="en-US" dirty="0" err="1"/>
              <a:t>Bera</a:t>
            </a:r>
            <a:r>
              <a:rPr lang="en-US" dirty="0"/>
              <a:t> </a:t>
            </a:r>
            <a:r>
              <a:rPr lang="en-US" dirty="0" err="1"/>
              <a:t>ábyrgð</a:t>
            </a:r>
            <a:r>
              <a:rPr lang="en-US" dirty="0"/>
              <a:t> á </a:t>
            </a:r>
            <a:r>
              <a:rPr lang="en-US" dirty="0" err="1"/>
              <a:t>framkvæmd</a:t>
            </a:r>
            <a:r>
              <a:rPr lang="en-US" dirty="0"/>
              <a:t> </a:t>
            </a:r>
            <a:r>
              <a:rPr lang="en-US" dirty="0" err="1"/>
              <a:t>og</a:t>
            </a:r>
            <a:r>
              <a:rPr lang="en-US" dirty="0"/>
              <a:t> </a:t>
            </a:r>
            <a:r>
              <a:rPr lang="en-US" dirty="0" err="1"/>
              <a:t>úrvinnslu</a:t>
            </a: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79495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Efni</a:t>
            </a:r>
            <a:r>
              <a:rPr lang="en-US" dirty="0"/>
              <a:t> </a:t>
            </a:r>
            <a:r>
              <a:rPr lang="en-US" dirty="0" err="1"/>
              <a:t>dagsins</a:t>
            </a:r>
            <a:endParaRPr lang="en-US" dirty="0"/>
          </a:p>
        </p:txBody>
      </p:sp>
      <p:sp>
        <p:nvSpPr>
          <p:cNvPr id="3" name="Content Placeholder 2"/>
          <p:cNvSpPr>
            <a:spLocks noGrp="1"/>
          </p:cNvSpPr>
          <p:nvPr>
            <p:ph idx="1"/>
          </p:nvPr>
        </p:nvSpPr>
        <p:spPr>
          <a:xfrm>
            <a:off x="838200" y="1825624"/>
            <a:ext cx="10515600" cy="4530725"/>
          </a:xfrm>
        </p:spPr>
        <p:txBody>
          <a:bodyPr>
            <a:normAutofit fontScale="85000" lnSpcReduction="20000"/>
          </a:bodyPr>
          <a:lstStyle/>
          <a:p>
            <a:pPr marL="0" indent="0">
              <a:buNone/>
            </a:pPr>
            <a:r>
              <a:rPr lang="is-IS" b="1" dirty="0"/>
              <a:t>Fjárhagsáætlunargerð</a:t>
            </a:r>
            <a:endParaRPr lang="en-US" b="1" dirty="0"/>
          </a:p>
          <a:p>
            <a:r>
              <a:rPr lang="is-IS" dirty="0"/>
              <a:t>Fjallað verður um lögin um opinber fjármál og samstarf ríkis og sveitarfélaga um opinber fjármál. Komið verður inná áhættugreiningu við fjármála sveitarfélaga og hvernig draga má úr áhættu. Einnig verður fjallað um afnám fjármálareglna sveitarfélaga og hvað sú breyting þýðir. Farið verður yfir lykiltölur í reikningskilum sveitarfélaga og hvar tölulegar upplýsingar um rekstur þeirra er að finna. Að lokum verður farið yfir einstaklingsverkefni sem fellur undir þennan hluta. </a:t>
            </a:r>
            <a:endParaRPr lang="en-US" dirty="0"/>
          </a:p>
          <a:p>
            <a:r>
              <a:rPr lang="is-IS" b="1" dirty="0"/>
              <a:t>Lykilatriði:</a:t>
            </a:r>
            <a:endParaRPr lang="en-US" dirty="0"/>
          </a:p>
          <a:p>
            <a:pPr lvl="1"/>
            <a:r>
              <a:rPr lang="en-US" sz="2100" dirty="0" err="1"/>
              <a:t>Meginmarkmið</a:t>
            </a:r>
            <a:r>
              <a:rPr lang="en-US" sz="2100" dirty="0"/>
              <a:t> </a:t>
            </a:r>
            <a:r>
              <a:rPr lang="en-US" sz="2100" dirty="0" err="1"/>
              <a:t>laga</a:t>
            </a:r>
            <a:r>
              <a:rPr lang="en-US" sz="2100" dirty="0"/>
              <a:t> um </a:t>
            </a:r>
            <a:r>
              <a:rPr lang="en-US" sz="2100" dirty="0" err="1"/>
              <a:t>opinber</a:t>
            </a:r>
            <a:r>
              <a:rPr lang="en-US" sz="2100" dirty="0"/>
              <a:t> </a:t>
            </a:r>
            <a:r>
              <a:rPr lang="en-US" sz="2100" dirty="0" err="1"/>
              <a:t>fjármál</a:t>
            </a:r>
            <a:endParaRPr lang="en-US" sz="2100" dirty="0"/>
          </a:p>
          <a:p>
            <a:pPr lvl="1"/>
            <a:r>
              <a:rPr lang="en-US" sz="2100" dirty="0" err="1"/>
              <a:t>Fjármálareglur</a:t>
            </a:r>
            <a:r>
              <a:rPr lang="en-US" sz="2100" dirty="0"/>
              <a:t> í </a:t>
            </a:r>
            <a:r>
              <a:rPr lang="en-US" sz="2100" dirty="0" err="1"/>
              <a:t>lögum</a:t>
            </a:r>
            <a:r>
              <a:rPr lang="en-US" sz="2100" dirty="0"/>
              <a:t> um </a:t>
            </a:r>
            <a:r>
              <a:rPr lang="en-US" sz="2100" dirty="0" err="1"/>
              <a:t>opinber</a:t>
            </a:r>
            <a:r>
              <a:rPr lang="en-US" sz="2100" dirty="0"/>
              <a:t> </a:t>
            </a:r>
            <a:r>
              <a:rPr lang="en-US" sz="2100" dirty="0" err="1"/>
              <a:t>fjármál</a:t>
            </a:r>
            <a:r>
              <a:rPr lang="en-US" sz="2100" dirty="0"/>
              <a:t> er </a:t>
            </a:r>
            <a:r>
              <a:rPr lang="en-US" sz="2100" dirty="0" err="1"/>
              <a:t>varða</a:t>
            </a:r>
            <a:r>
              <a:rPr lang="en-US" sz="2100" dirty="0"/>
              <a:t> </a:t>
            </a:r>
            <a:r>
              <a:rPr lang="en-US" sz="2100" dirty="0" err="1"/>
              <a:t>sveitarfélögin</a:t>
            </a:r>
            <a:r>
              <a:rPr lang="en-US" sz="2100" dirty="0"/>
              <a:t> </a:t>
            </a:r>
          </a:p>
          <a:p>
            <a:pPr lvl="1"/>
            <a:r>
              <a:rPr lang="en-US" sz="2100" dirty="0" err="1"/>
              <a:t>Fjármálareglur</a:t>
            </a:r>
            <a:r>
              <a:rPr lang="en-US" sz="2100" dirty="0"/>
              <a:t> </a:t>
            </a:r>
            <a:r>
              <a:rPr lang="en-US" sz="2100" dirty="0" err="1"/>
              <a:t>sveitarfélaga</a:t>
            </a:r>
            <a:endParaRPr lang="en-US" sz="2100" dirty="0"/>
          </a:p>
          <a:p>
            <a:pPr lvl="1"/>
            <a:r>
              <a:rPr lang="en-US" sz="2100" dirty="0" err="1"/>
              <a:t>Starf</a:t>
            </a:r>
            <a:r>
              <a:rPr lang="en-US" sz="2100" dirty="0"/>
              <a:t> </a:t>
            </a:r>
            <a:r>
              <a:rPr lang="en-US" sz="2100" dirty="0" err="1"/>
              <a:t>Jónsmessunefndar</a:t>
            </a:r>
            <a:endParaRPr lang="en-US" sz="2100" dirty="0"/>
          </a:p>
          <a:p>
            <a:pPr lvl="1"/>
            <a:r>
              <a:rPr lang="en-US" sz="2100" dirty="0" err="1"/>
              <a:t>Hvernig</a:t>
            </a:r>
            <a:r>
              <a:rPr lang="en-US" sz="2100" dirty="0"/>
              <a:t> er </a:t>
            </a:r>
            <a:r>
              <a:rPr lang="en-US" sz="2100" dirty="0" err="1"/>
              <a:t>áhætta</a:t>
            </a:r>
            <a:r>
              <a:rPr lang="en-US" sz="2100" dirty="0"/>
              <a:t> </a:t>
            </a:r>
            <a:r>
              <a:rPr lang="en-US" sz="2100" dirty="0" err="1"/>
              <a:t>skilgreind</a:t>
            </a:r>
            <a:r>
              <a:rPr lang="en-US" sz="2100" dirty="0"/>
              <a:t>?</a:t>
            </a:r>
          </a:p>
          <a:p>
            <a:pPr lvl="1"/>
            <a:r>
              <a:rPr lang="en-US" sz="2100" dirty="0" err="1"/>
              <a:t>Hvaða</a:t>
            </a:r>
            <a:r>
              <a:rPr lang="en-US" sz="2100" dirty="0"/>
              <a:t> </a:t>
            </a:r>
            <a:r>
              <a:rPr lang="en-US" sz="2100" dirty="0" err="1"/>
              <a:t>áhættuþættir</a:t>
            </a:r>
            <a:r>
              <a:rPr lang="en-US" sz="2100" dirty="0"/>
              <a:t> </a:t>
            </a:r>
            <a:r>
              <a:rPr lang="en-US" sz="2100" dirty="0" err="1"/>
              <a:t>varða</a:t>
            </a:r>
            <a:r>
              <a:rPr lang="en-US" sz="2100" dirty="0"/>
              <a:t> </a:t>
            </a:r>
            <a:r>
              <a:rPr lang="en-US" sz="2100" dirty="0" err="1"/>
              <a:t>sveitarfélögin</a:t>
            </a:r>
            <a:r>
              <a:rPr lang="en-US" sz="2100" dirty="0"/>
              <a:t> </a:t>
            </a:r>
            <a:r>
              <a:rPr lang="en-US" sz="2100" dirty="0" err="1"/>
              <a:t>mest</a:t>
            </a:r>
            <a:r>
              <a:rPr lang="en-US" sz="2100" dirty="0"/>
              <a:t>?</a:t>
            </a:r>
          </a:p>
          <a:p>
            <a:pPr lvl="1"/>
            <a:r>
              <a:rPr lang="en-US" sz="2100" dirty="0" err="1"/>
              <a:t>Viðbrögð</a:t>
            </a:r>
            <a:r>
              <a:rPr lang="en-US" sz="2100" dirty="0"/>
              <a:t> </a:t>
            </a:r>
            <a:r>
              <a:rPr lang="en-US" sz="2100" dirty="0" err="1"/>
              <a:t>sveitarstjórna</a:t>
            </a:r>
            <a:r>
              <a:rPr lang="en-US" sz="2100" dirty="0"/>
              <a:t> </a:t>
            </a:r>
            <a:r>
              <a:rPr lang="en-US" sz="2100" dirty="0" err="1"/>
              <a:t>við</a:t>
            </a:r>
            <a:r>
              <a:rPr lang="en-US" sz="2100" dirty="0"/>
              <a:t> </a:t>
            </a:r>
            <a:r>
              <a:rPr lang="en-US" sz="2100" dirty="0" err="1"/>
              <a:t>áhættu</a:t>
            </a:r>
            <a:endParaRPr lang="en-US" sz="2100" dirty="0"/>
          </a:p>
        </p:txBody>
      </p:sp>
      <p:sp>
        <p:nvSpPr>
          <p:cNvPr id="4" name="Footer Placeholder 3">
            <a:extLst>
              <a:ext uri="{FF2B5EF4-FFF2-40B4-BE49-F238E27FC236}">
                <a16:creationId xmlns:a16="http://schemas.microsoft.com/office/drawing/2014/main" id="{71D5509C-C7D0-42B7-8E39-AF9FC168CD71}"/>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797283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Áhættugreining og viðbrögð við áhættu</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fontScale="77500" lnSpcReduction="20000"/>
          </a:bodyPr>
          <a:lstStyle/>
          <a:p>
            <a:pPr>
              <a:lnSpc>
                <a:spcPct val="110000"/>
              </a:lnSpc>
              <a:buFont typeface="Wingdings" panose="05000000000000000000" pitchFamily="2" charset="2"/>
              <a:buChar char="§"/>
            </a:pPr>
            <a:r>
              <a:rPr lang="en-US" b="1" dirty="0" err="1"/>
              <a:t>Áhættu</a:t>
            </a:r>
            <a:r>
              <a:rPr lang="en-US" dirty="0"/>
              <a:t> er </a:t>
            </a:r>
            <a:r>
              <a:rPr lang="en-US" dirty="0" err="1"/>
              <a:t>hægt</a:t>
            </a:r>
            <a:r>
              <a:rPr lang="en-US" dirty="0"/>
              <a:t> </a:t>
            </a:r>
            <a:r>
              <a:rPr lang="en-US" dirty="0" err="1"/>
              <a:t>að</a:t>
            </a:r>
            <a:r>
              <a:rPr lang="en-US" dirty="0"/>
              <a:t> </a:t>
            </a:r>
            <a:r>
              <a:rPr lang="en-US" dirty="0" err="1"/>
              <a:t>skilgreina</a:t>
            </a:r>
            <a:r>
              <a:rPr lang="en-US" dirty="0"/>
              <a:t> </a:t>
            </a:r>
            <a:r>
              <a:rPr lang="en-US" dirty="0" err="1"/>
              <a:t>sem</a:t>
            </a:r>
            <a:r>
              <a:rPr lang="en-US" dirty="0"/>
              <a:t> </a:t>
            </a:r>
            <a:r>
              <a:rPr lang="en-US" dirty="0" err="1"/>
              <a:t>líkur</a:t>
            </a:r>
            <a:r>
              <a:rPr lang="en-US" dirty="0"/>
              <a:t> á </a:t>
            </a:r>
            <a:r>
              <a:rPr lang="en-US" dirty="0" err="1"/>
              <a:t>að</a:t>
            </a:r>
            <a:r>
              <a:rPr lang="en-US" dirty="0"/>
              <a:t> </a:t>
            </a:r>
            <a:r>
              <a:rPr lang="en-US" dirty="0" err="1"/>
              <a:t>ákveðinn</a:t>
            </a:r>
            <a:r>
              <a:rPr lang="en-US" dirty="0"/>
              <a:t> </a:t>
            </a:r>
            <a:r>
              <a:rPr lang="en-US" dirty="0" err="1"/>
              <a:t>atburður</a:t>
            </a:r>
            <a:r>
              <a:rPr lang="en-US" dirty="0"/>
              <a:t> </a:t>
            </a:r>
            <a:r>
              <a:rPr lang="en-US" dirty="0" err="1"/>
              <a:t>eigi</a:t>
            </a:r>
            <a:r>
              <a:rPr lang="en-US" dirty="0"/>
              <a:t> </a:t>
            </a:r>
            <a:r>
              <a:rPr lang="en-US" dirty="0" err="1"/>
              <a:t>sér</a:t>
            </a:r>
            <a:r>
              <a:rPr lang="en-US" dirty="0"/>
              <a:t> </a:t>
            </a:r>
            <a:r>
              <a:rPr lang="en-US" dirty="0" err="1"/>
              <a:t>stað</a:t>
            </a:r>
            <a:r>
              <a:rPr lang="en-US" dirty="0"/>
              <a:t> </a:t>
            </a:r>
            <a:r>
              <a:rPr lang="en-US" dirty="0" err="1"/>
              <a:t>sem</a:t>
            </a:r>
            <a:r>
              <a:rPr lang="en-US" dirty="0"/>
              <a:t> </a:t>
            </a:r>
            <a:r>
              <a:rPr lang="en-US" dirty="0" err="1"/>
              <a:t>hafi</a:t>
            </a:r>
            <a:r>
              <a:rPr lang="en-US" dirty="0"/>
              <a:t> 	</a:t>
            </a:r>
            <a:r>
              <a:rPr lang="en-US" dirty="0" err="1"/>
              <a:t>áhrif</a:t>
            </a:r>
            <a:r>
              <a:rPr lang="en-US" dirty="0"/>
              <a:t> </a:t>
            </a:r>
            <a:r>
              <a:rPr lang="en-US" dirty="0" err="1"/>
              <a:t>áhrif</a:t>
            </a:r>
            <a:r>
              <a:rPr lang="en-US" dirty="0"/>
              <a:t> á </a:t>
            </a:r>
            <a:r>
              <a:rPr lang="en-US" dirty="0" err="1"/>
              <a:t>grunnþjónustu</a:t>
            </a:r>
            <a:r>
              <a:rPr lang="en-US" dirty="0"/>
              <a:t> </a:t>
            </a:r>
            <a:r>
              <a:rPr lang="en-US" dirty="0" err="1"/>
              <a:t>sveitarfélags</a:t>
            </a:r>
            <a:r>
              <a:rPr lang="en-US" dirty="0"/>
              <a:t> </a:t>
            </a:r>
            <a:r>
              <a:rPr lang="en-US" dirty="0" err="1"/>
              <a:t>til</a:t>
            </a:r>
            <a:r>
              <a:rPr lang="en-US" dirty="0"/>
              <a:t> </a:t>
            </a:r>
            <a:r>
              <a:rPr lang="en-US" dirty="0" err="1"/>
              <a:t>skemmri</a:t>
            </a:r>
            <a:r>
              <a:rPr lang="en-US" dirty="0"/>
              <a:t> </a:t>
            </a:r>
            <a:r>
              <a:rPr lang="en-US" dirty="0" err="1"/>
              <a:t>eða</a:t>
            </a:r>
            <a:r>
              <a:rPr lang="en-US" dirty="0"/>
              <a:t> </a:t>
            </a:r>
            <a:r>
              <a:rPr lang="en-US" dirty="0" err="1"/>
              <a:t>lengri</a:t>
            </a:r>
            <a:r>
              <a:rPr lang="en-US" dirty="0"/>
              <a:t> </a:t>
            </a:r>
            <a:r>
              <a:rPr lang="en-US" dirty="0" err="1"/>
              <a:t>tíma</a:t>
            </a:r>
            <a:r>
              <a:rPr lang="en-US" dirty="0"/>
              <a:t>. </a:t>
            </a:r>
            <a:r>
              <a:rPr lang="en-US" dirty="0" err="1"/>
              <a:t>Áhætta</a:t>
            </a:r>
            <a:r>
              <a:rPr lang="en-US" dirty="0"/>
              <a:t> er </a:t>
            </a:r>
            <a:r>
              <a:rPr lang="en-US" dirty="0" err="1"/>
              <a:t>því</a:t>
            </a:r>
            <a:r>
              <a:rPr lang="en-US" dirty="0"/>
              <a:t> 	</a:t>
            </a:r>
            <a:r>
              <a:rPr lang="en-US" dirty="0" err="1"/>
              <a:t>samheiti</a:t>
            </a:r>
            <a:r>
              <a:rPr lang="en-US" dirty="0"/>
              <a:t> </a:t>
            </a:r>
            <a:r>
              <a:rPr lang="en-US" dirty="0" err="1"/>
              <a:t>yfir</a:t>
            </a:r>
            <a:r>
              <a:rPr lang="en-US" dirty="0"/>
              <a:t> </a:t>
            </a:r>
            <a:r>
              <a:rPr lang="en-US" dirty="0" err="1"/>
              <a:t>öll</a:t>
            </a:r>
            <a:r>
              <a:rPr lang="en-US" dirty="0"/>
              <a:t> </a:t>
            </a:r>
            <a:r>
              <a:rPr lang="en-US" dirty="0" err="1"/>
              <a:t>þau</a:t>
            </a:r>
            <a:r>
              <a:rPr lang="en-US" dirty="0"/>
              <a:t> </a:t>
            </a:r>
            <a:r>
              <a:rPr lang="en-US" dirty="0" err="1"/>
              <a:t>atvik</a:t>
            </a:r>
            <a:r>
              <a:rPr lang="en-US" dirty="0"/>
              <a:t> er geta haft </a:t>
            </a:r>
            <a:r>
              <a:rPr lang="en-US" dirty="0" err="1"/>
              <a:t>áhrif</a:t>
            </a:r>
            <a:r>
              <a:rPr lang="en-US" dirty="0"/>
              <a:t> á </a:t>
            </a:r>
            <a:r>
              <a:rPr lang="en-US" dirty="0" err="1"/>
              <a:t>að</a:t>
            </a:r>
            <a:r>
              <a:rPr lang="en-US" dirty="0"/>
              <a:t> </a:t>
            </a:r>
            <a:r>
              <a:rPr lang="en-US" dirty="0" err="1"/>
              <a:t>sveitarfélag</a:t>
            </a:r>
            <a:r>
              <a:rPr lang="en-US" dirty="0"/>
              <a:t> </a:t>
            </a:r>
            <a:r>
              <a:rPr lang="en-US" dirty="0" err="1"/>
              <a:t>geti</a:t>
            </a:r>
            <a:r>
              <a:rPr lang="en-US" dirty="0"/>
              <a:t> ekki </a:t>
            </a:r>
            <a:r>
              <a:rPr lang="en-US" dirty="0" err="1"/>
              <a:t>staðið</a:t>
            </a:r>
            <a:r>
              <a:rPr lang="en-US" dirty="0"/>
              <a:t> </a:t>
            </a:r>
            <a:r>
              <a:rPr lang="en-US" dirty="0" err="1"/>
              <a:t>við</a:t>
            </a:r>
            <a:r>
              <a:rPr lang="en-US" dirty="0"/>
              <a:t> 	</a:t>
            </a:r>
            <a:r>
              <a:rPr lang="en-US" dirty="0" err="1"/>
              <a:t>skuldbindingar</a:t>
            </a:r>
            <a:r>
              <a:rPr lang="en-US" dirty="0"/>
              <a:t> </a:t>
            </a:r>
            <a:r>
              <a:rPr lang="en-US" dirty="0" err="1"/>
              <a:t>sínar</a:t>
            </a:r>
            <a:r>
              <a:rPr lang="en-US" dirty="0"/>
              <a:t> </a:t>
            </a:r>
            <a:r>
              <a:rPr lang="en-US" dirty="0" err="1"/>
              <a:t>til</a:t>
            </a:r>
            <a:r>
              <a:rPr lang="en-US" dirty="0"/>
              <a:t> </a:t>
            </a:r>
            <a:r>
              <a:rPr lang="en-US" dirty="0" err="1"/>
              <a:t>skemmri</a:t>
            </a:r>
            <a:r>
              <a:rPr lang="en-US" dirty="0"/>
              <a:t> </a:t>
            </a:r>
            <a:r>
              <a:rPr lang="en-US" dirty="0" err="1"/>
              <a:t>eða</a:t>
            </a:r>
            <a:r>
              <a:rPr lang="en-US" dirty="0"/>
              <a:t> </a:t>
            </a:r>
            <a:r>
              <a:rPr lang="en-US" dirty="0" err="1"/>
              <a:t>lengri</a:t>
            </a:r>
            <a:r>
              <a:rPr lang="en-US" dirty="0"/>
              <a:t> </a:t>
            </a:r>
            <a:r>
              <a:rPr lang="en-US" dirty="0" err="1"/>
              <a:t>tíma</a:t>
            </a:r>
            <a:r>
              <a:rPr lang="en-US" dirty="0"/>
              <a:t>. </a:t>
            </a:r>
            <a:r>
              <a:rPr lang="en-US" dirty="0" err="1"/>
              <a:t>Áhættunni</a:t>
            </a:r>
            <a:r>
              <a:rPr lang="en-US" dirty="0"/>
              <a:t> er </a:t>
            </a:r>
            <a:r>
              <a:rPr lang="en-US" dirty="0" err="1"/>
              <a:t>að</a:t>
            </a:r>
            <a:r>
              <a:rPr lang="en-US" dirty="0"/>
              <a:t> </a:t>
            </a:r>
            <a:r>
              <a:rPr lang="en-US" dirty="0" err="1"/>
              <a:t>öllu</a:t>
            </a:r>
            <a:r>
              <a:rPr lang="en-US" dirty="0"/>
              <a:t> </a:t>
            </a:r>
            <a:r>
              <a:rPr lang="en-US" dirty="0" err="1"/>
              <a:t>jöfnu</a:t>
            </a:r>
            <a:r>
              <a:rPr lang="en-US" dirty="0"/>
              <a:t> </a:t>
            </a:r>
            <a:r>
              <a:rPr lang="en-US" dirty="0" err="1"/>
              <a:t>hægt</a:t>
            </a:r>
            <a:r>
              <a:rPr lang="en-US" dirty="0"/>
              <a:t> 	</a:t>
            </a:r>
            <a:r>
              <a:rPr lang="en-US" dirty="0" err="1"/>
              <a:t>að</a:t>
            </a:r>
            <a:r>
              <a:rPr lang="en-US" dirty="0"/>
              <a:t> </a:t>
            </a:r>
            <a:r>
              <a:rPr lang="en-US" dirty="0" err="1"/>
              <a:t>skipta</a:t>
            </a:r>
            <a:r>
              <a:rPr lang="en-US" dirty="0"/>
              <a:t> í </a:t>
            </a:r>
            <a:r>
              <a:rPr lang="en-US" dirty="0" err="1"/>
              <a:t>tvo</a:t>
            </a:r>
            <a:r>
              <a:rPr lang="en-US" dirty="0"/>
              <a:t> </a:t>
            </a:r>
            <a:r>
              <a:rPr lang="en-US" dirty="0" err="1"/>
              <a:t>flokka</a:t>
            </a:r>
            <a:r>
              <a:rPr lang="en-US" dirty="0"/>
              <a:t>; </a:t>
            </a:r>
            <a:r>
              <a:rPr lang="en-US" dirty="0" err="1"/>
              <a:t>fjárhagslega</a:t>
            </a:r>
            <a:r>
              <a:rPr lang="en-US" dirty="0"/>
              <a:t> </a:t>
            </a:r>
            <a:r>
              <a:rPr lang="en-US" dirty="0" err="1"/>
              <a:t>áhættu</a:t>
            </a:r>
            <a:r>
              <a:rPr lang="en-US" dirty="0"/>
              <a:t> </a:t>
            </a:r>
            <a:r>
              <a:rPr lang="en-US" dirty="0" err="1"/>
              <a:t>og</a:t>
            </a:r>
            <a:r>
              <a:rPr lang="en-US" dirty="0"/>
              <a:t> </a:t>
            </a:r>
            <a:r>
              <a:rPr lang="en-US" dirty="0" err="1"/>
              <a:t>rekstrartengda</a:t>
            </a:r>
            <a:r>
              <a:rPr lang="en-US" dirty="0"/>
              <a:t> </a:t>
            </a:r>
            <a:r>
              <a:rPr lang="en-US" dirty="0" err="1"/>
              <a:t>áhættu</a:t>
            </a:r>
            <a:r>
              <a:rPr lang="en-US" dirty="0"/>
              <a:t>. </a:t>
            </a:r>
          </a:p>
          <a:p>
            <a:pPr>
              <a:lnSpc>
                <a:spcPct val="110000"/>
              </a:lnSpc>
              <a:buFont typeface="Wingdings" panose="05000000000000000000" pitchFamily="2" charset="2"/>
              <a:buChar char="§"/>
            </a:pPr>
            <a:r>
              <a:rPr lang="en-US" b="1" dirty="0" err="1"/>
              <a:t>Áhættueftirlit</a:t>
            </a:r>
            <a:r>
              <a:rPr lang="en-US" b="1" dirty="0"/>
              <a:t> (e. risk monitoring </a:t>
            </a:r>
            <a:r>
              <a:rPr lang="en-US" dirty="0"/>
              <a:t>er </a:t>
            </a:r>
            <a:r>
              <a:rPr lang="en-US" dirty="0" err="1"/>
              <a:t>reglubundið</a:t>
            </a:r>
            <a:r>
              <a:rPr lang="en-US" dirty="0"/>
              <a:t> </a:t>
            </a:r>
            <a:r>
              <a:rPr lang="en-US" dirty="0" err="1"/>
              <a:t>eftirlit</a:t>
            </a:r>
            <a:r>
              <a:rPr lang="en-US" dirty="0"/>
              <a:t> </a:t>
            </a:r>
            <a:r>
              <a:rPr lang="en-US" dirty="0" err="1"/>
              <a:t>með</a:t>
            </a:r>
            <a:r>
              <a:rPr lang="en-US" dirty="0"/>
              <a:t> </a:t>
            </a:r>
            <a:r>
              <a:rPr lang="en-US" dirty="0" err="1"/>
              <a:t>því</a:t>
            </a:r>
            <a:r>
              <a:rPr lang="en-US" dirty="0"/>
              <a:t> </a:t>
            </a:r>
            <a:r>
              <a:rPr lang="en-US" dirty="0" err="1"/>
              <a:t>hvernig</a:t>
            </a:r>
            <a:r>
              <a:rPr lang="en-US" dirty="0"/>
              <a:t> </a:t>
            </a:r>
            <a:r>
              <a:rPr lang="en-US" dirty="0" err="1"/>
              <a:t>tekst</a:t>
            </a:r>
            <a:r>
              <a:rPr lang="en-US" dirty="0"/>
              <a:t> </a:t>
            </a:r>
            <a:r>
              <a:rPr lang="en-US" dirty="0" err="1"/>
              <a:t>að</a:t>
            </a:r>
            <a:r>
              <a:rPr lang="en-US" dirty="0"/>
              <a:t> </a:t>
            </a:r>
            <a:r>
              <a:rPr lang="en-US" dirty="0" err="1"/>
              <a:t>ná</a:t>
            </a:r>
            <a:r>
              <a:rPr lang="en-US" dirty="0"/>
              <a:t> 	</a:t>
            </a:r>
            <a:r>
              <a:rPr lang="en-US" dirty="0" err="1"/>
              <a:t>áhættumarkmiðum</a:t>
            </a:r>
            <a:r>
              <a:rPr lang="en-US" dirty="0"/>
              <a:t> </a:t>
            </a:r>
            <a:r>
              <a:rPr lang="en-US" dirty="0" err="1"/>
              <a:t>sínum</a:t>
            </a:r>
            <a:endParaRPr lang="en-US" dirty="0"/>
          </a:p>
          <a:p>
            <a:pPr>
              <a:lnSpc>
                <a:spcPct val="110000"/>
              </a:lnSpc>
              <a:buFont typeface="Wingdings" panose="05000000000000000000" pitchFamily="2" charset="2"/>
              <a:buChar char="§"/>
            </a:pPr>
            <a:r>
              <a:rPr lang="en-US" b="1" dirty="0" err="1"/>
              <a:t>Áhættumat</a:t>
            </a:r>
            <a:r>
              <a:rPr lang="en-US" b="1" dirty="0"/>
              <a:t> / </a:t>
            </a:r>
            <a:r>
              <a:rPr lang="en-US" b="1" dirty="0" err="1"/>
              <a:t>áhættumæling</a:t>
            </a:r>
            <a:r>
              <a:rPr lang="en-US" b="1" dirty="0"/>
              <a:t> (e. risk assessment) </a:t>
            </a:r>
            <a:r>
              <a:rPr lang="en-US" dirty="0"/>
              <a:t>er </a:t>
            </a:r>
            <a:r>
              <a:rPr lang="en-US" dirty="0" err="1"/>
              <a:t>mæling</a:t>
            </a:r>
            <a:r>
              <a:rPr lang="en-US" dirty="0"/>
              <a:t> </a:t>
            </a:r>
            <a:r>
              <a:rPr lang="en-US" dirty="0" err="1"/>
              <a:t>eða</a:t>
            </a:r>
            <a:r>
              <a:rPr lang="en-US" dirty="0"/>
              <a:t> mat á </a:t>
            </a:r>
            <a:r>
              <a:rPr lang="en-US" dirty="0" err="1"/>
              <a:t>einstökum</a:t>
            </a:r>
            <a:r>
              <a:rPr lang="en-US" dirty="0"/>
              <a:t> 	</a:t>
            </a:r>
            <a:r>
              <a:rPr lang="en-US" dirty="0" err="1"/>
              <a:t>áhættum</a:t>
            </a:r>
            <a:r>
              <a:rPr lang="en-US" dirty="0"/>
              <a:t> </a:t>
            </a:r>
            <a:r>
              <a:rPr lang="en-US" dirty="0" err="1"/>
              <a:t>og</a:t>
            </a:r>
            <a:r>
              <a:rPr lang="en-US" dirty="0"/>
              <a:t> </a:t>
            </a:r>
            <a:r>
              <a:rPr lang="en-US" dirty="0" err="1"/>
              <a:t>mikilvægi</a:t>
            </a:r>
            <a:r>
              <a:rPr lang="en-US" dirty="0"/>
              <a:t> </a:t>
            </a:r>
            <a:r>
              <a:rPr lang="en-US" dirty="0" err="1"/>
              <a:t>þeirra</a:t>
            </a:r>
            <a:r>
              <a:rPr lang="en-US" dirty="0"/>
              <a:t> </a:t>
            </a:r>
            <a:r>
              <a:rPr lang="en-US" dirty="0" err="1"/>
              <a:t>t.d.</a:t>
            </a:r>
            <a:r>
              <a:rPr lang="en-US" dirty="0"/>
              <a:t> </a:t>
            </a:r>
            <a:r>
              <a:rPr lang="en-US" dirty="0" err="1"/>
              <a:t>með</a:t>
            </a:r>
            <a:r>
              <a:rPr lang="en-US" dirty="0"/>
              <a:t> </a:t>
            </a:r>
            <a:r>
              <a:rPr lang="en-US" dirty="0" err="1"/>
              <a:t>notkun</a:t>
            </a:r>
            <a:r>
              <a:rPr lang="en-US" dirty="0"/>
              <a:t> </a:t>
            </a:r>
            <a:r>
              <a:rPr lang="en-US" dirty="0" err="1"/>
              <a:t>sviðsmynda</a:t>
            </a:r>
            <a:r>
              <a:rPr lang="en-US" dirty="0"/>
              <a:t>. </a:t>
            </a:r>
            <a:r>
              <a:rPr lang="en-US" dirty="0" err="1"/>
              <a:t>Viðmið</a:t>
            </a:r>
            <a:r>
              <a:rPr lang="en-US" dirty="0"/>
              <a:t> </a:t>
            </a:r>
            <a:r>
              <a:rPr lang="en-US" dirty="0" err="1"/>
              <a:t>eða</a:t>
            </a:r>
            <a:r>
              <a:rPr lang="en-US" dirty="0"/>
              <a:t> </a:t>
            </a:r>
            <a:r>
              <a:rPr lang="en-US" dirty="0" err="1"/>
              <a:t>staðlar</a:t>
            </a:r>
            <a:r>
              <a:rPr lang="en-US" dirty="0"/>
              <a:t> 	</a:t>
            </a:r>
            <a:r>
              <a:rPr lang="en-US" dirty="0" err="1"/>
              <a:t>eru</a:t>
            </a:r>
            <a:r>
              <a:rPr lang="en-US" dirty="0"/>
              <a:t> </a:t>
            </a:r>
            <a:r>
              <a:rPr lang="en-US" dirty="0" err="1"/>
              <a:t>gjarnan</a:t>
            </a:r>
            <a:r>
              <a:rPr lang="en-US" dirty="0"/>
              <a:t> </a:t>
            </a:r>
            <a:r>
              <a:rPr lang="en-US" dirty="0" err="1"/>
              <a:t>notuð</a:t>
            </a:r>
            <a:r>
              <a:rPr lang="en-US" dirty="0"/>
              <a:t> </a:t>
            </a:r>
            <a:r>
              <a:rPr lang="en-US" dirty="0" err="1"/>
              <a:t>til</a:t>
            </a:r>
            <a:r>
              <a:rPr lang="en-US" dirty="0"/>
              <a:t> </a:t>
            </a:r>
            <a:r>
              <a:rPr lang="en-US" dirty="0" err="1"/>
              <a:t>að</a:t>
            </a:r>
            <a:r>
              <a:rPr lang="en-US" dirty="0"/>
              <a:t> </a:t>
            </a:r>
            <a:r>
              <a:rPr lang="en-US" dirty="0" err="1"/>
              <a:t>ákveða</a:t>
            </a:r>
            <a:r>
              <a:rPr lang="en-US" dirty="0"/>
              <a:t> </a:t>
            </a:r>
            <a:r>
              <a:rPr lang="en-US" dirty="0" err="1"/>
              <a:t>ásættanlega</a:t>
            </a:r>
            <a:r>
              <a:rPr lang="en-US" dirty="0"/>
              <a:t> </a:t>
            </a:r>
            <a:r>
              <a:rPr lang="en-US" dirty="0" err="1"/>
              <a:t>áhættu</a:t>
            </a:r>
            <a:endParaRPr lang="en-US" dirty="0"/>
          </a:p>
          <a:p>
            <a:pPr>
              <a:lnSpc>
                <a:spcPct val="110000"/>
              </a:lnSpc>
              <a:buFont typeface="Wingdings" panose="05000000000000000000" pitchFamily="2" charset="2"/>
              <a:buChar char="§"/>
            </a:pPr>
            <a:r>
              <a:rPr lang="en-US" b="1" dirty="0" err="1"/>
              <a:t>Áhættumarkmið</a:t>
            </a:r>
            <a:r>
              <a:rPr lang="en-US" dirty="0"/>
              <a:t> er </a:t>
            </a:r>
            <a:r>
              <a:rPr lang="en-US" dirty="0" err="1"/>
              <a:t>ásættanleg</a:t>
            </a:r>
            <a:r>
              <a:rPr lang="en-US" dirty="0"/>
              <a:t> </a:t>
            </a:r>
            <a:r>
              <a:rPr lang="en-US" dirty="0" err="1"/>
              <a:t>óvissa</a:t>
            </a:r>
            <a:r>
              <a:rPr lang="en-US" dirty="0"/>
              <a:t> </a:t>
            </a:r>
            <a:r>
              <a:rPr lang="en-US" dirty="0" err="1"/>
              <a:t>varðandi</a:t>
            </a:r>
            <a:r>
              <a:rPr lang="en-US" dirty="0"/>
              <a:t> </a:t>
            </a:r>
            <a:r>
              <a:rPr lang="en-US" dirty="0" err="1"/>
              <a:t>neikvæða</a:t>
            </a:r>
            <a:r>
              <a:rPr lang="en-US" dirty="0"/>
              <a:t> </a:t>
            </a:r>
            <a:r>
              <a:rPr lang="en-US" dirty="0" err="1"/>
              <a:t>þróun</a:t>
            </a:r>
            <a:r>
              <a:rPr lang="en-US" dirty="0"/>
              <a:t> </a:t>
            </a:r>
            <a:r>
              <a:rPr lang="en-US" dirty="0" err="1"/>
              <a:t>eigna</a:t>
            </a:r>
            <a:r>
              <a:rPr lang="en-US" dirty="0"/>
              <a:t> </a:t>
            </a:r>
            <a:r>
              <a:rPr lang="en-US" dirty="0" err="1"/>
              <a:t>eða</a:t>
            </a:r>
            <a:r>
              <a:rPr lang="en-US" dirty="0"/>
              <a:t> </a:t>
            </a:r>
            <a:r>
              <a:rPr lang="en-US" dirty="0" err="1"/>
              <a:t>skuldbindinga</a:t>
            </a:r>
            <a:r>
              <a:rPr lang="en-US" dirty="0"/>
              <a:t> 	</a:t>
            </a:r>
            <a:r>
              <a:rPr lang="en-US" dirty="0" err="1"/>
              <a:t>sem</a:t>
            </a:r>
            <a:r>
              <a:rPr lang="en-US" dirty="0"/>
              <a:t> </a:t>
            </a:r>
            <a:r>
              <a:rPr lang="en-US" dirty="0" err="1"/>
              <a:t>sveitarfélagið</a:t>
            </a:r>
            <a:r>
              <a:rPr lang="en-US" dirty="0"/>
              <a:t> </a:t>
            </a:r>
            <a:r>
              <a:rPr lang="en-US" dirty="0" err="1"/>
              <a:t>ákveður</a:t>
            </a:r>
            <a:r>
              <a:rPr lang="en-US" dirty="0"/>
              <a:t> </a:t>
            </a:r>
            <a:r>
              <a:rPr lang="en-US" dirty="0" err="1"/>
              <a:t>að</a:t>
            </a:r>
            <a:r>
              <a:rPr lang="en-US" dirty="0"/>
              <a:t> </a:t>
            </a:r>
            <a:r>
              <a:rPr lang="en-US" dirty="0" err="1"/>
              <a:t>setja</a:t>
            </a:r>
            <a:r>
              <a:rPr lang="en-US" dirty="0"/>
              <a:t> </a:t>
            </a:r>
            <a:r>
              <a:rPr lang="en-US" dirty="0" err="1"/>
              <a:t>sem</a:t>
            </a:r>
            <a:r>
              <a:rPr lang="en-US" dirty="0"/>
              <a:t> </a:t>
            </a:r>
            <a:r>
              <a:rPr lang="en-US" dirty="0" err="1"/>
              <a:t>markmið</a:t>
            </a:r>
            <a:r>
              <a:rPr lang="en-US" dirty="0"/>
              <a:t> </a:t>
            </a:r>
            <a:r>
              <a:rPr lang="en-US" dirty="0" err="1"/>
              <a:t>við</a:t>
            </a:r>
            <a:r>
              <a:rPr lang="en-US" dirty="0"/>
              <a:t> </a:t>
            </a:r>
            <a:r>
              <a:rPr lang="en-US" dirty="0" err="1"/>
              <a:t>gerð</a:t>
            </a:r>
            <a:r>
              <a:rPr lang="en-US" dirty="0"/>
              <a:t> </a:t>
            </a:r>
            <a:r>
              <a:rPr lang="en-US" dirty="0" err="1"/>
              <a:t>fjárfestingarstefnu</a:t>
            </a:r>
            <a:endParaRPr lang="is-IS" altLang="is-IS" dirty="0"/>
          </a:p>
          <a:p>
            <a:pPr marL="0" indent="0">
              <a:lnSpc>
                <a:spcPct val="70000"/>
              </a:lnSpc>
              <a:buNone/>
            </a:pPr>
            <a:endParaRPr lang="is-IS" altLang="is-IS" sz="2200"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4257503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Áhættugreining og viðbrögð við áhættu</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a:bodyPr>
          <a:lstStyle/>
          <a:p>
            <a:pPr marL="0" indent="0">
              <a:lnSpc>
                <a:spcPct val="100000"/>
              </a:lnSpc>
              <a:buNone/>
            </a:pPr>
            <a:r>
              <a:rPr lang="en-US" sz="2000" b="1" dirty="0" err="1"/>
              <a:t>Áhættustefna</a:t>
            </a:r>
            <a:r>
              <a:rPr lang="en-US" sz="2000" dirty="0"/>
              <a:t> </a:t>
            </a:r>
            <a:r>
              <a:rPr lang="en-US" sz="2000" dirty="0" err="1"/>
              <a:t>greinir</a:t>
            </a:r>
            <a:r>
              <a:rPr lang="en-US" sz="2000" dirty="0"/>
              <a:t> </a:t>
            </a:r>
            <a:r>
              <a:rPr lang="en-US" sz="2000" dirty="0" err="1"/>
              <a:t>frá</a:t>
            </a:r>
            <a:r>
              <a:rPr lang="en-US" sz="2000" dirty="0"/>
              <a:t> </a:t>
            </a:r>
            <a:r>
              <a:rPr lang="en-US" sz="2000" dirty="0" err="1"/>
              <a:t>umfangi</a:t>
            </a:r>
            <a:r>
              <a:rPr lang="en-US" sz="2000" dirty="0"/>
              <a:t> </a:t>
            </a:r>
            <a:r>
              <a:rPr lang="en-US" sz="2000" dirty="0" err="1"/>
              <a:t>og</a:t>
            </a:r>
            <a:r>
              <a:rPr lang="en-US" sz="2000" dirty="0"/>
              <a:t> </a:t>
            </a:r>
            <a:r>
              <a:rPr lang="en-US" sz="2000" dirty="0" err="1"/>
              <a:t>skipulagi</a:t>
            </a:r>
            <a:r>
              <a:rPr lang="en-US" sz="2000" dirty="0"/>
              <a:t> </a:t>
            </a:r>
            <a:r>
              <a:rPr lang="en-US" sz="2000" dirty="0" err="1"/>
              <a:t>heildar</a:t>
            </a:r>
            <a:r>
              <a:rPr lang="en-US" sz="2000" dirty="0"/>
              <a:t> </a:t>
            </a:r>
            <a:r>
              <a:rPr lang="en-US" sz="2000" dirty="0" err="1"/>
              <a:t>áhættustýringar</a:t>
            </a:r>
            <a:r>
              <a:rPr lang="en-US" sz="2000" dirty="0"/>
              <a:t>. </a:t>
            </a:r>
            <a:r>
              <a:rPr lang="en-US" sz="2000" dirty="0" err="1"/>
              <a:t>Hluti</a:t>
            </a:r>
            <a:r>
              <a:rPr lang="en-US" sz="2000" dirty="0"/>
              <a:t> </a:t>
            </a:r>
            <a:r>
              <a:rPr lang="en-US" sz="2000" dirty="0" err="1"/>
              <a:t>af</a:t>
            </a:r>
            <a:r>
              <a:rPr lang="en-US" sz="2000" dirty="0"/>
              <a:t> </a:t>
            </a:r>
            <a:r>
              <a:rPr lang="en-US" sz="2000" dirty="0" err="1"/>
              <a:t>áhættustefnu</a:t>
            </a:r>
            <a:r>
              <a:rPr lang="en-US" sz="2000" dirty="0"/>
              <a:t> 	</a:t>
            </a:r>
            <a:r>
              <a:rPr lang="en-US" sz="2000" dirty="0" err="1"/>
              <a:t>tilgreinir</a:t>
            </a:r>
            <a:r>
              <a:rPr lang="en-US" sz="2000" dirty="0"/>
              <a:t> </a:t>
            </a:r>
            <a:r>
              <a:rPr lang="en-US" sz="2000" dirty="0" err="1"/>
              <a:t>hvaða</a:t>
            </a:r>
            <a:r>
              <a:rPr lang="en-US" sz="2000" dirty="0"/>
              <a:t> </a:t>
            </a:r>
            <a:r>
              <a:rPr lang="en-US" sz="2000" dirty="0" err="1"/>
              <a:t>og</a:t>
            </a:r>
            <a:r>
              <a:rPr lang="en-US" sz="2000" dirty="0"/>
              <a:t> </a:t>
            </a:r>
            <a:r>
              <a:rPr lang="en-US" sz="2000" dirty="0" err="1"/>
              <a:t>hversu</a:t>
            </a:r>
            <a:r>
              <a:rPr lang="en-US" sz="2000" dirty="0"/>
              <a:t> </a:t>
            </a:r>
            <a:r>
              <a:rPr lang="en-US" sz="2000" dirty="0" err="1"/>
              <a:t>mikla</a:t>
            </a:r>
            <a:r>
              <a:rPr lang="en-US" sz="2000" dirty="0"/>
              <a:t> </a:t>
            </a:r>
            <a:r>
              <a:rPr lang="en-US" sz="2000" dirty="0" err="1"/>
              <a:t>áhættu</a:t>
            </a:r>
            <a:r>
              <a:rPr lang="en-US" sz="2000" dirty="0"/>
              <a:t> </a:t>
            </a:r>
            <a:r>
              <a:rPr lang="en-US" sz="2000" dirty="0" err="1"/>
              <a:t>sveitarfélagið</a:t>
            </a:r>
            <a:r>
              <a:rPr lang="en-US" sz="2000" dirty="0"/>
              <a:t> er </a:t>
            </a:r>
            <a:r>
              <a:rPr lang="en-US" sz="2000" dirty="0" err="1"/>
              <a:t>tilbúið</a:t>
            </a:r>
            <a:r>
              <a:rPr lang="en-US" sz="2000" dirty="0"/>
              <a:t> </a:t>
            </a:r>
            <a:r>
              <a:rPr lang="en-US" sz="2000" dirty="0" err="1"/>
              <a:t>að</a:t>
            </a:r>
            <a:r>
              <a:rPr lang="en-US" sz="2000" dirty="0"/>
              <a:t> taka. </a:t>
            </a:r>
          </a:p>
          <a:p>
            <a:pPr marL="0" indent="0">
              <a:lnSpc>
                <a:spcPct val="100000"/>
              </a:lnSpc>
              <a:buNone/>
            </a:pPr>
            <a:r>
              <a:rPr lang="en-US" sz="2000" b="1" dirty="0" err="1"/>
              <a:t>Áhættustýring</a:t>
            </a:r>
            <a:r>
              <a:rPr lang="en-US" sz="2000" b="1" dirty="0"/>
              <a:t> (risk control) </a:t>
            </a:r>
            <a:r>
              <a:rPr lang="en-US" sz="2000" dirty="0"/>
              <a:t>er </a:t>
            </a:r>
            <a:r>
              <a:rPr lang="en-US" sz="2000" dirty="0" err="1"/>
              <a:t>skilgreind</a:t>
            </a:r>
            <a:r>
              <a:rPr lang="en-US" sz="2000" dirty="0"/>
              <a:t> </a:t>
            </a:r>
            <a:r>
              <a:rPr lang="en-US" sz="2000" dirty="0" err="1"/>
              <a:t>sem</a:t>
            </a:r>
            <a:r>
              <a:rPr lang="en-US" sz="2000" dirty="0"/>
              <a:t> </a:t>
            </a:r>
            <a:r>
              <a:rPr lang="en-US" sz="2000" dirty="0" err="1"/>
              <a:t>framkvæmd</a:t>
            </a:r>
            <a:r>
              <a:rPr lang="en-US" sz="2000" dirty="0"/>
              <a:t> </a:t>
            </a:r>
            <a:r>
              <a:rPr lang="en-US" sz="2000" dirty="0" err="1"/>
              <a:t>áhættustefnu</a:t>
            </a:r>
            <a:r>
              <a:rPr lang="en-US" sz="2000" dirty="0"/>
              <a:t>, </a:t>
            </a:r>
            <a:r>
              <a:rPr lang="en-US" sz="2000" dirty="0" err="1"/>
              <a:t>þ.e</a:t>
            </a:r>
            <a:r>
              <a:rPr lang="en-US" sz="2000" dirty="0"/>
              <a:t>. </a:t>
            </a:r>
            <a:r>
              <a:rPr lang="en-US" sz="2000" dirty="0" err="1"/>
              <a:t>hvað</a:t>
            </a:r>
            <a:r>
              <a:rPr lang="en-US" sz="2000" dirty="0"/>
              <a:t> </a:t>
            </a:r>
            <a:r>
              <a:rPr lang="en-US" sz="2000" dirty="0" err="1"/>
              <a:t>og</a:t>
            </a:r>
            <a:r>
              <a:rPr lang="en-US" sz="2000" dirty="0"/>
              <a:t> </a:t>
            </a:r>
            <a:r>
              <a:rPr lang="en-US" sz="2000" dirty="0" err="1"/>
              <a:t>hvenær</a:t>
            </a:r>
            <a:r>
              <a:rPr lang="en-US" sz="2000" dirty="0"/>
              <a:t> 	</a:t>
            </a:r>
            <a:r>
              <a:rPr lang="en-US" sz="2000" dirty="0" err="1"/>
              <a:t>eitthvað</a:t>
            </a:r>
            <a:r>
              <a:rPr lang="en-US" sz="2000" dirty="0"/>
              <a:t> er </a:t>
            </a:r>
            <a:r>
              <a:rPr lang="en-US" sz="2000" dirty="0" err="1"/>
              <a:t>gert</a:t>
            </a:r>
            <a:r>
              <a:rPr lang="en-US" sz="2000" dirty="0"/>
              <a:t> </a:t>
            </a:r>
            <a:r>
              <a:rPr lang="en-US" sz="2000" dirty="0" err="1"/>
              <a:t>til</a:t>
            </a:r>
            <a:r>
              <a:rPr lang="en-US" sz="2000" dirty="0"/>
              <a:t> </a:t>
            </a:r>
            <a:r>
              <a:rPr lang="en-US" sz="2000" dirty="0" err="1"/>
              <a:t>að</a:t>
            </a:r>
            <a:r>
              <a:rPr lang="en-US" sz="2000" dirty="0"/>
              <a:t> </a:t>
            </a:r>
            <a:r>
              <a:rPr lang="en-US" sz="2000" dirty="0" err="1"/>
              <a:t>framfylgja</a:t>
            </a:r>
            <a:r>
              <a:rPr lang="en-US" sz="2000" dirty="0"/>
              <a:t> </a:t>
            </a:r>
            <a:r>
              <a:rPr lang="en-US" sz="2000" dirty="0" err="1"/>
              <a:t>áhættustefnunni</a:t>
            </a:r>
            <a:r>
              <a:rPr lang="en-US" sz="2000" dirty="0"/>
              <a:t> </a:t>
            </a:r>
            <a:r>
              <a:rPr lang="en-US" sz="2000" dirty="0" err="1"/>
              <a:t>til</a:t>
            </a:r>
            <a:r>
              <a:rPr lang="en-US" sz="2000" dirty="0"/>
              <a:t> </a:t>
            </a:r>
            <a:r>
              <a:rPr lang="en-US" sz="2000" dirty="0" err="1"/>
              <a:t>að</a:t>
            </a:r>
            <a:r>
              <a:rPr lang="en-US" sz="2000" dirty="0"/>
              <a:t> </a:t>
            </a:r>
            <a:r>
              <a:rPr lang="en-US" sz="2000" dirty="0" err="1"/>
              <a:t>ná</a:t>
            </a:r>
            <a:r>
              <a:rPr lang="en-US" sz="2000" dirty="0"/>
              <a:t> </a:t>
            </a:r>
            <a:r>
              <a:rPr lang="en-US" sz="2000" dirty="0" err="1"/>
              <a:t>settu</a:t>
            </a:r>
            <a:r>
              <a:rPr lang="en-US" sz="2000" dirty="0"/>
              <a:t> </a:t>
            </a:r>
            <a:r>
              <a:rPr lang="en-US" sz="2000" dirty="0" err="1"/>
              <a:t>áhættumarkmiði</a:t>
            </a:r>
            <a:r>
              <a:rPr lang="en-US" sz="2000" dirty="0"/>
              <a:t>. </a:t>
            </a:r>
          </a:p>
          <a:p>
            <a:pPr marL="0" indent="0">
              <a:lnSpc>
                <a:spcPct val="100000"/>
              </a:lnSpc>
              <a:buNone/>
            </a:pPr>
            <a:r>
              <a:rPr lang="en-US" sz="2000" b="1" dirty="0" err="1"/>
              <a:t>Heildar</a:t>
            </a:r>
            <a:r>
              <a:rPr lang="en-US" sz="2000" b="1" dirty="0"/>
              <a:t> </a:t>
            </a:r>
            <a:r>
              <a:rPr lang="en-US" sz="2000" b="1" dirty="0" err="1"/>
              <a:t>áhættustýring</a:t>
            </a:r>
            <a:r>
              <a:rPr lang="en-US" sz="2000" b="1" dirty="0"/>
              <a:t> (e. risk management) </a:t>
            </a:r>
            <a:r>
              <a:rPr lang="en-US" sz="2000" dirty="0"/>
              <a:t>er </a:t>
            </a:r>
            <a:r>
              <a:rPr lang="en-US" sz="2000" dirty="0" err="1"/>
              <a:t>skilgreind</a:t>
            </a:r>
            <a:r>
              <a:rPr lang="en-US" sz="2000" dirty="0"/>
              <a:t> </a:t>
            </a:r>
            <a:r>
              <a:rPr lang="en-US" sz="2000" dirty="0" err="1"/>
              <a:t>sem</a:t>
            </a:r>
            <a:r>
              <a:rPr lang="en-US" sz="2000" dirty="0"/>
              <a:t> </a:t>
            </a:r>
            <a:r>
              <a:rPr lang="en-US" sz="2000" dirty="0" err="1"/>
              <a:t>eftirlitskerfi</a:t>
            </a:r>
            <a:r>
              <a:rPr lang="en-US" sz="2000" dirty="0"/>
              <a:t>, </a:t>
            </a:r>
            <a:r>
              <a:rPr lang="en-US" sz="2000" dirty="0" err="1"/>
              <a:t>sem</a:t>
            </a:r>
            <a:r>
              <a:rPr lang="en-US" sz="2000" dirty="0"/>
              <a:t> </a:t>
            </a:r>
            <a:r>
              <a:rPr lang="en-US" sz="2000" dirty="0" err="1"/>
              <a:t>felur</a:t>
            </a:r>
            <a:r>
              <a:rPr lang="en-US" sz="2000" dirty="0"/>
              <a:t> </a:t>
            </a:r>
            <a:r>
              <a:rPr lang="en-US" sz="2000" dirty="0" err="1"/>
              <a:t>m.a.</a:t>
            </a:r>
            <a:r>
              <a:rPr lang="en-US" sz="2000" dirty="0"/>
              <a:t> í </a:t>
            </a:r>
            <a:r>
              <a:rPr lang="en-US" sz="2000" dirty="0" err="1"/>
              <a:t>sér</a:t>
            </a:r>
            <a:r>
              <a:rPr lang="en-US" sz="2000" dirty="0"/>
              <a:t> 	</a:t>
            </a:r>
            <a:r>
              <a:rPr lang="en-US" sz="2000" dirty="0" err="1"/>
              <a:t>reglur</a:t>
            </a:r>
            <a:r>
              <a:rPr lang="en-US" sz="2000" dirty="0"/>
              <a:t>, </a:t>
            </a:r>
            <a:r>
              <a:rPr lang="en-US" sz="2000" dirty="0" err="1"/>
              <a:t>verkferla</a:t>
            </a:r>
            <a:r>
              <a:rPr lang="en-US" sz="2000" dirty="0"/>
              <a:t> </a:t>
            </a:r>
            <a:r>
              <a:rPr lang="en-US" sz="2000" dirty="0" err="1"/>
              <a:t>og</a:t>
            </a:r>
            <a:r>
              <a:rPr lang="en-US" sz="2000" dirty="0"/>
              <a:t> </a:t>
            </a:r>
            <a:r>
              <a:rPr lang="en-US" sz="2000" dirty="0" err="1"/>
              <a:t>verklag</a:t>
            </a:r>
            <a:r>
              <a:rPr lang="en-US" sz="2000" dirty="0"/>
              <a:t> </a:t>
            </a:r>
            <a:r>
              <a:rPr lang="en-US" sz="2000" dirty="0" err="1"/>
              <a:t>sem</a:t>
            </a:r>
            <a:r>
              <a:rPr lang="en-US" sz="2000" dirty="0"/>
              <a:t> </a:t>
            </a:r>
            <a:r>
              <a:rPr lang="en-US" sz="2000" dirty="0" err="1"/>
              <a:t>sameiginlega</a:t>
            </a:r>
            <a:r>
              <a:rPr lang="en-US" sz="2000" dirty="0"/>
              <a:t> </a:t>
            </a:r>
            <a:r>
              <a:rPr lang="en-US" sz="2000" dirty="0" err="1"/>
              <a:t>miða</a:t>
            </a:r>
            <a:r>
              <a:rPr lang="en-US" sz="2000" dirty="0"/>
              <a:t> </a:t>
            </a:r>
            <a:r>
              <a:rPr lang="en-US" sz="2000" dirty="0" err="1"/>
              <a:t>að</a:t>
            </a:r>
            <a:r>
              <a:rPr lang="en-US" sz="2000" dirty="0"/>
              <a:t> </a:t>
            </a:r>
            <a:r>
              <a:rPr lang="en-US" sz="2000" dirty="0" err="1"/>
              <a:t>því</a:t>
            </a:r>
            <a:r>
              <a:rPr lang="en-US" sz="2000" dirty="0"/>
              <a:t> </a:t>
            </a:r>
            <a:r>
              <a:rPr lang="en-US" sz="2000" dirty="0" err="1"/>
              <a:t>að</a:t>
            </a:r>
            <a:r>
              <a:rPr lang="en-US" sz="2000" dirty="0"/>
              <a:t> </a:t>
            </a:r>
            <a:r>
              <a:rPr lang="en-US" sz="2000" dirty="0" err="1"/>
              <a:t>greina</a:t>
            </a:r>
            <a:r>
              <a:rPr lang="en-US" sz="2000" dirty="0"/>
              <a:t>, </a:t>
            </a:r>
            <a:r>
              <a:rPr lang="en-US" sz="2000" dirty="0" err="1"/>
              <a:t>mæla</a:t>
            </a:r>
            <a:r>
              <a:rPr lang="en-US" sz="2000" dirty="0"/>
              <a:t>, meta, </a:t>
            </a:r>
            <a:r>
              <a:rPr lang="en-US" sz="2000" dirty="0" err="1"/>
              <a:t>stýra</a:t>
            </a:r>
            <a:r>
              <a:rPr lang="en-US" sz="2000" dirty="0"/>
              <a:t> </a:t>
            </a:r>
            <a:r>
              <a:rPr lang="en-US" sz="2000" dirty="0" err="1"/>
              <a:t>og</a:t>
            </a:r>
            <a:r>
              <a:rPr lang="en-US" sz="2000" dirty="0"/>
              <a:t> 	</a:t>
            </a:r>
            <a:r>
              <a:rPr lang="en-US" sz="2000" dirty="0" err="1"/>
              <a:t>fylgjast</a:t>
            </a:r>
            <a:r>
              <a:rPr lang="en-US" sz="2000" dirty="0"/>
              <a:t> </a:t>
            </a:r>
            <a:r>
              <a:rPr lang="en-US" sz="2000" dirty="0" err="1"/>
              <a:t>með</a:t>
            </a:r>
            <a:r>
              <a:rPr lang="en-US" sz="2000" dirty="0"/>
              <a:t> </a:t>
            </a:r>
            <a:r>
              <a:rPr lang="en-US" sz="2000" dirty="0" err="1"/>
              <a:t>áhættu</a:t>
            </a:r>
            <a:r>
              <a:rPr lang="en-US" sz="2000" dirty="0"/>
              <a:t> í </a:t>
            </a:r>
            <a:r>
              <a:rPr lang="en-US" sz="2000" dirty="0" err="1"/>
              <a:t>starfsemi</a:t>
            </a:r>
            <a:r>
              <a:rPr lang="en-US" sz="2000" dirty="0"/>
              <a:t> </a:t>
            </a:r>
            <a:r>
              <a:rPr lang="en-US" sz="2000" dirty="0" err="1"/>
              <a:t>sveitarfélagsins</a:t>
            </a:r>
            <a:r>
              <a:rPr lang="en-US" sz="2000" dirty="0"/>
              <a:t>. </a:t>
            </a:r>
          </a:p>
          <a:p>
            <a:pPr marL="0" indent="0">
              <a:lnSpc>
                <a:spcPct val="100000"/>
              </a:lnSpc>
              <a:buNone/>
            </a:pPr>
            <a:r>
              <a:rPr lang="en-US" sz="2000" b="1" dirty="0" err="1"/>
              <a:t>Áhættuvilji</a:t>
            </a:r>
            <a:r>
              <a:rPr lang="en-US" sz="2000" b="1" dirty="0"/>
              <a:t> (e. risk appetite) </a:t>
            </a:r>
            <a:r>
              <a:rPr lang="en-US" sz="2000" dirty="0"/>
              <a:t>er </a:t>
            </a:r>
            <a:r>
              <a:rPr lang="en-US" sz="2000" dirty="0" err="1"/>
              <a:t>skilgreind</a:t>
            </a:r>
            <a:r>
              <a:rPr lang="en-US" sz="2000" dirty="0"/>
              <a:t> </a:t>
            </a:r>
            <a:r>
              <a:rPr lang="en-US" sz="2000" dirty="0" err="1"/>
              <a:t>sem</a:t>
            </a:r>
            <a:r>
              <a:rPr lang="en-US" sz="2000" dirty="0"/>
              <a:t> </a:t>
            </a:r>
            <a:r>
              <a:rPr lang="en-US" sz="2000" dirty="0" err="1"/>
              <a:t>sú</a:t>
            </a:r>
            <a:r>
              <a:rPr lang="en-US" sz="2000" dirty="0"/>
              <a:t> </a:t>
            </a:r>
            <a:r>
              <a:rPr lang="en-US" sz="2000" dirty="0" err="1"/>
              <a:t>óvissa</a:t>
            </a:r>
            <a:r>
              <a:rPr lang="en-US" sz="2000" dirty="0"/>
              <a:t> </a:t>
            </a:r>
            <a:r>
              <a:rPr lang="en-US" sz="2000" dirty="0" err="1"/>
              <a:t>sem</a:t>
            </a:r>
            <a:r>
              <a:rPr lang="en-US" sz="2000" dirty="0"/>
              <a:t> </a:t>
            </a:r>
            <a:r>
              <a:rPr lang="en-US" sz="2000" dirty="0" err="1"/>
              <a:t>sveitarfélagið</a:t>
            </a:r>
            <a:r>
              <a:rPr lang="en-US" sz="2000" dirty="0"/>
              <a:t> er </a:t>
            </a:r>
            <a:r>
              <a:rPr lang="en-US" sz="2000" dirty="0" err="1"/>
              <a:t>tilbúið</a:t>
            </a:r>
            <a:r>
              <a:rPr lang="en-US" sz="2000" dirty="0"/>
              <a:t> (</a:t>
            </a:r>
            <a:r>
              <a:rPr lang="en-US" sz="2000" dirty="0" err="1"/>
              <a:t>getur</a:t>
            </a:r>
            <a:r>
              <a:rPr lang="en-US" sz="2000" dirty="0"/>
              <a:t>) </a:t>
            </a:r>
            <a:r>
              <a:rPr lang="en-US" sz="2000" dirty="0" err="1"/>
              <a:t>að</a:t>
            </a:r>
            <a:r>
              <a:rPr lang="en-US" sz="2000" dirty="0"/>
              <a:t> 	</a:t>
            </a:r>
            <a:r>
              <a:rPr lang="en-US" sz="2000" dirty="0" err="1"/>
              <a:t>sætta</a:t>
            </a:r>
            <a:r>
              <a:rPr lang="en-US" sz="2000" dirty="0"/>
              <a:t> sig </a:t>
            </a:r>
            <a:r>
              <a:rPr lang="en-US" sz="2000" dirty="0" err="1"/>
              <a:t>við</a:t>
            </a:r>
            <a:r>
              <a:rPr lang="en-US" sz="2000" dirty="0"/>
              <a:t> </a:t>
            </a:r>
            <a:r>
              <a:rPr lang="en-US" sz="2000" dirty="0" err="1"/>
              <a:t>varðandi</a:t>
            </a:r>
            <a:r>
              <a:rPr lang="en-US" sz="2000" dirty="0"/>
              <a:t> </a:t>
            </a:r>
            <a:r>
              <a:rPr lang="en-US" sz="2000" dirty="0" err="1"/>
              <a:t>neikvæða</a:t>
            </a:r>
            <a:r>
              <a:rPr lang="en-US" sz="2000" dirty="0"/>
              <a:t> </a:t>
            </a:r>
            <a:r>
              <a:rPr lang="en-US" sz="2000" dirty="0" err="1"/>
              <a:t>þróun</a:t>
            </a:r>
            <a:r>
              <a:rPr lang="en-US" sz="2000" dirty="0"/>
              <a:t> </a:t>
            </a:r>
            <a:r>
              <a:rPr lang="en-US" sz="2000" dirty="0" err="1"/>
              <a:t>eigna</a:t>
            </a:r>
            <a:r>
              <a:rPr lang="en-US" sz="2000" dirty="0"/>
              <a:t>, </a:t>
            </a:r>
            <a:r>
              <a:rPr lang="en-US" sz="2000" dirty="0" err="1"/>
              <a:t>skuldbindinga</a:t>
            </a:r>
            <a:r>
              <a:rPr lang="en-US" sz="2000" dirty="0"/>
              <a:t> </a:t>
            </a:r>
            <a:r>
              <a:rPr lang="en-US" sz="2000" dirty="0" err="1"/>
              <a:t>eða</a:t>
            </a:r>
            <a:r>
              <a:rPr lang="en-US" sz="2000" dirty="0"/>
              <a:t> </a:t>
            </a:r>
            <a:r>
              <a:rPr lang="en-US" sz="2000" dirty="0" err="1"/>
              <a:t>íbúaþróunar</a:t>
            </a:r>
            <a:r>
              <a:rPr lang="en-US" sz="2000" dirty="0"/>
              <a:t>. </a:t>
            </a:r>
          </a:p>
          <a:p>
            <a:pPr marL="0" indent="0">
              <a:lnSpc>
                <a:spcPct val="100000"/>
              </a:lnSpc>
              <a:buNone/>
            </a:pPr>
            <a:r>
              <a:rPr lang="en-US" sz="2000" b="1" dirty="0" err="1"/>
              <a:t>Áhættuþol</a:t>
            </a:r>
            <a:r>
              <a:rPr lang="en-US" sz="2000" b="1" dirty="0"/>
              <a:t> (e. risk tolerance) </a:t>
            </a:r>
            <a:r>
              <a:rPr lang="en-US" sz="2000" dirty="0"/>
              <a:t>er </a:t>
            </a:r>
            <a:r>
              <a:rPr lang="en-US" sz="2000" dirty="0" err="1"/>
              <a:t>skilgreind</a:t>
            </a:r>
            <a:r>
              <a:rPr lang="en-US" sz="2000" dirty="0"/>
              <a:t> </a:t>
            </a:r>
            <a:r>
              <a:rPr lang="en-US" sz="2000" dirty="0" err="1"/>
              <a:t>sem</a:t>
            </a:r>
            <a:r>
              <a:rPr lang="en-US" sz="2000" dirty="0"/>
              <a:t> </a:t>
            </a:r>
            <a:r>
              <a:rPr lang="en-US" sz="2000" dirty="0" err="1"/>
              <a:t>sú</a:t>
            </a:r>
            <a:r>
              <a:rPr lang="en-US" sz="2000" dirty="0"/>
              <a:t> </a:t>
            </a:r>
            <a:r>
              <a:rPr lang="en-US" sz="2000" dirty="0" err="1"/>
              <a:t>óvissa</a:t>
            </a:r>
            <a:r>
              <a:rPr lang="en-US" sz="2000" dirty="0"/>
              <a:t> </a:t>
            </a:r>
            <a:r>
              <a:rPr lang="en-US" sz="2000" dirty="0" err="1"/>
              <a:t>sem</a:t>
            </a:r>
            <a:r>
              <a:rPr lang="en-US" sz="2000" dirty="0"/>
              <a:t> </a:t>
            </a:r>
            <a:r>
              <a:rPr lang="en-US" sz="2000" dirty="0" err="1"/>
              <a:t>sveitarfélagið</a:t>
            </a:r>
            <a:r>
              <a:rPr lang="en-US" sz="2000" dirty="0"/>
              <a:t> </a:t>
            </a:r>
            <a:r>
              <a:rPr lang="en-US" sz="2000" dirty="0" err="1"/>
              <a:t>ræður</a:t>
            </a:r>
            <a:r>
              <a:rPr lang="en-US" sz="2000" dirty="0"/>
              <a:t> </a:t>
            </a:r>
            <a:r>
              <a:rPr lang="en-US" sz="2000" dirty="0" err="1"/>
              <a:t>við</a:t>
            </a:r>
            <a:r>
              <a:rPr lang="en-US" sz="2000" dirty="0"/>
              <a:t> </a:t>
            </a:r>
            <a:r>
              <a:rPr lang="en-US" sz="2000" dirty="0" err="1"/>
              <a:t>varðandi</a:t>
            </a:r>
            <a:r>
              <a:rPr lang="en-US" sz="2000" dirty="0"/>
              <a:t> 	</a:t>
            </a:r>
            <a:r>
              <a:rPr lang="en-US" sz="2000" dirty="0" err="1"/>
              <a:t>neikvæða</a:t>
            </a:r>
            <a:r>
              <a:rPr lang="en-US" sz="2000" dirty="0"/>
              <a:t> </a:t>
            </a:r>
            <a:r>
              <a:rPr lang="en-US" sz="2000" dirty="0" err="1"/>
              <a:t>þróun</a:t>
            </a:r>
            <a:r>
              <a:rPr lang="en-US" sz="2000" dirty="0"/>
              <a:t> </a:t>
            </a:r>
            <a:r>
              <a:rPr lang="en-US" sz="2000" dirty="0" err="1"/>
              <a:t>eigna</a:t>
            </a:r>
            <a:r>
              <a:rPr lang="en-US" sz="2000" dirty="0"/>
              <a:t>, </a:t>
            </a:r>
            <a:r>
              <a:rPr lang="en-US" sz="2000" dirty="0" err="1"/>
              <a:t>skuldbindinga</a:t>
            </a:r>
            <a:r>
              <a:rPr lang="en-US" sz="2000" dirty="0"/>
              <a:t> </a:t>
            </a:r>
            <a:r>
              <a:rPr lang="en-US" sz="2000" dirty="0" err="1"/>
              <a:t>eða</a:t>
            </a:r>
            <a:r>
              <a:rPr lang="en-US" sz="2000" dirty="0"/>
              <a:t> </a:t>
            </a:r>
            <a:r>
              <a:rPr lang="en-US" sz="2000" dirty="0" err="1"/>
              <a:t>íbúaþróun</a:t>
            </a:r>
            <a:r>
              <a:rPr lang="en-US" sz="2000" dirty="0"/>
              <a:t>.</a:t>
            </a:r>
            <a:endParaRPr lang="is-IS" altLang="is-IS" sz="2000"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718372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Áhættugreining og viðbrögð við áhættu</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a:bodyPr>
          <a:lstStyle/>
          <a:p>
            <a:pPr>
              <a:lnSpc>
                <a:spcPct val="100000"/>
              </a:lnSpc>
            </a:pPr>
            <a:r>
              <a:rPr lang="en-US" dirty="0" err="1"/>
              <a:t>Stjórnun</a:t>
            </a:r>
            <a:r>
              <a:rPr lang="en-US" dirty="0"/>
              <a:t> </a:t>
            </a:r>
            <a:r>
              <a:rPr lang="en-US" dirty="0" err="1"/>
              <a:t>felur</a:t>
            </a:r>
            <a:r>
              <a:rPr lang="en-US" dirty="0"/>
              <a:t> </a:t>
            </a:r>
            <a:r>
              <a:rPr lang="en-US" dirty="0" err="1"/>
              <a:t>m.a.</a:t>
            </a:r>
            <a:r>
              <a:rPr lang="en-US" dirty="0"/>
              <a:t> í </a:t>
            </a:r>
            <a:r>
              <a:rPr lang="en-US" dirty="0" err="1"/>
              <a:t>sér</a:t>
            </a:r>
            <a:r>
              <a:rPr lang="en-US" dirty="0"/>
              <a:t> </a:t>
            </a:r>
            <a:r>
              <a:rPr lang="en-US" dirty="0" err="1"/>
              <a:t>að</a:t>
            </a:r>
            <a:r>
              <a:rPr lang="en-US" dirty="0"/>
              <a:t> </a:t>
            </a:r>
            <a:r>
              <a:rPr lang="en-US" dirty="0" err="1"/>
              <a:t>hafa</a:t>
            </a:r>
            <a:r>
              <a:rPr lang="en-US" dirty="0"/>
              <a:t> </a:t>
            </a:r>
            <a:r>
              <a:rPr lang="en-US" dirty="0" err="1"/>
              <a:t>jákvæð</a:t>
            </a:r>
            <a:r>
              <a:rPr lang="en-US" dirty="0"/>
              <a:t> </a:t>
            </a:r>
            <a:r>
              <a:rPr lang="en-US" dirty="0" err="1"/>
              <a:t>áhrif</a:t>
            </a:r>
            <a:r>
              <a:rPr lang="en-US" dirty="0"/>
              <a:t> á </a:t>
            </a:r>
            <a:r>
              <a:rPr lang="en-US" dirty="0" err="1"/>
              <a:t>störf</a:t>
            </a:r>
            <a:r>
              <a:rPr lang="en-US" dirty="0"/>
              <a:t> </a:t>
            </a:r>
            <a:r>
              <a:rPr lang="en-US" dirty="0" err="1"/>
              <a:t>þeirra</a:t>
            </a:r>
            <a:r>
              <a:rPr lang="en-US" dirty="0"/>
              <a:t> </a:t>
            </a:r>
            <a:r>
              <a:rPr lang="en-US" dirty="0" err="1"/>
              <a:t>sem</a:t>
            </a:r>
            <a:r>
              <a:rPr lang="en-US" dirty="0"/>
              <a:t> </a:t>
            </a:r>
            <a:r>
              <a:rPr lang="en-US" dirty="0" err="1"/>
              <a:t>starfa</a:t>
            </a:r>
            <a:r>
              <a:rPr lang="en-US" dirty="0"/>
              <a:t> </a:t>
            </a:r>
            <a:r>
              <a:rPr lang="en-US" dirty="0" err="1"/>
              <a:t>innan</a:t>
            </a:r>
            <a:r>
              <a:rPr lang="en-US" dirty="0"/>
              <a:t> </a:t>
            </a:r>
            <a:r>
              <a:rPr lang="en-US" dirty="0" err="1"/>
              <a:t>skipulagsheildar</a:t>
            </a:r>
            <a:r>
              <a:rPr lang="en-US" dirty="0"/>
              <a:t>.</a:t>
            </a:r>
          </a:p>
          <a:p>
            <a:pPr>
              <a:lnSpc>
                <a:spcPct val="100000"/>
              </a:lnSpc>
            </a:pPr>
            <a:r>
              <a:rPr lang="en-US" dirty="0" err="1"/>
              <a:t>Stjórnun</a:t>
            </a:r>
            <a:r>
              <a:rPr lang="en-US" dirty="0"/>
              <a:t> </a:t>
            </a:r>
            <a:r>
              <a:rPr lang="en-US" dirty="0" err="1"/>
              <a:t>beinist</a:t>
            </a:r>
            <a:r>
              <a:rPr lang="en-US" dirty="0"/>
              <a:t> </a:t>
            </a:r>
            <a:r>
              <a:rPr lang="en-US" dirty="0" err="1"/>
              <a:t>að</a:t>
            </a:r>
            <a:r>
              <a:rPr lang="en-US" dirty="0"/>
              <a:t> </a:t>
            </a:r>
            <a:r>
              <a:rPr lang="en-US" dirty="0" err="1"/>
              <a:t>því</a:t>
            </a:r>
            <a:r>
              <a:rPr lang="en-US" dirty="0"/>
              <a:t> </a:t>
            </a:r>
            <a:r>
              <a:rPr lang="en-US" dirty="0" err="1"/>
              <a:t>að</a:t>
            </a:r>
            <a:r>
              <a:rPr lang="en-US" dirty="0"/>
              <a:t> </a:t>
            </a:r>
            <a:r>
              <a:rPr lang="en-US" dirty="0" err="1"/>
              <a:t>ná</a:t>
            </a:r>
            <a:r>
              <a:rPr lang="en-US" dirty="0"/>
              <a:t> </a:t>
            </a:r>
            <a:r>
              <a:rPr lang="en-US" dirty="0" err="1"/>
              <a:t>settum</a:t>
            </a:r>
            <a:r>
              <a:rPr lang="en-US" dirty="0"/>
              <a:t> </a:t>
            </a:r>
            <a:r>
              <a:rPr lang="en-US" dirty="0" err="1"/>
              <a:t>markmiðum</a:t>
            </a:r>
            <a:endParaRPr lang="en-US" dirty="0"/>
          </a:p>
          <a:p>
            <a:pPr>
              <a:lnSpc>
                <a:spcPct val="100000"/>
              </a:lnSpc>
            </a:pPr>
            <a:r>
              <a:rPr lang="en-US" dirty="0" err="1"/>
              <a:t>Stjórnun</a:t>
            </a:r>
            <a:r>
              <a:rPr lang="en-US" dirty="0"/>
              <a:t> </a:t>
            </a:r>
            <a:r>
              <a:rPr lang="en-US" dirty="0" err="1"/>
              <a:t>felur</a:t>
            </a:r>
            <a:r>
              <a:rPr lang="en-US" dirty="0"/>
              <a:t> í </a:t>
            </a:r>
            <a:r>
              <a:rPr lang="en-US" dirty="0" err="1"/>
              <a:t>sér</a:t>
            </a:r>
            <a:r>
              <a:rPr lang="en-US" dirty="0"/>
              <a:t> </a:t>
            </a:r>
            <a:r>
              <a:rPr lang="en-US" dirty="0" err="1"/>
              <a:t>bæði</a:t>
            </a:r>
            <a:r>
              <a:rPr lang="en-US" dirty="0"/>
              <a:t> </a:t>
            </a:r>
            <a:r>
              <a:rPr lang="en-US" dirty="0" err="1"/>
              <a:t>fjárhagsleg</a:t>
            </a:r>
            <a:r>
              <a:rPr lang="en-US" dirty="0"/>
              <a:t> </a:t>
            </a:r>
            <a:r>
              <a:rPr lang="en-US" dirty="0" err="1"/>
              <a:t>og</a:t>
            </a:r>
            <a:r>
              <a:rPr lang="en-US" dirty="0"/>
              <a:t> </a:t>
            </a:r>
            <a:r>
              <a:rPr lang="en-US" dirty="0" err="1"/>
              <a:t>þjónustutengd</a:t>
            </a:r>
            <a:r>
              <a:rPr lang="en-US" dirty="0"/>
              <a:t> </a:t>
            </a:r>
            <a:r>
              <a:rPr lang="en-US" dirty="0" err="1"/>
              <a:t>markmið</a:t>
            </a:r>
            <a:endParaRPr lang="en-US" dirty="0"/>
          </a:p>
          <a:p>
            <a:pPr>
              <a:lnSpc>
                <a:spcPct val="100000"/>
              </a:lnSpc>
            </a:pPr>
            <a:r>
              <a:rPr lang="en-US" dirty="0" err="1"/>
              <a:t>Stjórnun</a:t>
            </a:r>
            <a:r>
              <a:rPr lang="en-US" dirty="0"/>
              <a:t> </a:t>
            </a:r>
            <a:r>
              <a:rPr lang="en-US" dirty="0" err="1"/>
              <a:t>felur</a:t>
            </a:r>
            <a:r>
              <a:rPr lang="en-US" dirty="0"/>
              <a:t> í </a:t>
            </a:r>
            <a:r>
              <a:rPr lang="en-US" dirty="0" err="1"/>
              <a:t>sér</a:t>
            </a:r>
            <a:r>
              <a:rPr lang="en-US" dirty="0"/>
              <a:t> </a:t>
            </a:r>
            <a:r>
              <a:rPr lang="en-US" dirty="0" err="1"/>
              <a:t>áætlanagerð</a:t>
            </a:r>
            <a:r>
              <a:rPr lang="en-US" dirty="0"/>
              <a:t>, </a:t>
            </a:r>
            <a:r>
              <a:rPr lang="en-US" dirty="0" err="1"/>
              <a:t>samþættingu</a:t>
            </a:r>
            <a:r>
              <a:rPr lang="en-US" dirty="0"/>
              <a:t>, </a:t>
            </a:r>
            <a:r>
              <a:rPr lang="en-US" dirty="0" err="1"/>
              <a:t>framkvæmd</a:t>
            </a:r>
            <a:r>
              <a:rPr lang="en-US" dirty="0"/>
              <a:t> </a:t>
            </a:r>
            <a:r>
              <a:rPr lang="en-US" dirty="0" err="1"/>
              <a:t>og</a:t>
            </a:r>
            <a:r>
              <a:rPr lang="en-US" dirty="0"/>
              <a:t> </a:t>
            </a:r>
            <a:r>
              <a:rPr lang="en-US" dirty="0" err="1"/>
              <a:t>eftirlit</a:t>
            </a:r>
            <a:endParaRPr lang="en-US" dirty="0"/>
          </a:p>
          <a:p>
            <a:pPr>
              <a:lnSpc>
                <a:spcPct val="100000"/>
              </a:lnSpc>
            </a:pPr>
            <a:r>
              <a:rPr lang="en-US" dirty="0" err="1"/>
              <a:t>Vönduð</a:t>
            </a:r>
            <a:r>
              <a:rPr lang="en-US" dirty="0"/>
              <a:t> </a:t>
            </a:r>
            <a:r>
              <a:rPr lang="en-US" dirty="0" err="1"/>
              <a:t>vinna</a:t>
            </a:r>
            <a:r>
              <a:rPr lang="en-US" dirty="0"/>
              <a:t> </a:t>
            </a:r>
            <a:r>
              <a:rPr lang="en-US" dirty="0" err="1"/>
              <a:t>við</a:t>
            </a:r>
            <a:r>
              <a:rPr lang="en-US" dirty="0"/>
              <a:t> </a:t>
            </a:r>
            <a:r>
              <a:rPr lang="en-US" dirty="0" err="1"/>
              <a:t>undirbúning</a:t>
            </a:r>
            <a:r>
              <a:rPr lang="en-US" dirty="0"/>
              <a:t> </a:t>
            </a:r>
            <a:r>
              <a:rPr lang="en-US" dirty="0" err="1"/>
              <a:t>fjárheimilda</a:t>
            </a:r>
            <a:r>
              <a:rPr lang="en-US" dirty="0"/>
              <a:t> </a:t>
            </a:r>
            <a:r>
              <a:rPr lang="en-US" dirty="0" err="1"/>
              <a:t>felur</a:t>
            </a:r>
            <a:r>
              <a:rPr lang="en-US" dirty="0"/>
              <a:t> </a:t>
            </a:r>
            <a:r>
              <a:rPr lang="en-US" dirty="0" err="1"/>
              <a:t>m.a.</a:t>
            </a:r>
            <a:r>
              <a:rPr lang="en-US" dirty="0"/>
              <a:t> í </a:t>
            </a:r>
            <a:r>
              <a:rPr lang="en-US" dirty="0" err="1"/>
              <a:t>sér</a:t>
            </a:r>
            <a:r>
              <a:rPr lang="en-US" dirty="0"/>
              <a:t> </a:t>
            </a:r>
            <a:r>
              <a:rPr lang="en-US" dirty="0" err="1"/>
              <a:t>að</a:t>
            </a:r>
            <a:r>
              <a:rPr lang="en-US" dirty="0"/>
              <a:t> </a:t>
            </a:r>
            <a:r>
              <a:rPr lang="en-US" dirty="0" err="1"/>
              <a:t>draga</a:t>
            </a:r>
            <a:r>
              <a:rPr lang="en-US" dirty="0"/>
              <a:t> </a:t>
            </a:r>
            <a:r>
              <a:rPr lang="en-US" dirty="0" err="1"/>
              <a:t>úr</a:t>
            </a:r>
            <a:r>
              <a:rPr lang="en-US" dirty="0"/>
              <a:t> </a:t>
            </a:r>
            <a:r>
              <a:rPr lang="en-US" dirty="0" err="1"/>
              <a:t>líkum</a:t>
            </a:r>
            <a:r>
              <a:rPr lang="en-US" dirty="0"/>
              <a:t> á </a:t>
            </a:r>
            <a:r>
              <a:rPr lang="en-US" dirty="0" err="1"/>
              <a:t>að</a:t>
            </a:r>
            <a:r>
              <a:rPr lang="en-US" dirty="0"/>
              <a:t> </a:t>
            </a:r>
            <a:r>
              <a:rPr lang="en-US" dirty="0" err="1"/>
              <a:t>hið</a:t>
            </a:r>
            <a:r>
              <a:rPr lang="en-US" dirty="0"/>
              <a:t> </a:t>
            </a:r>
            <a:r>
              <a:rPr lang="en-US" dirty="0" err="1"/>
              <a:t>óvænta</a:t>
            </a:r>
            <a:r>
              <a:rPr lang="en-US" dirty="0"/>
              <a:t> </a:t>
            </a:r>
            <a:r>
              <a:rPr lang="en-US" dirty="0" err="1"/>
              <a:t>komi</a:t>
            </a:r>
            <a:r>
              <a:rPr lang="en-US" dirty="0"/>
              <a:t> á </a:t>
            </a:r>
            <a:r>
              <a:rPr lang="en-US" dirty="0" err="1"/>
              <a:t>óvart</a:t>
            </a:r>
            <a:r>
              <a:rPr lang="en-US" dirty="0"/>
              <a:t>.</a:t>
            </a: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293962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Áhættugreining og viðbrögð við áhættu</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fontScale="92500" lnSpcReduction="10000"/>
          </a:bodyPr>
          <a:lstStyle/>
          <a:p>
            <a:pPr>
              <a:lnSpc>
                <a:spcPct val="100000"/>
              </a:lnSpc>
            </a:pPr>
            <a:r>
              <a:rPr lang="en-US" dirty="0" err="1"/>
              <a:t>Sveitarstjórn</a:t>
            </a:r>
            <a:r>
              <a:rPr lang="en-US" dirty="0"/>
              <a:t> </a:t>
            </a:r>
            <a:r>
              <a:rPr lang="en-US" dirty="0" err="1"/>
              <a:t>stendur</a:t>
            </a:r>
            <a:r>
              <a:rPr lang="en-US" dirty="0"/>
              <a:t> </a:t>
            </a:r>
            <a:r>
              <a:rPr lang="en-US" dirty="0" err="1"/>
              <a:t>stöðugt</a:t>
            </a:r>
            <a:r>
              <a:rPr lang="en-US" dirty="0"/>
              <a:t> </a:t>
            </a:r>
            <a:r>
              <a:rPr lang="en-US" dirty="0" err="1"/>
              <a:t>frammi</a:t>
            </a:r>
            <a:r>
              <a:rPr lang="en-US" dirty="0"/>
              <a:t> </a:t>
            </a:r>
            <a:r>
              <a:rPr lang="en-US" dirty="0" err="1"/>
              <a:t>fyrir</a:t>
            </a:r>
            <a:r>
              <a:rPr lang="en-US" dirty="0"/>
              <a:t> </a:t>
            </a:r>
            <a:r>
              <a:rPr lang="en-US" dirty="0" err="1"/>
              <a:t>eftirfarandi</a:t>
            </a:r>
            <a:r>
              <a:rPr lang="en-US" dirty="0"/>
              <a:t> </a:t>
            </a:r>
            <a:r>
              <a:rPr lang="en-US" dirty="0" err="1"/>
              <a:t>verkefnum</a:t>
            </a:r>
            <a:r>
              <a:rPr lang="en-US" dirty="0"/>
              <a:t>: </a:t>
            </a:r>
          </a:p>
          <a:p>
            <a:pPr>
              <a:lnSpc>
                <a:spcPct val="100000"/>
              </a:lnSpc>
            </a:pPr>
            <a:r>
              <a:rPr lang="en-US" dirty="0" err="1"/>
              <a:t>Markmið</a:t>
            </a:r>
            <a:r>
              <a:rPr lang="en-US" dirty="0"/>
              <a:t> </a:t>
            </a:r>
            <a:r>
              <a:rPr lang="en-US" dirty="0" err="1"/>
              <a:t>eru</a:t>
            </a:r>
            <a:r>
              <a:rPr lang="en-US" dirty="0"/>
              <a:t> sett </a:t>
            </a:r>
          </a:p>
          <a:p>
            <a:pPr>
              <a:lnSpc>
                <a:spcPct val="100000"/>
              </a:lnSpc>
            </a:pPr>
            <a:r>
              <a:rPr lang="en-US" dirty="0" err="1"/>
              <a:t>Greining</a:t>
            </a:r>
            <a:r>
              <a:rPr lang="en-US" dirty="0"/>
              <a:t> á </a:t>
            </a:r>
            <a:r>
              <a:rPr lang="en-US" dirty="0" err="1"/>
              <a:t>áhættuþáttum</a:t>
            </a:r>
            <a:r>
              <a:rPr lang="en-US" dirty="0"/>
              <a:t> </a:t>
            </a:r>
            <a:r>
              <a:rPr lang="en-US" dirty="0" err="1"/>
              <a:t>sem</a:t>
            </a:r>
            <a:r>
              <a:rPr lang="en-US" dirty="0"/>
              <a:t> geta haft </a:t>
            </a:r>
            <a:r>
              <a:rPr lang="en-US" dirty="0" err="1"/>
              <a:t>áhrif</a:t>
            </a:r>
            <a:r>
              <a:rPr lang="en-US" dirty="0"/>
              <a:t> á sett </a:t>
            </a:r>
            <a:r>
              <a:rPr lang="en-US" dirty="0" err="1"/>
              <a:t>markmið</a:t>
            </a:r>
            <a:r>
              <a:rPr lang="en-US" dirty="0"/>
              <a:t> </a:t>
            </a:r>
          </a:p>
          <a:p>
            <a:pPr lvl="1">
              <a:lnSpc>
                <a:spcPct val="100000"/>
              </a:lnSpc>
            </a:pPr>
            <a:r>
              <a:rPr lang="en-US" dirty="0" err="1"/>
              <a:t>Hverjir</a:t>
            </a:r>
            <a:r>
              <a:rPr lang="en-US" dirty="0"/>
              <a:t>, </a:t>
            </a:r>
            <a:r>
              <a:rPr lang="en-US" dirty="0" err="1"/>
              <a:t>hvar</a:t>
            </a:r>
            <a:r>
              <a:rPr lang="en-US" dirty="0"/>
              <a:t>, </a:t>
            </a:r>
            <a:r>
              <a:rPr lang="en-US" dirty="0" err="1"/>
              <a:t>hvenær</a:t>
            </a:r>
            <a:r>
              <a:rPr lang="en-US" dirty="0"/>
              <a:t>? </a:t>
            </a:r>
          </a:p>
          <a:p>
            <a:pPr>
              <a:lnSpc>
                <a:spcPct val="100000"/>
              </a:lnSpc>
            </a:pPr>
            <a:r>
              <a:rPr lang="en-US" dirty="0" err="1"/>
              <a:t>Forgangsröðun</a:t>
            </a:r>
            <a:r>
              <a:rPr lang="en-US" dirty="0"/>
              <a:t> </a:t>
            </a:r>
            <a:r>
              <a:rPr lang="en-US" dirty="0" err="1"/>
              <a:t>gagnvart</a:t>
            </a:r>
            <a:r>
              <a:rPr lang="en-US" dirty="0"/>
              <a:t> </a:t>
            </a:r>
            <a:r>
              <a:rPr lang="en-US" dirty="0" err="1"/>
              <a:t>áhættuþáttum</a:t>
            </a:r>
            <a:r>
              <a:rPr lang="en-US" dirty="0"/>
              <a:t> </a:t>
            </a:r>
          </a:p>
          <a:p>
            <a:pPr lvl="1">
              <a:lnSpc>
                <a:spcPct val="100000"/>
              </a:lnSpc>
            </a:pPr>
            <a:r>
              <a:rPr lang="en-US" dirty="0" err="1"/>
              <a:t>Hverjir</a:t>
            </a:r>
            <a:r>
              <a:rPr lang="en-US" dirty="0"/>
              <a:t> </a:t>
            </a:r>
            <a:r>
              <a:rPr lang="en-US" dirty="0" err="1"/>
              <a:t>skipta</a:t>
            </a:r>
            <a:r>
              <a:rPr lang="en-US" dirty="0"/>
              <a:t> </a:t>
            </a:r>
            <a:r>
              <a:rPr lang="en-US" dirty="0" err="1"/>
              <a:t>mestu</a:t>
            </a:r>
            <a:r>
              <a:rPr lang="en-US" dirty="0"/>
              <a:t> </a:t>
            </a:r>
            <a:r>
              <a:rPr lang="en-US" dirty="0" err="1"/>
              <a:t>máli</a:t>
            </a:r>
            <a:r>
              <a:rPr lang="en-US" dirty="0"/>
              <a:t>? </a:t>
            </a:r>
          </a:p>
          <a:p>
            <a:pPr>
              <a:lnSpc>
                <a:spcPct val="100000"/>
              </a:lnSpc>
            </a:pPr>
            <a:r>
              <a:rPr lang="en-US" dirty="0" err="1"/>
              <a:t>Hvernig</a:t>
            </a:r>
            <a:r>
              <a:rPr lang="en-US" dirty="0"/>
              <a:t> er </a:t>
            </a:r>
            <a:r>
              <a:rPr lang="en-US" dirty="0" err="1"/>
              <a:t>hægt</a:t>
            </a:r>
            <a:r>
              <a:rPr lang="en-US" dirty="0"/>
              <a:t> </a:t>
            </a:r>
            <a:r>
              <a:rPr lang="en-US" dirty="0" err="1"/>
              <a:t>að</a:t>
            </a:r>
            <a:r>
              <a:rPr lang="en-US" dirty="0"/>
              <a:t> </a:t>
            </a:r>
            <a:r>
              <a:rPr lang="en-US" dirty="0" err="1"/>
              <a:t>mæta</a:t>
            </a:r>
            <a:r>
              <a:rPr lang="en-US" dirty="0"/>
              <a:t> </a:t>
            </a:r>
            <a:r>
              <a:rPr lang="en-US" dirty="0" err="1"/>
              <a:t>afleiðingum</a:t>
            </a:r>
            <a:r>
              <a:rPr lang="en-US" dirty="0"/>
              <a:t> </a:t>
            </a:r>
            <a:r>
              <a:rPr lang="en-US" dirty="0" err="1"/>
              <a:t>áhættuþátta</a:t>
            </a:r>
            <a:r>
              <a:rPr lang="en-US" dirty="0"/>
              <a:t>? </a:t>
            </a:r>
          </a:p>
          <a:p>
            <a:pPr lvl="1">
              <a:lnSpc>
                <a:spcPct val="100000"/>
              </a:lnSpc>
            </a:pPr>
            <a:r>
              <a:rPr lang="en-US" dirty="0" err="1"/>
              <a:t>Markviss</a:t>
            </a:r>
            <a:r>
              <a:rPr lang="en-US" dirty="0"/>
              <a:t> </a:t>
            </a:r>
            <a:r>
              <a:rPr lang="en-US" dirty="0" err="1"/>
              <a:t>greining</a:t>
            </a:r>
            <a:r>
              <a:rPr lang="en-US" dirty="0"/>
              <a:t> </a:t>
            </a:r>
            <a:r>
              <a:rPr lang="en-US" dirty="0" err="1"/>
              <a:t>og</a:t>
            </a:r>
            <a:r>
              <a:rPr lang="en-US" dirty="0"/>
              <a:t> </a:t>
            </a:r>
            <a:r>
              <a:rPr lang="en-US" dirty="0" err="1"/>
              <a:t>eftirlit</a:t>
            </a:r>
            <a:r>
              <a:rPr lang="en-US" dirty="0"/>
              <a:t> </a:t>
            </a:r>
          </a:p>
          <a:p>
            <a:pPr lvl="1">
              <a:lnSpc>
                <a:spcPct val="100000"/>
              </a:lnSpc>
            </a:pPr>
            <a:r>
              <a:rPr lang="en-US" dirty="0" err="1"/>
              <a:t>Fyrirbyggjandi</a:t>
            </a:r>
            <a:r>
              <a:rPr lang="en-US" dirty="0"/>
              <a:t> </a:t>
            </a:r>
            <a:r>
              <a:rPr lang="en-US" dirty="0" err="1"/>
              <a:t>aðgerðir</a:t>
            </a:r>
            <a:r>
              <a:rPr lang="en-US" dirty="0"/>
              <a:t> </a:t>
            </a:r>
          </a:p>
          <a:p>
            <a:pPr lvl="1">
              <a:lnSpc>
                <a:spcPct val="100000"/>
              </a:lnSpc>
            </a:pPr>
            <a:r>
              <a:rPr lang="en-US" dirty="0" err="1"/>
              <a:t>Dregið</a:t>
            </a:r>
            <a:r>
              <a:rPr lang="en-US" dirty="0"/>
              <a:t> </a:t>
            </a:r>
            <a:r>
              <a:rPr lang="en-US" dirty="0" err="1"/>
              <a:t>úr</a:t>
            </a:r>
            <a:r>
              <a:rPr lang="en-US" dirty="0"/>
              <a:t> </a:t>
            </a:r>
            <a:r>
              <a:rPr lang="en-US" dirty="0" err="1"/>
              <a:t>áhrifum</a:t>
            </a:r>
            <a:r>
              <a:rPr lang="en-US" dirty="0"/>
              <a:t> </a:t>
            </a:r>
            <a:r>
              <a:rPr lang="en-US" dirty="0" err="1"/>
              <a:t>þeirra</a:t>
            </a:r>
            <a:r>
              <a:rPr lang="en-US" dirty="0"/>
              <a:t> </a:t>
            </a:r>
            <a:r>
              <a:rPr lang="en-US" dirty="0" err="1"/>
              <a:t>þátta</a:t>
            </a:r>
            <a:r>
              <a:rPr lang="en-US" dirty="0"/>
              <a:t> </a:t>
            </a:r>
            <a:r>
              <a:rPr lang="en-US" dirty="0" err="1"/>
              <a:t>sem</a:t>
            </a:r>
            <a:r>
              <a:rPr lang="en-US" dirty="0"/>
              <a:t> </a:t>
            </a:r>
            <a:r>
              <a:rPr lang="en-US" dirty="0" err="1"/>
              <a:t>máli</a:t>
            </a:r>
            <a:r>
              <a:rPr lang="en-US" dirty="0"/>
              <a:t> </a:t>
            </a:r>
            <a:r>
              <a:rPr lang="en-US" dirty="0" err="1"/>
              <a:t>skipta</a:t>
            </a: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110808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Áhættugreining</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fontScale="92500"/>
          </a:bodyPr>
          <a:lstStyle/>
          <a:p>
            <a:pPr>
              <a:lnSpc>
                <a:spcPct val="100000"/>
              </a:lnSpc>
            </a:pPr>
            <a:r>
              <a:rPr lang="en-US" dirty="0" err="1"/>
              <a:t>Hefðbundin</a:t>
            </a:r>
            <a:r>
              <a:rPr lang="en-US" dirty="0"/>
              <a:t> </a:t>
            </a:r>
            <a:r>
              <a:rPr lang="en-US" dirty="0" err="1"/>
              <a:t>hlutverk</a:t>
            </a:r>
            <a:r>
              <a:rPr lang="en-US" dirty="0"/>
              <a:t> </a:t>
            </a:r>
            <a:r>
              <a:rPr lang="en-US" dirty="0" err="1"/>
              <a:t>sveitarfélaga</a:t>
            </a:r>
            <a:r>
              <a:rPr lang="en-US" dirty="0"/>
              <a:t> </a:t>
            </a:r>
            <a:r>
              <a:rPr lang="en-US" dirty="0" err="1"/>
              <a:t>má</a:t>
            </a:r>
            <a:r>
              <a:rPr lang="en-US" dirty="0"/>
              <a:t> </a:t>
            </a:r>
            <a:r>
              <a:rPr lang="en-US" dirty="0" err="1"/>
              <a:t>flokka</a:t>
            </a:r>
            <a:r>
              <a:rPr lang="en-US" dirty="0"/>
              <a:t> í </a:t>
            </a:r>
            <a:r>
              <a:rPr lang="en-US" dirty="0" err="1"/>
              <a:t>þrennt</a:t>
            </a:r>
            <a:r>
              <a:rPr lang="en-US" dirty="0"/>
              <a:t> </a:t>
            </a:r>
            <a:r>
              <a:rPr lang="en-US" dirty="0" err="1"/>
              <a:t>með</a:t>
            </a:r>
            <a:r>
              <a:rPr lang="en-US" dirty="0"/>
              <a:t> </a:t>
            </a:r>
            <a:r>
              <a:rPr lang="en-US" dirty="0" err="1"/>
              <a:t>tilliti</a:t>
            </a:r>
            <a:r>
              <a:rPr lang="en-US" dirty="0"/>
              <a:t> </a:t>
            </a:r>
            <a:r>
              <a:rPr lang="en-US" dirty="0" err="1"/>
              <a:t>til</a:t>
            </a:r>
            <a:r>
              <a:rPr lang="en-US" dirty="0"/>
              <a:t> </a:t>
            </a:r>
            <a:r>
              <a:rPr lang="en-US" dirty="0" err="1"/>
              <a:t>áhættu</a:t>
            </a:r>
            <a:r>
              <a:rPr lang="en-US" dirty="0"/>
              <a:t>: </a:t>
            </a:r>
          </a:p>
          <a:p>
            <a:pPr>
              <a:lnSpc>
                <a:spcPct val="100000"/>
              </a:lnSpc>
            </a:pPr>
            <a:r>
              <a:rPr lang="en-US" dirty="0" err="1"/>
              <a:t>Þjónustuhlutverk</a:t>
            </a:r>
            <a:r>
              <a:rPr lang="en-US" dirty="0"/>
              <a:t> </a:t>
            </a:r>
          </a:p>
          <a:p>
            <a:pPr lvl="1">
              <a:lnSpc>
                <a:spcPct val="100000"/>
              </a:lnSpc>
            </a:pPr>
            <a:r>
              <a:rPr lang="en-US" dirty="0" err="1"/>
              <a:t>Fræðslumál</a:t>
            </a:r>
            <a:r>
              <a:rPr lang="en-US" dirty="0"/>
              <a:t>, </a:t>
            </a:r>
            <a:r>
              <a:rPr lang="en-US" dirty="0" err="1"/>
              <a:t>félagsþjónusta</a:t>
            </a:r>
            <a:r>
              <a:rPr lang="en-US" dirty="0"/>
              <a:t> </a:t>
            </a:r>
            <a:r>
              <a:rPr lang="en-US" dirty="0" err="1"/>
              <a:t>og</a:t>
            </a:r>
            <a:r>
              <a:rPr lang="en-US" dirty="0"/>
              <a:t> </a:t>
            </a:r>
            <a:r>
              <a:rPr lang="en-US" dirty="0" err="1"/>
              <a:t>æskulýðs</a:t>
            </a:r>
            <a:r>
              <a:rPr lang="en-US" dirty="0"/>
              <a:t>- </a:t>
            </a:r>
            <a:r>
              <a:rPr lang="en-US" dirty="0" err="1"/>
              <a:t>og</a:t>
            </a:r>
            <a:r>
              <a:rPr lang="en-US" dirty="0"/>
              <a:t> </a:t>
            </a:r>
            <a:r>
              <a:rPr lang="en-US" dirty="0" err="1"/>
              <a:t>íþróttamál</a:t>
            </a:r>
            <a:r>
              <a:rPr lang="en-US" dirty="0"/>
              <a:t>. </a:t>
            </a:r>
            <a:r>
              <a:rPr lang="en-US" dirty="0" err="1"/>
              <a:t>Atvinnumál</a:t>
            </a:r>
            <a:r>
              <a:rPr lang="en-US" dirty="0"/>
              <a:t>, </a:t>
            </a:r>
            <a:r>
              <a:rPr lang="en-US" dirty="0" err="1"/>
              <a:t>húsnæðismál</a:t>
            </a:r>
            <a:r>
              <a:rPr lang="en-US" dirty="0"/>
              <a:t>, </a:t>
            </a:r>
            <a:r>
              <a:rPr lang="en-US" dirty="0" err="1"/>
              <a:t>vatnsveitur</a:t>
            </a:r>
            <a:r>
              <a:rPr lang="en-US" dirty="0"/>
              <a:t> </a:t>
            </a:r>
            <a:r>
              <a:rPr lang="en-US" dirty="0" err="1"/>
              <a:t>og</a:t>
            </a:r>
            <a:r>
              <a:rPr lang="en-US" dirty="0"/>
              <a:t> </a:t>
            </a:r>
            <a:r>
              <a:rPr lang="en-US" dirty="0" err="1"/>
              <a:t>hafnir</a:t>
            </a:r>
            <a:r>
              <a:rPr lang="en-US" dirty="0"/>
              <a:t>. </a:t>
            </a:r>
            <a:r>
              <a:rPr lang="en-US" dirty="0" err="1"/>
              <a:t>Skiptir</a:t>
            </a:r>
            <a:r>
              <a:rPr lang="en-US" dirty="0"/>
              <a:t> </a:t>
            </a:r>
            <a:r>
              <a:rPr lang="en-US" dirty="0" err="1"/>
              <a:t>miklu</a:t>
            </a:r>
            <a:r>
              <a:rPr lang="en-US" dirty="0"/>
              <a:t> </a:t>
            </a:r>
            <a:r>
              <a:rPr lang="en-US" dirty="0" err="1"/>
              <a:t>máli</a:t>
            </a:r>
            <a:r>
              <a:rPr lang="en-US" dirty="0"/>
              <a:t> </a:t>
            </a:r>
            <a:r>
              <a:rPr lang="en-US" dirty="0" err="1"/>
              <a:t>fyrir</a:t>
            </a:r>
            <a:r>
              <a:rPr lang="en-US" dirty="0"/>
              <a:t> </a:t>
            </a:r>
            <a:r>
              <a:rPr lang="en-US" dirty="0" err="1"/>
              <a:t>stöðu</a:t>
            </a:r>
            <a:r>
              <a:rPr lang="en-US" dirty="0"/>
              <a:t> </a:t>
            </a:r>
            <a:r>
              <a:rPr lang="en-US" dirty="0" err="1"/>
              <a:t>og</a:t>
            </a:r>
            <a:r>
              <a:rPr lang="en-US" dirty="0"/>
              <a:t> </a:t>
            </a:r>
            <a:r>
              <a:rPr lang="en-US" dirty="0" err="1"/>
              <a:t>þróun</a:t>
            </a:r>
            <a:r>
              <a:rPr lang="en-US" dirty="0"/>
              <a:t> </a:t>
            </a:r>
            <a:r>
              <a:rPr lang="en-US" dirty="0" err="1"/>
              <a:t>samfélagsins</a:t>
            </a:r>
            <a:r>
              <a:rPr lang="en-US" dirty="0"/>
              <a:t> </a:t>
            </a:r>
          </a:p>
          <a:p>
            <a:pPr>
              <a:lnSpc>
                <a:spcPct val="100000"/>
              </a:lnSpc>
            </a:pPr>
            <a:r>
              <a:rPr lang="en-US" dirty="0" err="1"/>
              <a:t>Öryggishlutverk</a:t>
            </a:r>
            <a:r>
              <a:rPr lang="en-US" dirty="0"/>
              <a:t> </a:t>
            </a:r>
          </a:p>
          <a:p>
            <a:pPr lvl="1">
              <a:lnSpc>
                <a:spcPct val="100000"/>
              </a:lnSpc>
            </a:pPr>
            <a:r>
              <a:rPr lang="en-US" dirty="0" err="1"/>
              <a:t>Umhverfismál</a:t>
            </a:r>
            <a:r>
              <a:rPr lang="en-US" dirty="0"/>
              <a:t>, </a:t>
            </a:r>
            <a:r>
              <a:rPr lang="en-US" dirty="0" err="1"/>
              <a:t>almannavarnir</a:t>
            </a:r>
            <a:r>
              <a:rPr lang="en-US" dirty="0"/>
              <a:t> </a:t>
            </a:r>
            <a:r>
              <a:rPr lang="en-US" dirty="0" err="1"/>
              <a:t>og</a:t>
            </a:r>
            <a:r>
              <a:rPr lang="en-US" dirty="0"/>
              <a:t> </a:t>
            </a:r>
            <a:r>
              <a:rPr lang="en-US" dirty="0" err="1"/>
              <a:t>heilbrigðismál</a:t>
            </a:r>
            <a:r>
              <a:rPr lang="en-US" dirty="0"/>
              <a:t> </a:t>
            </a:r>
          </a:p>
          <a:p>
            <a:pPr>
              <a:lnSpc>
                <a:spcPct val="100000"/>
              </a:lnSpc>
            </a:pPr>
            <a:r>
              <a:rPr lang="en-US" dirty="0" err="1"/>
              <a:t>Stjórnunar</a:t>
            </a:r>
            <a:r>
              <a:rPr lang="en-US" dirty="0"/>
              <a:t>- </a:t>
            </a:r>
            <a:r>
              <a:rPr lang="en-US" dirty="0" err="1"/>
              <a:t>og</a:t>
            </a:r>
            <a:r>
              <a:rPr lang="en-US" dirty="0"/>
              <a:t> </a:t>
            </a:r>
            <a:r>
              <a:rPr lang="en-US" dirty="0" err="1"/>
              <a:t>stjórnsýsluhlutverk</a:t>
            </a:r>
            <a:r>
              <a:rPr lang="en-US" dirty="0"/>
              <a:t> </a:t>
            </a:r>
          </a:p>
          <a:p>
            <a:pPr lvl="1">
              <a:lnSpc>
                <a:spcPct val="100000"/>
              </a:lnSpc>
            </a:pPr>
            <a:r>
              <a:rPr lang="en-US" dirty="0" err="1"/>
              <a:t>Stjórnsýslan</a:t>
            </a:r>
            <a:r>
              <a:rPr lang="en-US" dirty="0"/>
              <a:t> </a:t>
            </a:r>
            <a:r>
              <a:rPr lang="en-US" dirty="0" err="1"/>
              <a:t>skal</a:t>
            </a:r>
            <a:r>
              <a:rPr lang="en-US" dirty="0"/>
              <a:t> </a:t>
            </a:r>
            <a:r>
              <a:rPr lang="en-US" dirty="0" err="1"/>
              <a:t>starfa</a:t>
            </a:r>
            <a:r>
              <a:rPr lang="en-US" dirty="0"/>
              <a:t> </a:t>
            </a:r>
            <a:r>
              <a:rPr lang="en-US" dirty="0" err="1"/>
              <a:t>með</a:t>
            </a:r>
            <a:r>
              <a:rPr lang="en-US" dirty="0"/>
              <a:t> </a:t>
            </a:r>
            <a:r>
              <a:rPr lang="en-US" dirty="0" err="1"/>
              <a:t>hliðsjón</a:t>
            </a:r>
            <a:r>
              <a:rPr lang="en-US" dirty="0"/>
              <a:t> </a:t>
            </a:r>
            <a:r>
              <a:rPr lang="en-US" dirty="0" err="1"/>
              <a:t>af</a:t>
            </a:r>
            <a:r>
              <a:rPr lang="en-US" dirty="0"/>
              <a:t> </a:t>
            </a:r>
            <a:r>
              <a:rPr lang="en-US" dirty="0" err="1"/>
              <a:t>fyrrgreindum</a:t>
            </a:r>
            <a:r>
              <a:rPr lang="en-US" dirty="0"/>
              <a:t> </a:t>
            </a:r>
            <a:r>
              <a:rPr lang="en-US" dirty="0" err="1"/>
              <a:t>verkefnum</a:t>
            </a:r>
            <a:r>
              <a:rPr lang="en-US" dirty="0"/>
              <a:t> (</a:t>
            </a:r>
            <a:r>
              <a:rPr lang="en-US" dirty="0" err="1"/>
              <a:t>fjármál</a:t>
            </a:r>
            <a:r>
              <a:rPr lang="en-US" dirty="0"/>
              <a:t>, </a:t>
            </a:r>
            <a:r>
              <a:rPr lang="en-US" dirty="0" err="1"/>
              <a:t>framkvæmd</a:t>
            </a:r>
            <a:r>
              <a:rPr lang="en-US" dirty="0"/>
              <a:t> </a:t>
            </a:r>
            <a:r>
              <a:rPr lang="en-US" dirty="0" err="1"/>
              <a:t>laga</a:t>
            </a:r>
            <a:r>
              <a:rPr lang="en-US" dirty="0"/>
              <a:t> </a:t>
            </a:r>
            <a:r>
              <a:rPr lang="en-US" dirty="0" err="1"/>
              <a:t>og</a:t>
            </a:r>
            <a:r>
              <a:rPr lang="en-US" dirty="0"/>
              <a:t> </a:t>
            </a:r>
            <a:r>
              <a:rPr lang="en-US" dirty="0" err="1"/>
              <a:t>mannauðsmál</a:t>
            </a:r>
            <a:r>
              <a:rPr lang="en-US" dirty="0"/>
              <a:t>)</a:t>
            </a: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503254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Áhættuflokkar</a:t>
            </a:r>
            <a:endParaRPr lang="is-IS" altLang="is-IS" dirty="0">
              <a:latin typeface="Frutiger LT Std 55 Roman"/>
            </a:endParaRPr>
          </a:p>
        </p:txBody>
      </p:sp>
      <p:graphicFrame>
        <p:nvGraphicFramePr>
          <p:cNvPr id="3" name="Table 3">
            <a:extLst>
              <a:ext uri="{FF2B5EF4-FFF2-40B4-BE49-F238E27FC236}">
                <a16:creationId xmlns:a16="http://schemas.microsoft.com/office/drawing/2014/main" id="{A84D029F-65BA-48EA-BA16-65CF13895BED}"/>
              </a:ext>
            </a:extLst>
          </p:cNvPr>
          <p:cNvGraphicFramePr>
            <a:graphicFrameLocks noGrp="1"/>
          </p:cNvGraphicFramePr>
          <p:nvPr>
            <p:ph idx="1"/>
            <p:extLst>
              <p:ext uri="{D42A27DB-BD31-4B8C-83A1-F6EECF244321}">
                <p14:modId xmlns:p14="http://schemas.microsoft.com/office/powerpoint/2010/main" val="1862202252"/>
              </p:ext>
            </p:extLst>
          </p:nvPr>
        </p:nvGraphicFramePr>
        <p:xfrm>
          <a:off x="838200" y="1569986"/>
          <a:ext cx="10515600" cy="4683760"/>
        </p:xfrm>
        <a:graphic>
          <a:graphicData uri="http://schemas.openxmlformats.org/drawingml/2006/table">
            <a:tbl>
              <a:tblPr firstRow="1" bandRow="1">
                <a:tableStyleId>{5C22544A-7EE6-4342-B048-85BDC9FD1C3A}</a:tableStyleId>
              </a:tblPr>
              <a:tblGrid>
                <a:gridCol w="2564876">
                  <a:extLst>
                    <a:ext uri="{9D8B030D-6E8A-4147-A177-3AD203B41FA5}">
                      <a16:colId xmlns:a16="http://schemas.microsoft.com/office/drawing/2014/main" val="3542429097"/>
                    </a:ext>
                  </a:extLst>
                </a:gridCol>
                <a:gridCol w="7950724">
                  <a:extLst>
                    <a:ext uri="{9D8B030D-6E8A-4147-A177-3AD203B41FA5}">
                      <a16:colId xmlns:a16="http://schemas.microsoft.com/office/drawing/2014/main" val="2988271915"/>
                    </a:ext>
                  </a:extLst>
                </a:gridCol>
              </a:tblGrid>
              <a:tr h="370840">
                <a:tc>
                  <a:txBody>
                    <a:bodyPr/>
                    <a:lstStyle/>
                    <a:p>
                      <a:r>
                        <a:rPr lang="en-US" dirty="0" err="1"/>
                        <a:t>Áhættuflokkar</a:t>
                      </a:r>
                      <a:endParaRPr lang="en-US" dirty="0"/>
                    </a:p>
                  </a:txBody>
                  <a:tcPr/>
                </a:tc>
                <a:tc>
                  <a:txBody>
                    <a:bodyPr/>
                    <a:lstStyle/>
                    <a:p>
                      <a:r>
                        <a:rPr lang="en-US" dirty="0" err="1"/>
                        <a:t>Dæmi</a:t>
                      </a:r>
                      <a:r>
                        <a:rPr lang="en-US" dirty="0"/>
                        <a:t> um </a:t>
                      </a:r>
                      <a:r>
                        <a:rPr lang="en-US" dirty="0" err="1"/>
                        <a:t>áhættu</a:t>
                      </a:r>
                      <a:endParaRPr lang="en-US" dirty="0"/>
                    </a:p>
                  </a:txBody>
                  <a:tcPr/>
                </a:tc>
                <a:extLst>
                  <a:ext uri="{0D108BD9-81ED-4DB2-BD59-A6C34878D82A}">
                    <a16:rowId xmlns:a16="http://schemas.microsoft.com/office/drawing/2014/main" val="1442561079"/>
                  </a:ext>
                </a:extLst>
              </a:tr>
              <a:tr h="370840">
                <a:tc>
                  <a:txBody>
                    <a:bodyPr/>
                    <a:lstStyle/>
                    <a:p>
                      <a:r>
                        <a:rPr lang="en-US" dirty="0" err="1"/>
                        <a:t>Náttúrulegt</a:t>
                      </a:r>
                      <a:r>
                        <a:rPr lang="en-US" dirty="0"/>
                        <a:t> </a:t>
                      </a:r>
                      <a:r>
                        <a:rPr lang="en-US" dirty="0" err="1"/>
                        <a:t>umhverfi</a:t>
                      </a:r>
                      <a:endParaRPr lang="en-US" dirty="0"/>
                    </a:p>
                  </a:txBody>
                  <a:tcPr/>
                </a:tc>
                <a:tc>
                  <a:txBody>
                    <a:bodyPr/>
                    <a:lstStyle/>
                    <a:p>
                      <a:r>
                        <a:rPr lang="en-US" dirty="0" err="1"/>
                        <a:t>Náttúruhamfarir</a:t>
                      </a:r>
                      <a:r>
                        <a:rPr lang="en-US" dirty="0"/>
                        <a:t> </a:t>
                      </a:r>
                      <a:r>
                        <a:rPr lang="en-US" dirty="0" err="1"/>
                        <a:t>og</a:t>
                      </a:r>
                      <a:r>
                        <a:rPr lang="en-US" dirty="0"/>
                        <a:t> </a:t>
                      </a:r>
                      <a:r>
                        <a:rPr lang="en-US" dirty="0" err="1"/>
                        <a:t>farsóttir</a:t>
                      </a:r>
                      <a:r>
                        <a:rPr lang="en-US" dirty="0"/>
                        <a:t>. </a:t>
                      </a:r>
                      <a:r>
                        <a:rPr lang="en-US" dirty="0" err="1"/>
                        <a:t>Alþjóðleg</a:t>
                      </a:r>
                      <a:r>
                        <a:rPr lang="en-US" dirty="0"/>
                        <a:t> </a:t>
                      </a:r>
                      <a:r>
                        <a:rPr lang="en-US" dirty="0" err="1"/>
                        <a:t>þróun</a:t>
                      </a:r>
                      <a:r>
                        <a:rPr lang="en-US" dirty="0"/>
                        <a:t>. </a:t>
                      </a:r>
                      <a:r>
                        <a:rPr lang="en-US" dirty="0" err="1"/>
                        <a:t>Fjármálakreppa</a:t>
                      </a:r>
                      <a:r>
                        <a:rPr lang="en-US" dirty="0"/>
                        <a:t>. </a:t>
                      </a:r>
                    </a:p>
                  </a:txBody>
                  <a:tcPr/>
                </a:tc>
                <a:extLst>
                  <a:ext uri="{0D108BD9-81ED-4DB2-BD59-A6C34878D82A}">
                    <a16:rowId xmlns:a16="http://schemas.microsoft.com/office/drawing/2014/main" val="1274649141"/>
                  </a:ext>
                </a:extLst>
              </a:tr>
              <a:tr h="370840">
                <a:tc>
                  <a:txBody>
                    <a:bodyPr/>
                    <a:lstStyle/>
                    <a:p>
                      <a:r>
                        <a:rPr lang="en-US" dirty="0" err="1"/>
                        <a:t>Fjárhagslegt</a:t>
                      </a:r>
                      <a:r>
                        <a:rPr lang="en-US" dirty="0"/>
                        <a:t> </a:t>
                      </a:r>
                      <a:r>
                        <a:rPr lang="en-US" dirty="0" err="1"/>
                        <a:t>umhverfi</a:t>
                      </a:r>
                      <a:endParaRPr lang="en-US" dirty="0"/>
                    </a:p>
                  </a:txBody>
                  <a:tcPr/>
                </a:tc>
                <a:tc>
                  <a:txBody>
                    <a:bodyPr/>
                    <a:lstStyle/>
                    <a:p>
                      <a:r>
                        <a:rPr lang="en-US" dirty="0" err="1"/>
                        <a:t>Lægri</a:t>
                      </a:r>
                      <a:r>
                        <a:rPr lang="en-US" dirty="0"/>
                        <a:t> </a:t>
                      </a:r>
                      <a:r>
                        <a:rPr lang="en-US" dirty="0" err="1"/>
                        <a:t>skatttekjur</a:t>
                      </a:r>
                      <a:r>
                        <a:rPr lang="en-US" dirty="0"/>
                        <a:t>. </a:t>
                      </a:r>
                      <a:r>
                        <a:rPr lang="en-US" dirty="0" err="1"/>
                        <a:t>Breytingar</a:t>
                      </a:r>
                      <a:r>
                        <a:rPr lang="en-US" dirty="0"/>
                        <a:t> í </a:t>
                      </a:r>
                      <a:r>
                        <a:rPr lang="en-US" dirty="0" err="1"/>
                        <a:t>jöfnunarkerfi</a:t>
                      </a:r>
                      <a:r>
                        <a:rPr lang="en-US" dirty="0"/>
                        <a:t> </a:t>
                      </a:r>
                      <a:r>
                        <a:rPr lang="en-US" dirty="0" err="1"/>
                        <a:t>sv.fél</a:t>
                      </a:r>
                      <a:r>
                        <a:rPr lang="en-US" dirty="0"/>
                        <a:t>. </a:t>
                      </a:r>
                      <a:r>
                        <a:rPr lang="en-US" dirty="0" err="1"/>
                        <a:t>Lausafjárstaða</a:t>
                      </a:r>
                      <a:r>
                        <a:rPr lang="en-US" dirty="0"/>
                        <a:t> </a:t>
                      </a:r>
                      <a:r>
                        <a:rPr lang="en-US" dirty="0" err="1"/>
                        <a:t>eða</a:t>
                      </a:r>
                      <a:r>
                        <a:rPr lang="en-US" dirty="0"/>
                        <a:t> </a:t>
                      </a:r>
                      <a:r>
                        <a:rPr lang="en-US" dirty="0" err="1"/>
                        <a:t>skammtímaskuldir</a:t>
                      </a:r>
                      <a:r>
                        <a:rPr lang="en-US" dirty="0"/>
                        <a:t>. </a:t>
                      </a:r>
                      <a:r>
                        <a:rPr lang="en-US" dirty="0" err="1"/>
                        <a:t>Óstöðugt</a:t>
                      </a:r>
                      <a:r>
                        <a:rPr lang="en-US" dirty="0"/>
                        <a:t> </a:t>
                      </a:r>
                      <a:r>
                        <a:rPr lang="en-US" dirty="0" err="1"/>
                        <a:t>atvinnulíf</a:t>
                      </a:r>
                      <a:r>
                        <a:rPr lang="en-US" dirty="0"/>
                        <a:t>. </a:t>
                      </a:r>
                    </a:p>
                  </a:txBody>
                  <a:tcPr/>
                </a:tc>
                <a:extLst>
                  <a:ext uri="{0D108BD9-81ED-4DB2-BD59-A6C34878D82A}">
                    <a16:rowId xmlns:a16="http://schemas.microsoft.com/office/drawing/2014/main" val="2926857873"/>
                  </a:ext>
                </a:extLst>
              </a:tr>
              <a:tr h="370840">
                <a:tc>
                  <a:txBody>
                    <a:bodyPr/>
                    <a:lstStyle/>
                    <a:p>
                      <a:r>
                        <a:rPr lang="en-US" dirty="0" err="1"/>
                        <a:t>Fjárhagsáætlun</a:t>
                      </a:r>
                      <a:r>
                        <a:rPr lang="en-US" dirty="0"/>
                        <a:t>, </a:t>
                      </a:r>
                      <a:r>
                        <a:rPr lang="en-US" dirty="0" err="1"/>
                        <a:t>innra</a:t>
                      </a:r>
                      <a:r>
                        <a:rPr lang="en-US" dirty="0"/>
                        <a:t> </a:t>
                      </a:r>
                      <a:r>
                        <a:rPr lang="en-US" dirty="0" err="1"/>
                        <a:t>eftirlit</a:t>
                      </a:r>
                      <a:r>
                        <a:rPr lang="en-US" dirty="0"/>
                        <a:t> </a:t>
                      </a:r>
                      <a:r>
                        <a:rPr lang="en-US" dirty="0" err="1"/>
                        <a:t>og</a:t>
                      </a:r>
                      <a:r>
                        <a:rPr lang="en-US" dirty="0"/>
                        <a:t> </a:t>
                      </a:r>
                      <a:r>
                        <a:rPr lang="en-US" dirty="0" err="1"/>
                        <a:t>skýrslur</a:t>
                      </a:r>
                      <a:endParaRPr lang="en-US" dirty="0"/>
                    </a:p>
                  </a:txBody>
                  <a:tcPr/>
                </a:tc>
                <a:tc>
                  <a:txBody>
                    <a:bodyPr/>
                    <a:lstStyle/>
                    <a:p>
                      <a:r>
                        <a:rPr lang="en-US" dirty="0" err="1"/>
                        <a:t>Mistök</a:t>
                      </a:r>
                      <a:r>
                        <a:rPr lang="en-US" dirty="0"/>
                        <a:t> í </a:t>
                      </a:r>
                      <a:r>
                        <a:rPr lang="en-US" dirty="0" err="1"/>
                        <a:t>reikningsskilum</a:t>
                      </a:r>
                      <a:r>
                        <a:rPr lang="en-US" dirty="0"/>
                        <a:t> </a:t>
                      </a:r>
                      <a:r>
                        <a:rPr lang="en-US" dirty="0" err="1"/>
                        <a:t>og</a:t>
                      </a:r>
                      <a:r>
                        <a:rPr lang="en-US" dirty="0"/>
                        <a:t> </a:t>
                      </a:r>
                      <a:r>
                        <a:rPr lang="en-US" dirty="0" err="1"/>
                        <a:t>úrvinnslu</a:t>
                      </a:r>
                      <a:r>
                        <a:rPr lang="en-US" dirty="0"/>
                        <a:t> </a:t>
                      </a:r>
                      <a:r>
                        <a:rPr lang="en-US" dirty="0" err="1"/>
                        <a:t>gagna</a:t>
                      </a:r>
                      <a:r>
                        <a:rPr lang="en-US" dirty="0"/>
                        <a:t>. </a:t>
                      </a:r>
                      <a:r>
                        <a:rPr lang="en-US" dirty="0" err="1"/>
                        <a:t>Rangar</a:t>
                      </a:r>
                      <a:r>
                        <a:rPr lang="en-US" dirty="0"/>
                        <a:t> </a:t>
                      </a:r>
                      <a:r>
                        <a:rPr lang="en-US" dirty="0" err="1"/>
                        <a:t>forsendur</a:t>
                      </a:r>
                      <a:r>
                        <a:rPr lang="en-US" dirty="0"/>
                        <a:t> í </a:t>
                      </a:r>
                      <a:r>
                        <a:rPr lang="en-US" dirty="0" err="1"/>
                        <a:t>fjárheimildum</a:t>
                      </a:r>
                      <a:r>
                        <a:rPr lang="en-US" dirty="0"/>
                        <a:t>. </a:t>
                      </a:r>
                      <a:r>
                        <a:rPr lang="en-US" dirty="0" err="1"/>
                        <a:t>Eftirlit</a:t>
                      </a:r>
                      <a:r>
                        <a:rPr lang="en-US" dirty="0"/>
                        <a:t> </a:t>
                      </a:r>
                      <a:r>
                        <a:rPr lang="en-US" dirty="0" err="1"/>
                        <a:t>með</a:t>
                      </a:r>
                      <a:r>
                        <a:rPr lang="en-US" dirty="0"/>
                        <a:t> </a:t>
                      </a:r>
                      <a:r>
                        <a:rPr lang="en-US" dirty="0" err="1"/>
                        <a:t>greiðslu</a:t>
                      </a:r>
                      <a:r>
                        <a:rPr lang="en-US" dirty="0"/>
                        <a:t> </a:t>
                      </a:r>
                      <a:r>
                        <a:rPr lang="en-US" dirty="0" err="1"/>
                        <a:t>launa</a:t>
                      </a:r>
                      <a:r>
                        <a:rPr lang="en-US" dirty="0"/>
                        <a:t> </a:t>
                      </a:r>
                      <a:r>
                        <a:rPr lang="en-US" dirty="0" err="1"/>
                        <a:t>og</a:t>
                      </a:r>
                      <a:r>
                        <a:rPr lang="en-US" dirty="0"/>
                        <a:t> </a:t>
                      </a:r>
                      <a:r>
                        <a:rPr lang="en-US" dirty="0" err="1"/>
                        <a:t>reikninga</a:t>
                      </a:r>
                      <a:r>
                        <a:rPr lang="en-US" dirty="0"/>
                        <a:t>.</a:t>
                      </a:r>
                    </a:p>
                  </a:txBody>
                  <a:tcPr/>
                </a:tc>
                <a:extLst>
                  <a:ext uri="{0D108BD9-81ED-4DB2-BD59-A6C34878D82A}">
                    <a16:rowId xmlns:a16="http://schemas.microsoft.com/office/drawing/2014/main" val="1611743879"/>
                  </a:ext>
                </a:extLst>
              </a:tr>
              <a:tr h="370840">
                <a:tc>
                  <a:txBody>
                    <a:bodyPr/>
                    <a:lstStyle/>
                    <a:p>
                      <a:r>
                        <a:rPr lang="en-US" dirty="0" err="1"/>
                        <a:t>Pólitískt</a:t>
                      </a:r>
                      <a:r>
                        <a:rPr lang="en-US" dirty="0"/>
                        <a:t> </a:t>
                      </a:r>
                      <a:r>
                        <a:rPr lang="en-US" dirty="0" err="1"/>
                        <a:t>umhverfi</a:t>
                      </a:r>
                      <a:endParaRPr lang="en-US" dirty="0"/>
                    </a:p>
                  </a:txBody>
                  <a:tcPr/>
                </a:tc>
                <a:tc>
                  <a:txBody>
                    <a:bodyPr/>
                    <a:lstStyle/>
                    <a:p>
                      <a:r>
                        <a:rPr lang="en-US" dirty="0" err="1"/>
                        <a:t>Breytingar</a:t>
                      </a:r>
                      <a:r>
                        <a:rPr lang="en-US" dirty="0"/>
                        <a:t> í </a:t>
                      </a:r>
                      <a:r>
                        <a:rPr lang="en-US" dirty="0" err="1"/>
                        <a:t>pólitískri</a:t>
                      </a:r>
                      <a:r>
                        <a:rPr lang="en-US" dirty="0"/>
                        <a:t> </a:t>
                      </a:r>
                      <a:r>
                        <a:rPr lang="en-US" dirty="0" err="1"/>
                        <a:t>forgangsröðun</a:t>
                      </a:r>
                      <a:r>
                        <a:rPr lang="en-US" dirty="0"/>
                        <a:t>. Sett </a:t>
                      </a:r>
                      <a:r>
                        <a:rPr lang="en-US" dirty="0" err="1"/>
                        <a:t>markmið</a:t>
                      </a:r>
                      <a:r>
                        <a:rPr lang="en-US" dirty="0"/>
                        <a:t> </a:t>
                      </a:r>
                      <a:r>
                        <a:rPr lang="en-US" dirty="0" err="1"/>
                        <a:t>nást</a:t>
                      </a:r>
                      <a:r>
                        <a:rPr lang="en-US" dirty="0"/>
                        <a:t> ekki. Spilling. </a:t>
                      </a:r>
                      <a:r>
                        <a:rPr lang="en-US" dirty="0" err="1"/>
                        <a:t>Erfið</a:t>
                      </a:r>
                      <a:r>
                        <a:rPr lang="en-US" dirty="0"/>
                        <a:t> </a:t>
                      </a:r>
                      <a:r>
                        <a:rPr lang="en-US" dirty="0" err="1"/>
                        <a:t>fjölmiðlaumræða</a:t>
                      </a:r>
                      <a:r>
                        <a:rPr lang="en-US" dirty="0"/>
                        <a:t>. </a:t>
                      </a:r>
                    </a:p>
                  </a:txBody>
                  <a:tcPr/>
                </a:tc>
                <a:extLst>
                  <a:ext uri="{0D108BD9-81ED-4DB2-BD59-A6C34878D82A}">
                    <a16:rowId xmlns:a16="http://schemas.microsoft.com/office/drawing/2014/main" val="797313492"/>
                  </a:ext>
                </a:extLst>
              </a:tr>
              <a:tr h="370840">
                <a:tc>
                  <a:txBody>
                    <a:bodyPr/>
                    <a:lstStyle/>
                    <a:p>
                      <a:r>
                        <a:rPr lang="en-US" dirty="0" err="1"/>
                        <a:t>Félagslegt</a:t>
                      </a:r>
                      <a:r>
                        <a:rPr lang="en-US" dirty="0"/>
                        <a:t> </a:t>
                      </a:r>
                      <a:r>
                        <a:rPr lang="en-US" dirty="0" err="1"/>
                        <a:t>umhverfi</a:t>
                      </a:r>
                      <a:endParaRPr lang="en-US" dirty="0"/>
                    </a:p>
                  </a:txBody>
                  <a:tcPr/>
                </a:tc>
                <a:tc>
                  <a:txBody>
                    <a:bodyPr/>
                    <a:lstStyle/>
                    <a:p>
                      <a:r>
                        <a:rPr lang="en-US" dirty="0" err="1"/>
                        <a:t>Breytingar</a:t>
                      </a:r>
                      <a:r>
                        <a:rPr lang="en-US" dirty="0"/>
                        <a:t> í </a:t>
                      </a:r>
                      <a:r>
                        <a:rPr lang="en-US" dirty="0" err="1"/>
                        <a:t>þörfum</a:t>
                      </a:r>
                      <a:r>
                        <a:rPr lang="en-US" dirty="0"/>
                        <a:t> </a:t>
                      </a:r>
                      <a:r>
                        <a:rPr lang="en-US" dirty="0" err="1"/>
                        <a:t>og</a:t>
                      </a:r>
                      <a:r>
                        <a:rPr lang="en-US" dirty="0"/>
                        <a:t> </a:t>
                      </a:r>
                      <a:r>
                        <a:rPr lang="en-US" dirty="0" err="1"/>
                        <a:t>kröfum</a:t>
                      </a:r>
                      <a:r>
                        <a:rPr lang="en-US" dirty="0"/>
                        <a:t> </a:t>
                      </a:r>
                      <a:r>
                        <a:rPr lang="en-US" dirty="0" err="1"/>
                        <a:t>íbúanna</a:t>
                      </a:r>
                      <a:r>
                        <a:rPr lang="en-US" dirty="0"/>
                        <a:t>. </a:t>
                      </a:r>
                    </a:p>
                  </a:txBody>
                  <a:tcPr/>
                </a:tc>
                <a:extLst>
                  <a:ext uri="{0D108BD9-81ED-4DB2-BD59-A6C34878D82A}">
                    <a16:rowId xmlns:a16="http://schemas.microsoft.com/office/drawing/2014/main" val="954210507"/>
                  </a:ext>
                </a:extLst>
              </a:tr>
              <a:tr h="370840">
                <a:tc>
                  <a:txBody>
                    <a:bodyPr/>
                    <a:lstStyle/>
                    <a:p>
                      <a:r>
                        <a:rPr lang="en-US" dirty="0" err="1"/>
                        <a:t>Lögfræðilegt</a:t>
                      </a:r>
                      <a:r>
                        <a:rPr lang="en-US" dirty="0"/>
                        <a:t> </a:t>
                      </a:r>
                      <a:r>
                        <a:rPr lang="en-US" dirty="0" err="1"/>
                        <a:t>umhverfi</a:t>
                      </a:r>
                      <a:endParaRPr lang="en-US" dirty="0"/>
                    </a:p>
                  </a:txBody>
                  <a:tcPr/>
                </a:tc>
                <a:tc>
                  <a:txBody>
                    <a:bodyPr/>
                    <a:lstStyle/>
                    <a:p>
                      <a:r>
                        <a:rPr lang="en-US" dirty="0" err="1"/>
                        <a:t>Mistök</a:t>
                      </a:r>
                      <a:r>
                        <a:rPr lang="en-US" dirty="0"/>
                        <a:t> í </a:t>
                      </a:r>
                      <a:r>
                        <a:rPr lang="en-US" dirty="0" err="1"/>
                        <a:t>skilgreiningum</a:t>
                      </a:r>
                      <a:r>
                        <a:rPr lang="en-US" dirty="0"/>
                        <a:t> á </a:t>
                      </a:r>
                      <a:r>
                        <a:rPr lang="en-US" dirty="0" err="1"/>
                        <a:t>lagalegri</a:t>
                      </a:r>
                      <a:r>
                        <a:rPr lang="en-US" dirty="0"/>
                        <a:t> </a:t>
                      </a:r>
                      <a:r>
                        <a:rPr lang="en-US" dirty="0" err="1"/>
                        <a:t>stöðu</a:t>
                      </a:r>
                      <a:r>
                        <a:rPr lang="en-US" dirty="0"/>
                        <a:t>. </a:t>
                      </a:r>
                      <a:r>
                        <a:rPr lang="en-US" dirty="0" err="1"/>
                        <a:t>Mistök</a:t>
                      </a:r>
                      <a:r>
                        <a:rPr lang="en-US" dirty="0"/>
                        <a:t> </a:t>
                      </a:r>
                      <a:r>
                        <a:rPr lang="en-US" dirty="0" err="1"/>
                        <a:t>við</a:t>
                      </a:r>
                      <a:r>
                        <a:rPr lang="en-US" dirty="0"/>
                        <a:t> </a:t>
                      </a:r>
                      <a:r>
                        <a:rPr lang="en-US" dirty="0" err="1"/>
                        <a:t>gerð</a:t>
                      </a:r>
                      <a:r>
                        <a:rPr lang="en-US" dirty="0"/>
                        <a:t> </a:t>
                      </a:r>
                      <a:r>
                        <a:rPr lang="en-US" dirty="0" err="1"/>
                        <a:t>og</a:t>
                      </a:r>
                      <a:r>
                        <a:rPr lang="en-US" dirty="0"/>
                        <a:t> </a:t>
                      </a:r>
                      <a:r>
                        <a:rPr lang="en-US" dirty="0" err="1"/>
                        <a:t>framkvæmd</a:t>
                      </a:r>
                      <a:r>
                        <a:rPr lang="en-US" dirty="0"/>
                        <a:t> </a:t>
                      </a:r>
                      <a:r>
                        <a:rPr lang="en-US" dirty="0" err="1"/>
                        <a:t>samninga</a:t>
                      </a:r>
                      <a:r>
                        <a:rPr lang="en-US" dirty="0"/>
                        <a:t>. </a:t>
                      </a:r>
                      <a:r>
                        <a:rPr lang="en-US" dirty="0" err="1"/>
                        <a:t>Rangt</a:t>
                      </a:r>
                      <a:r>
                        <a:rPr lang="en-US" dirty="0"/>
                        <a:t> </a:t>
                      </a:r>
                      <a:r>
                        <a:rPr lang="en-US" dirty="0" err="1"/>
                        <a:t>staðið</a:t>
                      </a:r>
                      <a:r>
                        <a:rPr lang="en-US" dirty="0"/>
                        <a:t> </a:t>
                      </a:r>
                      <a:r>
                        <a:rPr lang="en-US" dirty="0" err="1"/>
                        <a:t>að</a:t>
                      </a:r>
                      <a:r>
                        <a:rPr lang="en-US" dirty="0"/>
                        <a:t> </a:t>
                      </a:r>
                      <a:r>
                        <a:rPr lang="en-US" dirty="0" err="1"/>
                        <a:t>uppsögnum</a:t>
                      </a:r>
                      <a:r>
                        <a:rPr lang="en-US" dirty="0"/>
                        <a:t> </a:t>
                      </a:r>
                      <a:r>
                        <a:rPr lang="en-US" dirty="0" err="1"/>
                        <a:t>starfsmanna</a:t>
                      </a:r>
                      <a:r>
                        <a:rPr lang="en-US" dirty="0"/>
                        <a:t>. </a:t>
                      </a:r>
                    </a:p>
                  </a:txBody>
                  <a:tcPr/>
                </a:tc>
                <a:extLst>
                  <a:ext uri="{0D108BD9-81ED-4DB2-BD59-A6C34878D82A}">
                    <a16:rowId xmlns:a16="http://schemas.microsoft.com/office/drawing/2014/main" val="2057536598"/>
                  </a:ext>
                </a:extLst>
              </a:tr>
              <a:tr h="370840">
                <a:tc>
                  <a:txBody>
                    <a:bodyPr/>
                    <a:lstStyle/>
                    <a:p>
                      <a:r>
                        <a:rPr lang="en-US" dirty="0" err="1"/>
                        <a:t>Rekstrarlegt</a:t>
                      </a:r>
                      <a:r>
                        <a:rPr lang="en-US" dirty="0"/>
                        <a:t> </a:t>
                      </a:r>
                      <a:r>
                        <a:rPr lang="en-US" dirty="0" err="1"/>
                        <a:t>umhverfi</a:t>
                      </a:r>
                      <a:endParaRPr lang="en-US" dirty="0"/>
                    </a:p>
                  </a:txBody>
                  <a:tcPr/>
                </a:tc>
                <a:tc>
                  <a:txBody>
                    <a:bodyPr/>
                    <a:lstStyle/>
                    <a:p>
                      <a:r>
                        <a:rPr lang="en-US" dirty="0" err="1"/>
                        <a:t>Slæmur</a:t>
                      </a:r>
                      <a:r>
                        <a:rPr lang="en-US" dirty="0"/>
                        <a:t> </a:t>
                      </a:r>
                      <a:r>
                        <a:rPr lang="en-US" dirty="0" err="1"/>
                        <a:t>starfsandi</a:t>
                      </a:r>
                      <a:r>
                        <a:rPr lang="en-US" dirty="0"/>
                        <a:t>. </a:t>
                      </a:r>
                      <a:r>
                        <a:rPr lang="en-US" dirty="0" err="1"/>
                        <a:t>Vandamál</a:t>
                      </a:r>
                      <a:r>
                        <a:rPr lang="en-US" dirty="0"/>
                        <a:t> í </a:t>
                      </a:r>
                      <a:r>
                        <a:rPr lang="en-US" dirty="0" err="1"/>
                        <a:t>rafrænni</a:t>
                      </a:r>
                      <a:r>
                        <a:rPr lang="en-US" dirty="0"/>
                        <a:t> </a:t>
                      </a:r>
                      <a:r>
                        <a:rPr lang="en-US" dirty="0" err="1"/>
                        <a:t>þjónustu</a:t>
                      </a:r>
                      <a:r>
                        <a:rPr lang="en-US" dirty="0"/>
                        <a:t>. </a:t>
                      </a:r>
                      <a:r>
                        <a:rPr lang="en-US" dirty="0" err="1"/>
                        <a:t>Öryggiskerfi</a:t>
                      </a:r>
                      <a:r>
                        <a:rPr lang="en-US" dirty="0"/>
                        <a:t> v. </a:t>
                      </a:r>
                      <a:r>
                        <a:rPr lang="en-US" dirty="0" err="1"/>
                        <a:t>tölvubúnað</a:t>
                      </a:r>
                      <a:r>
                        <a:rPr lang="en-US" dirty="0"/>
                        <a:t>. </a:t>
                      </a:r>
                      <a:r>
                        <a:rPr lang="en-US" dirty="0" err="1"/>
                        <a:t>Meðferð</a:t>
                      </a:r>
                      <a:r>
                        <a:rPr lang="en-US" dirty="0"/>
                        <a:t> </a:t>
                      </a:r>
                      <a:r>
                        <a:rPr lang="en-US" dirty="0" err="1"/>
                        <a:t>eigna</a:t>
                      </a:r>
                      <a:r>
                        <a:rPr lang="en-US" dirty="0"/>
                        <a:t>. </a:t>
                      </a:r>
                      <a:r>
                        <a:rPr lang="en-US" dirty="0" err="1"/>
                        <a:t>Misferli</a:t>
                      </a:r>
                      <a:r>
                        <a:rPr lang="en-US" dirty="0"/>
                        <a:t>. </a:t>
                      </a:r>
                    </a:p>
                  </a:txBody>
                  <a:tcPr/>
                </a:tc>
                <a:extLst>
                  <a:ext uri="{0D108BD9-81ED-4DB2-BD59-A6C34878D82A}">
                    <a16:rowId xmlns:a16="http://schemas.microsoft.com/office/drawing/2014/main" val="2360403681"/>
                  </a:ext>
                </a:extLst>
              </a:tr>
              <a:tr h="370840">
                <a:tc>
                  <a:txBody>
                    <a:bodyPr/>
                    <a:lstStyle/>
                    <a:p>
                      <a:r>
                        <a:rPr lang="en-US" dirty="0" err="1"/>
                        <a:t>Huglægt</a:t>
                      </a:r>
                      <a:r>
                        <a:rPr lang="en-US" dirty="0"/>
                        <a:t> </a:t>
                      </a:r>
                      <a:r>
                        <a:rPr lang="en-US" dirty="0" err="1"/>
                        <a:t>umhverfi</a:t>
                      </a:r>
                      <a:endParaRPr lang="en-US" dirty="0"/>
                    </a:p>
                  </a:txBody>
                  <a:tcPr/>
                </a:tc>
                <a:tc>
                  <a:txBody>
                    <a:bodyPr/>
                    <a:lstStyle/>
                    <a:p>
                      <a:r>
                        <a:rPr lang="en-US" dirty="0" err="1"/>
                        <a:t>Rangt</a:t>
                      </a:r>
                      <a:r>
                        <a:rPr lang="en-US" dirty="0"/>
                        <a:t> mat á </a:t>
                      </a:r>
                      <a:r>
                        <a:rPr lang="en-US" dirty="0" err="1"/>
                        <a:t>viðhorfum</a:t>
                      </a:r>
                      <a:r>
                        <a:rPr lang="en-US" dirty="0"/>
                        <a:t> </a:t>
                      </a:r>
                      <a:r>
                        <a:rPr lang="en-US" dirty="0" err="1"/>
                        <a:t>íbúanna</a:t>
                      </a:r>
                      <a:r>
                        <a:rPr lang="en-US" dirty="0"/>
                        <a:t>. </a:t>
                      </a:r>
                      <a:r>
                        <a:rPr lang="en-US" dirty="0" err="1"/>
                        <a:t>Slæm</a:t>
                      </a:r>
                      <a:r>
                        <a:rPr lang="en-US" dirty="0"/>
                        <a:t> </a:t>
                      </a:r>
                      <a:r>
                        <a:rPr lang="en-US" dirty="0" err="1"/>
                        <a:t>umfjöllun</a:t>
                      </a:r>
                      <a:r>
                        <a:rPr lang="en-US" dirty="0"/>
                        <a:t> í </a:t>
                      </a:r>
                      <a:r>
                        <a:rPr lang="en-US" dirty="0" err="1"/>
                        <a:t>fjölmiðlum</a:t>
                      </a:r>
                      <a:r>
                        <a:rPr lang="en-US" dirty="0"/>
                        <a:t>.    </a:t>
                      </a:r>
                    </a:p>
                  </a:txBody>
                  <a:tcPr/>
                </a:tc>
                <a:extLst>
                  <a:ext uri="{0D108BD9-81ED-4DB2-BD59-A6C34878D82A}">
                    <a16:rowId xmlns:a16="http://schemas.microsoft.com/office/drawing/2014/main" val="1259160579"/>
                  </a:ext>
                </a:extLst>
              </a:tr>
            </a:tbl>
          </a:graphicData>
        </a:graphic>
      </p:graphicFrame>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202904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Áhættumat</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a:bodyPr>
          <a:lstStyle/>
          <a:p>
            <a:pPr>
              <a:lnSpc>
                <a:spcPct val="100000"/>
              </a:lnSpc>
            </a:pPr>
            <a:r>
              <a:rPr lang="en-US" dirty="0" err="1"/>
              <a:t>Markmiðið</a:t>
            </a:r>
            <a:r>
              <a:rPr lang="en-US" dirty="0"/>
              <a:t> er </a:t>
            </a:r>
            <a:r>
              <a:rPr lang="en-US" dirty="0" err="1"/>
              <a:t>að</a:t>
            </a:r>
            <a:r>
              <a:rPr lang="en-US" dirty="0"/>
              <a:t> </a:t>
            </a:r>
            <a:r>
              <a:rPr lang="en-US" dirty="0" err="1"/>
              <a:t>tengja</a:t>
            </a:r>
            <a:r>
              <a:rPr lang="en-US" dirty="0"/>
              <a:t> </a:t>
            </a:r>
            <a:r>
              <a:rPr lang="en-US" dirty="0" err="1"/>
              <a:t>skilgreinda</a:t>
            </a:r>
            <a:r>
              <a:rPr lang="en-US" dirty="0"/>
              <a:t> </a:t>
            </a:r>
            <a:r>
              <a:rPr lang="en-US" dirty="0" err="1"/>
              <a:t>áhættu</a:t>
            </a:r>
            <a:r>
              <a:rPr lang="en-US" dirty="0"/>
              <a:t> </a:t>
            </a:r>
            <a:r>
              <a:rPr lang="en-US" dirty="0" err="1"/>
              <a:t>við</a:t>
            </a:r>
            <a:r>
              <a:rPr lang="en-US" dirty="0"/>
              <a:t> </a:t>
            </a:r>
            <a:r>
              <a:rPr lang="en-US" dirty="0" err="1"/>
              <a:t>þá</a:t>
            </a:r>
            <a:r>
              <a:rPr lang="en-US" dirty="0"/>
              <a:t> </a:t>
            </a:r>
            <a:r>
              <a:rPr lang="en-US" dirty="0" err="1"/>
              <a:t>áhættu</a:t>
            </a:r>
            <a:r>
              <a:rPr lang="en-US" dirty="0"/>
              <a:t> </a:t>
            </a:r>
            <a:r>
              <a:rPr lang="en-US" dirty="0" err="1"/>
              <a:t>sem</a:t>
            </a:r>
            <a:r>
              <a:rPr lang="en-US" dirty="0"/>
              <a:t> </a:t>
            </a:r>
            <a:r>
              <a:rPr lang="en-US" dirty="0" err="1"/>
              <a:t>eðlilegt</a:t>
            </a:r>
            <a:r>
              <a:rPr lang="en-US" dirty="0"/>
              <a:t> er </a:t>
            </a:r>
            <a:r>
              <a:rPr lang="en-US" dirty="0" err="1"/>
              <a:t>talið</a:t>
            </a:r>
            <a:r>
              <a:rPr lang="en-US" dirty="0"/>
              <a:t> </a:t>
            </a:r>
            <a:r>
              <a:rPr lang="en-US" dirty="0" err="1"/>
              <a:t>að</a:t>
            </a:r>
            <a:r>
              <a:rPr lang="en-US" dirty="0"/>
              <a:t> taka:</a:t>
            </a:r>
          </a:p>
          <a:p>
            <a:pPr>
              <a:lnSpc>
                <a:spcPct val="100000"/>
              </a:lnSpc>
            </a:pPr>
            <a:r>
              <a:rPr lang="en-US" dirty="0" err="1"/>
              <a:t>Forgangsröðun</a:t>
            </a:r>
            <a:r>
              <a:rPr lang="en-US" dirty="0"/>
              <a:t> á </a:t>
            </a:r>
            <a:r>
              <a:rPr lang="en-US" dirty="0" err="1"/>
              <a:t>áherslum</a:t>
            </a:r>
            <a:r>
              <a:rPr lang="en-US" dirty="0"/>
              <a:t> </a:t>
            </a:r>
          </a:p>
          <a:p>
            <a:pPr>
              <a:lnSpc>
                <a:spcPct val="100000"/>
              </a:lnSpc>
            </a:pPr>
            <a:r>
              <a:rPr lang="en-US" dirty="0" err="1"/>
              <a:t>Magnsetja</a:t>
            </a:r>
            <a:r>
              <a:rPr lang="en-US" dirty="0"/>
              <a:t> </a:t>
            </a:r>
            <a:r>
              <a:rPr lang="en-US" dirty="0" err="1"/>
              <a:t>áhættu</a:t>
            </a:r>
            <a:r>
              <a:rPr lang="en-US" dirty="0"/>
              <a:t> </a:t>
            </a:r>
            <a:r>
              <a:rPr lang="en-US" dirty="0" err="1"/>
              <a:t>þar</a:t>
            </a:r>
            <a:r>
              <a:rPr lang="en-US" dirty="0"/>
              <a:t> </a:t>
            </a:r>
            <a:r>
              <a:rPr lang="en-US" dirty="0" err="1"/>
              <a:t>sem</a:t>
            </a:r>
            <a:r>
              <a:rPr lang="en-US" dirty="0"/>
              <a:t> </a:t>
            </a:r>
            <a:r>
              <a:rPr lang="en-US" dirty="0" err="1"/>
              <a:t>það</a:t>
            </a:r>
            <a:r>
              <a:rPr lang="en-US" dirty="0"/>
              <a:t> er </a:t>
            </a:r>
            <a:r>
              <a:rPr lang="en-US" dirty="0" err="1"/>
              <a:t>hægt</a:t>
            </a:r>
            <a:endParaRPr lang="en-US" dirty="0"/>
          </a:p>
          <a:p>
            <a:pPr lvl="1">
              <a:lnSpc>
                <a:spcPct val="100000"/>
              </a:lnSpc>
            </a:pPr>
            <a:r>
              <a:rPr lang="en-US" dirty="0" err="1"/>
              <a:t>Heilbrigð</a:t>
            </a:r>
            <a:r>
              <a:rPr lang="en-US" dirty="0"/>
              <a:t> </a:t>
            </a:r>
            <a:r>
              <a:rPr lang="en-US" dirty="0" err="1"/>
              <a:t>skynsemi</a:t>
            </a:r>
            <a:r>
              <a:rPr lang="en-US" dirty="0"/>
              <a:t>, </a:t>
            </a:r>
            <a:r>
              <a:rPr lang="en-US" dirty="0" err="1"/>
              <a:t>reynsla</a:t>
            </a:r>
            <a:r>
              <a:rPr lang="en-US" dirty="0"/>
              <a:t>, </a:t>
            </a:r>
            <a:r>
              <a:rPr lang="en-US" dirty="0" err="1"/>
              <a:t>þekking</a:t>
            </a:r>
            <a:r>
              <a:rPr lang="en-US" dirty="0"/>
              <a:t> </a:t>
            </a:r>
          </a:p>
          <a:p>
            <a:pPr lvl="1">
              <a:lnSpc>
                <a:spcPct val="100000"/>
              </a:lnSpc>
            </a:pPr>
            <a:r>
              <a:rPr lang="en-US" dirty="0" err="1"/>
              <a:t>Sviðsmyndir</a:t>
            </a:r>
            <a:r>
              <a:rPr lang="en-US" dirty="0"/>
              <a:t> </a:t>
            </a:r>
          </a:p>
          <a:p>
            <a:pPr lvl="1">
              <a:lnSpc>
                <a:spcPct val="100000"/>
              </a:lnSpc>
            </a:pPr>
            <a:r>
              <a:rPr lang="en-US" dirty="0" err="1"/>
              <a:t>Auka</a:t>
            </a:r>
            <a:r>
              <a:rPr lang="en-US" dirty="0"/>
              <a:t> </a:t>
            </a:r>
            <a:r>
              <a:rPr lang="en-US" dirty="0" err="1"/>
              <a:t>umræðu</a:t>
            </a:r>
            <a:r>
              <a:rPr lang="en-US" dirty="0"/>
              <a:t> </a:t>
            </a:r>
            <a:r>
              <a:rPr lang="en-US" dirty="0" err="1"/>
              <a:t>og</a:t>
            </a:r>
            <a:r>
              <a:rPr lang="en-US" dirty="0"/>
              <a:t> </a:t>
            </a:r>
            <a:r>
              <a:rPr lang="en-US" dirty="0" err="1"/>
              <a:t>skilning</a:t>
            </a: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1359633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Áhættumat</a:t>
            </a:r>
            <a:endParaRPr lang="is-IS" altLang="is-IS" dirty="0">
              <a:latin typeface="Frutiger LT Std 55 Roman"/>
            </a:endParaRPr>
          </a:p>
        </p:txBody>
      </p:sp>
      <p:graphicFrame>
        <p:nvGraphicFramePr>
          <p:cNvPr id="3" name="Table 3">
            <a:extLst>
              <a:ext uri="{FF2B5EF4-FFF2-40B4-BE49-F238E27FC236}">
                <a16:creationId xmlns:a16="http://schemas.microsoft.com/office/drawing/2014/main" id="{DAF33D49-EFD0-4900-BFC6-6775E626CAF6}"/>
              </a:ext>
            </a:extLst>
          </p:cNvPr>
          <p:cNvGraphicFramePr>
            <a:graphicFrameLocks noGrp="1"/>
          </p:cNvGraphicFramePr>
          <p:nvPr>
            <p:ph idx="1"/>
            <p:extLst>
              <p:ext uri="{D42A27DB-BD31-4B8C-83A1-F6EECF244321}">
                <p14:modId xmlns:p14="http://schemas.microsoft.com/office/powerpoint/2010/main" val="3162438558"/>
              </p:ext>
            </p:extLst>
          </p:nvPr>
        </p:nvGraphicFramePr>
        <p:xfrm>
          <a:off x="838200" y="1825625"/>
          <a:ext cx="10515596" cy="2966720"/>
        </p:xfrm>
        <a:graphic>
          <a:graphicData uri="http://schemas.openxmlformats.org/drawingml/2006/table">
            <a:tbl>
              <a:tblPr firstRow="1" bandRow="1">
                <a:tableStyleId>{5C22544A-7EE6-4342-B048-85BDC9FD1C3A}</a:tableStyleId>
              </a:tblPr>
              <a:tblGrid>
                <a:gridCol w="773784">
                  <a:extLst>
                    <a:ext uri="{9D8B030D-6E8A-4147-A177-3AD203B41FA5}">
                      <a16:colId xmlns:a16="http://schemas.microsoft.com/office/drawing/2014/main" val="1617332788"/>
                    </a:ext>
                  </a:extLst>
                </a:gridCol>
                <a:gridCol w="1781665">
                  <a:extLst>
                    <a:ext uri="{9D8B030D-6E8A-4147-A177-3AD203B41FA5}">
                      <a16:colId xmlns:a16="http://schemas.microsoft.com/office/drawing/2014/main" val="790898972"/>
                    </a:ext>
                  </a:extLst>
                </a:gridCol>
                <a:gridCol w="1791093">
                  <a:extLst>
                    <a:ext uri="{9D8B030D-6E8A-4147-A177-3AD203B41FA5}">
                      <a16:colId xmlns:a16="http://schemas.microsoft.com/office/drawing/2014/main" val="1040815266"/>
                    </a:ext>
                  </a:extLst>
                </a:gridCol>
                <a:gridCol w="1662370">
                  <a:extLst>
                    <a:ext uri="{9D8B030D-6E8A-4147-A177-3AD203B41FA5}">
                      <a16:colId xmlns:a16="http://schemas.microsoft.com/office/drawing/2014/main" val="579959371"/>
                    </a:ext>
                  </a:extLst>
                </a:gridCol>
                <a:gridCol w="1502228">
                  <a:extLst>
                    <a:ext uri="{9D8B030D-6E8A-4147-A177-3AD203B41FA5}">
                      <a16:colId xmlns:a16="http://schemas.microsoft.com/office/drawing/2014/main" val="1316797237"/>
                    </a:ext>
                  </a:extLst>
                </a:gridCol>
                <a:gridCol w="1502228">
                  <a:extLst>
                    <a:ext uri="{9D8B030D-6E8A-4147-A177-3AD203B41FA5}">
                      <a16:colId xmlns:a16="http://schemas.microsoft.com/office/drawing/2014/main" val="3157225620"/>
                    </a:ext>
                  </a:extLst>
                </a:gridCol>
                <a:gridCol w="1502228">
                  <a:extLst>
                    <a:ext uri="{9D8B030D-6E8A-4147-A177-3AD203B41FA5}">
                      <a16:colId xmlns:a16="http://schemas.microsoft.com/office/drawing/2014/main" val="3552887629"/>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43313148"/>
                  </a:ext>
                </a:extLst>
              </a:tr>
              <a:tr h="370840">
                <a:tc>
                  <a:txBody>
                    <a:bodyPr/>
                    <a:lstStyle/>
                    <a:p>
                      <a:r>
                        <a:rPr lang="en-US" dirty="0"/>
                        <a:t>L</a:t>
                      </a:r>
                    </a:p>
                  </a:txBody>
                  <a:tcPr/>
                </a:tc>
                <a:tc>
                  <a:txBody>
                    <a:bodyPr/>
                    <a:lstStyle/>
                    <a:p>
                      <a:r>
                        <a:rPr lang="en-US" dirty="0" err="1"/>
                        <a:t>Mjög</a:t>
                      </a:r>
                      <a:r>
                        <a:rPr lang="en-US" dirty="0"/>
                        <a:t> </a:t>
                      </a:r>
                      <a:r>
                        <a:rPr lang="en-US" dirty="0" err="1"/>
                        <a:t>líklegt</a:t>
                      </a:r>
                      <a:endParaRPr lang="en-US" dirty="0"/>
                    </a:p>
                  </a:txBody>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tc>
                  <a:txBody>
                    <a:bodyPr/>
                    <a:lstStyle/>
                    <a:p>
                      <a:endParaRPr lang="en-US"/>
                    </a:p>
                  </a:txBody>
                  <a:tcPr>
                    <a:solidFill>
                      <a:srgbClr val="FF0000"/>
                    </a:solidFill>
                  </a:tcPr>
                </a:tc>
                <a:tc>
                  <a:txBody>
                    <a:bodyPr/>
                    <a:lstStyle/>
                    <a:p>
                      <a:endParaRPr lang="en-US"/>
                    </a:p>
                  </a:txBody>
                  <a:tcPr>
                    <a:solidFill>
                      <a:srgbClr val="FF0000"/>
                    </a:solidFill>
                  </a:tcPr>
                </a:tc>
                <a:extLst>
                  <a:ext uri="{0D108BD9-81ED-4DB2-BD59-A6C34878D82A}">
                    <a16:rowId xmlns:a16="http://schemas.microsoft.com/office/drawing/2014/main" val="4092337287"/>
                  </a:ext>
                </a:extLst>
              </a:tr>
              <a:tr h="370840">
                <a:tc>
                  <a:txBody>
                    <a:bodyPr/>
                    <a:lstStyle/>
                    <a:p>
                      <a:r>
                        <a:rPr lang="en-US" dirty="0"/>
                        <a:t>Í</a:t>
                      </a:r>
                    </a:p>
                  </a:txBody>
                  <a:tcPr/>
                </a:tc>
                <a:tc>
                  <a:txBody>
                    <a:bodyPr/>
                    <a:lstStyle/>
                    <a:p>
                      <a:r>
                        <a:rPr lang="en-US" dirty="0" err="1"/>
                        <a:t>Líklegt</a:t>
                      </a:r>
                      <a:endParaRPr lang="en-US" dirty="0"/>
                    </a:p>
                  </a:txBody>
                  <a:tcPr/>
                </a:tc>
                <a:tc>
                  <a:txBody>
                    <a:bodyPr/>
                    <a:lstStyle/>
                    <a:p>
                      <a:endParaRPr lang="en-US" dirty="0"/>
                    </a:p>
                  </a:txBody>
                  <a:tcPr>
                    <a:solidFill>
                      <a:schemeClr val="accent6"/>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extLst>
                  <a:ext uri="{0D108BD9-81ED-4DB2-BD59-A6C34878D82A}">
                    <a16:rowId xmlns:a16="http://schemas.microsoft.com/office/drawing/2014/main" val="3085439606"/>
                  </a:ext>
                </a:extLst>
              </a:tr>
              <a:tr h="370840">
                <a:tc>
                  <a:txBody>
                    <a:bodyPr/>
                    <a:lstStyle/>
                    <a:p>
                      <a:r>
                        <a:rPr lang="en-US" dirty="0"/>
                        <a:t>K</a:t>
                      </a:r>
                    </a:p>
                  </a:txBody>
                  <a:tcPr/>
                </a:tc>
                <a:tc>
                  <a:txBody>
                    <a:bodyPr/>
                    <a:lstStyle/>
                    <a:p>
                      <a:r>
                        <a:rPr lang="en-US" dirty="0" err="1"/>
                        <a:t>Getur</a:t>
                      </a:r>
                      <a:r>
                        <a:rPr lang="en-US" dirty="0"/>
                        <a:t> </a:t>
                      </a:r>
                      <a:r>
                        <a:rPr lang="en-US" dirty="0" err="1"/>
                        <a:t>skeð</a:t>
                      </a:r>
                      <a:endParaRPr lang="en-US" dirty="0"/>
                    </a:p>
                  </a:txBody>
                  <a:tcPr/>
                </a:tc>
                <a:tc>
                  <a:txBody>
                    <a:bodyPr/>
                    <a:lstStyle/>
                    <a:p>
                      <a:endParaRPr lang="en-US" dirty="0"/>
                    </a:p>
                  </a:txBody>
                  <a:tcPr>
                    <a:solidFill>
                      <a:schemeClr val="accent6"/>
                    </a:solidFill>
                  </a:tcPr>
                </a:tc>
                <a:tc>
                  <a:txBody>
                    <a:bodyPr/>
                    <a:lstStyle/>
                    <a:p>
                      <a:endParaRPr lang="en-US" dirty="0"/>
                    </a:p>
                  </a:txBody>
                  <a:tcPr>
                    <a:solidFill>
                      <a:schemeClr val="accent6"/>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extLst>
                  <a:ext uri="{0D108BD9-81ED-4DB2-BD59-A6C34878D82A}">
                    <a16:rowId xmlns:a16="http://schemas.microsoft.com/office/drawing/2014/main" val="1412765007"/>
                  </a:ext>
                </a:extLst>
              </a:tr>
              <a:tr h="370840">
                <a:tc>
                  <a:txBody>
                    <a:bodyPr/>
                    <a:lstStyle/>
                    <a:p>
                      <a:r>
                        <a:rPr lang="en-US" dirty="0"/>
                        <a:t>U</a:t>
                      </a:r>
                    </a:p>
                  </a:txBody>
                  <a:tcPr/>
                </a:tc>
                <a:tc>
                  <a:txBody>
                    <a:bodyPr/>
                    <a:lstStyle/>
                    <a:p>
                      <a:r>
                        <a:rPr lang="en-US" dirty="0" err="1"/>
                        <a:t>Sjaldgæft</a:t>
                      </a:r>
                      <a:endParaRPr lang="en-US" dirty="0"/>
                    </a:p>
                  </a:txBody>
                  <a:tcPr/>
                </a:tc>
                <a:tc>
                  <a:txBody>
                    <a:bodyPr/>
                    <a:lstStyle/>
                    <a:p>
                      <a:endParaRPr lang="en-US" dirty="0">
                        <a:highlight>
                          <a:srgbClr val="0000FF"/>
                        </a:highlight>
                      </a:endParaRPr>
                    </a:p>
                  </a:txBody>
                  <a:tcPr>
                    <a:solidFill>
                      <a:schemeClr val="accent1"/>
                    </a:solidFill>
                  </a:tcPr>
                </a:tc>
                <a:tc>
                  <a:txBody>
                    <a:bodyPr/>
                    <a:lstStyle/>
                    <a:p>
                      <a:endParaRPr lang="en-US" dirty="0">
                        <a:highlight>
                          <a:srgbClr val="0000FF"/>
                        </a:highlight>
                      </a:endParaRPr>
                    </a:p>
                  </a:txBody>
                  <a:tcPr>
                    <a:solidFill>
                      <a:schemeClr val="accent1"/>
                    </a:solidFill>
                  </a:tcPr>
                </a:tc>
                <a:tc>
                  <a:txBody>
                    <a:bodyPr/>
                    <a:lstStyle/>
                    <a:p>
                      <a:endParaRPr lang="en-US" dirty="0"/>
                    </a:p>
                  </a:txBody>
                  <a:tcPr>
                    <a:solidFill>
                      <a:schemeClr val="accent6"/>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extLst>
                  <a:ext uri="{0D108BD9-81ED-4DB2-BD59-A6C34878D82A}">
                    <a16:rowId xmlns:a16="http://schemas.microsoft.com/office/drawing/2014/main" val="3965917118"/>
                  </a:ext>
                </a:extLst>
              </a:tr>
              <a:tr h="370840">
                <a:tc>
                  <a:txBody>
                    <a:bodyPr/>
                    <a:lstStyle/>
                    <a:p>
                      <a:r>
                        <a:rPr lang="en-US" dirty="0"/>
                        <a:t>R</a:t>
                      </a:r>
                    </a:p>
                  </a:txBody>
                  <a:tcPr/>
                </a:tc>
                <a:tc>
                  <a:txBody>
                    <a:bodyPr/>
                    <a:lstStyle/>
                    <a:p>
                      <a:r>
                        <a:rPr lang="en-US" dirty="0" err="1"/>
                        <a:t>Mjög</a:t>
                      </a:r>
                      <a:r>
                        <a:rPr lang="en-US" dirty="0"/>
                        <a:t> </a:t>
                      </a:r>
                      <a:r>
                        <a:rPr lang="en-US" dirty="0" err="1"/>
                        <a:t>ólíklegt</a:t>
                      </a:r>
                      <a:endParaRPr lang="en-US" dirty="0"/>
                    </a:p>
                  </a:txBody>
                  <a:tcPr/>
                </a:tc>
                <a:tc>
                  <a:txBody>
                    <a:bodyPr/>
                    <a:lstStyle/>
                    <a:p>
                      <a:endParaRPr lang="en-US">
                        <a:highlight>
                          <a:srgbClr val="0000FF"/>
                        </a:highlight>
                      </a:endParaRPr>
                    </a:p>
                  </a:txBody>
                  <a:tcPr>
                    <a:solidFill>
                      <a:schemeClr val="accent1"/>
                    </a:solidFill>
                  </a:tcPr>
                </a:tc>
                <a:tc>
                  <a:txBody>
                    <a:bodyPr/>
                    <a:lstStyle/>
                    <a:p>
                      <a:endParaRPr lang="en-US" dirty="0">
                        <a:highlight>
                          <a:srgbClr val="0000FF"/>
                        </a:highlight>
                      </a:endParaRPr>
                    </a:p>
                  </a:txBody>
                  <a:tcPr>
                    <a:solidFill>
                      <a:schemeClr val="accent1"/>
                    </a:solidFill>
                  </a:tcPr>
                </a:tc>
                <a:tc>
                  <a:txBody>
                    <a:bodyPr/>
                    <a:lstStyle/>
                    <a:p>
                      <a:endParaRPr lang="en-US" dirty="0"/>
                    </a:p>
                  </a:txBody>
                  <a:tcPr>
                    <a:solidFill>
                      <a:schemeClr val="accent6"/>
                    </a:solidFill>
                  </a:tcPr>
                </a:tc>
                <a:tc>
                  <a:txBody>
                    <a:bodyPr/>
                    <a:lstStyle/>
                    <a:p>
                      <a:endParaRPr lang="en-US" dirty="0"/>
                    </a:p>
                  </a:txBody>
                  <a:tcPr>
                    <a:solidFill>
                      <a:schemeClr val="accent6"/>
                    </a:solidFill>
                  </a:tcPr>
                </a:tc>
                <a:tc>
                  <a:txBody>
                    <a:bodyPr/>
                    <a:lstStyle/>
                    <a:p>
                      <a:endParaRPr lang="en-US" dirty="0"/>
                    </a:p>
                  </a:txBody>
                  <a:tcPr>
                    <a:solidFill>
                      <a:srgbClr val="FFFF00"/>
                    </a:solidFill>
                  </a:tcPr>
                </a:tc>
                <a:extLst>
                  <a:ext uri="{0D108BD9-81ED-4DB2-BD59-A6C34878D82A}">
                    <a16:rowId xmlns:a16="http://schemas.microsoft.com/office/drawing/2014/main" val="2677188291"/>
                  </a:ext>
                </a:extLst>
              </a:tr>
              <a:tr h="370840">
                <a:tc>
                  <a:txBody>
                    <a:bodyPr/>
                    <a:lstStyle/>
                    <a:p>
                      <a:endParaRPr lang="en-US" dirty="0"/>
                    </a:p>
                  </a:txBody>
                  <a:tcPr/>
                </a:tc>
                <a:tc>
                  <a:txBody>
                    <a:bodyPr/>
                    <a:lstStyle/>
                    <a:p>
                      <a:endParaRPr lang="en-US"/>
                    </a:p>
                  </a:txBody>
                  <a:tcPr/>
                </a:tc>
                <a:tc>
                  <a:txBody>
                    <a:bodyPr/>
                    <a:lstStyle/>
                    <a:p>
                      <a:r>
                        <a:rPr lang="en-US" dirty="0" err="1"/>
                        <a:t>Óveruleg</a:t>
                      </a:r>
                      <a:endParaRPr lang="en-US" dirty="0"/>
                    </a:p>
                  </a:txBody>
                  <a:tcPr/>
                </a:tc>
                <a:tc>
                  <a:txBody>
                    <a:bodyPr/>
                    <a:lstStyle/>
                    <a:p>
                      <a:r>
                        <a:rPr lang="en-US" dirty="0" err="1"/>
                        <a:t>Frekar</a:t>
                      </a:r>
                      <a:r>
                        <a:rPr lang="en-US" dirty="0"/>
                        <a:t> </a:t>
                      </a:r>
                      <a:r>
                        <a:rPr lang="en-US" dirty="0" err="1"/>
                        <a:t>óveruleg</a:t>
                      </a:r>
                      <a:endParaRPr lang="en-US" dirty="0"/>
                    </a:p>
                  </a:txBody>
                  <a:tcPr/>
                </a:tc>
                <a:tc>
                  <a:txBody>
                    <a:bodyPr/>
                    <a:lstStyle/>
                    <a:p>
                      <a:r>
                        <a:rPr lang="en-US" dirty="0" err="1"/>
                        <a:t>Merkjanleg</a:t>
                      </a:r>
                      <a:endParaRPr lang="en-US" dirty="0"/>
                    </a:p>
                  </a:txBody>
                  <a:tcPr/>
                </a:tc>
                <a:tc>
                  <a:txBody>
                    <a:bodyPr/>
                    <a:lstStyle/>
                    <a:p>
                      <a:r>
                        <a:rPr lang="en-US" dirty="0" err="1"/>
                        <a:t>Veruleg</a:t>
                      </a:r>
                      <a:r>
                        <a:rPr lang="en-US" dirty="0"/>
                        <a:t> </a:t>
                      </a:r>
                    </a:p>
                  </a:txBody>
                  <a:tcPr/>
                </a:tc>
                <a:tc>
                  <a:txBody>
                    <a:bodyPr/>
                    <a:lstStyle/>
                    <a:p>
                      <a:r>
                        <a:rPr lang="en-US" dirty="0" err="1"/>
                        <a:t>Mikil</a:t>
                      </a:r>
                      <a:endParaRPr lang="en-US" dirty="0"/>
                    </a:p>
                  </a:txBody>
                  <a:tcPr/>
                </a:tc>
                <a:extLst>
                  <a:ext uri="{0D108BD9-81ED-4DB2-BD59-A6C34878D82A}">
                    <a16:rowId xmlns:a16="http://schemas.microsoft.com/office/drawing/2014/main" val="2796828783"/>
                  </a:ext>
                </a:extLst>
              </a:tr>
              <a:tr h="370840">
                <a:tc>
                  <a:txBody>
                    <a:bodyPr/>
                    <a:lstStyle/>
                    <a:p>
                      <a:endParaRPr lang="en-US"/>
                    </a:p>
                  </a:txBody>
                  <a:tcPr/>
                </a:tc>
                <a:tc>
                  <a:txBody>
                    <a:bodyPr/>
                    <a:lstStyle/>
                    <a:p>
                      <a:endParaRPr lang="en-US" dirty="0"/>
                    </a:p>
                  </a:txBody>
                  <a:tcPr/>
                </a:tc>
                <a:tc>
                  <a:txBody>
                    <a:bodyPr/>
                    <a:lstStyle/>
                    <a:p>
                      <a:r>
                        <a:rPr lang="en-US" dirty="0"/>
                        <a:t>Á</a:t>
                      </a:r>
                    </a:p>
                  </a:txBody>
                  <a:tcPr/>
                </a:tc>
                <a:tc>
                  <a:txBody>
                    <a:bodyPr/>
                    <a:lstStyle/>
                    <a:p>
                      <a:r>
                        <a:rPr lang="en-US" dirty="0"/>
                        <a:t>H</a:t>
                      </a:r>
                    </a:p>
                  </a:txBody>
                  <a:tcPr/>
                </a:tc>
                <a:tc>
                  <a:txBody>
                    <a:bodyPr/>
                    <a:lstStyle/>
                    <a:p>
                      <a:r>
                        <a:rPr lang="en-US" dirty="0"/>
                        <a:t>R</a:t>
                      </a:r>
                    </a:p>
                  </a:txBody>
                  <a:tcPr/>
                </a:tc>
                <a:tc>
                  <a:txBody>
                    <a:bodyPr/>
                    <a:lstStyle/>
                    <a:p>
                      <a:r>
                        <a:rPr lang="en-US" dirty="0"/>
                        <a:t>I</a:t>
                      </a:r>
                    </a:p>
                  </a:txBody>
                  <a:tcPr/>
                </a:tc>
                <a:tc>
                  <a:txBody>
                    <a:bodyPr/>
                    <a:lstStyle/>
                    <a:p>
                      <a:r>
                        <a:rPr lang="en-US" dirty="0"/>
                        <a:t>F</a:t>
                      </a:r>
                    </a:p>
                  </a:txBody>
                  <a:tcPr/>
                </a:tc>
                <a:extLst>
                  <a:ext uri="{0D108BD9-81ED-4DB2-BD59-A6C34878D82A}">
                    <a16:rowId xmlns:a16="http://schemas.microsoft.com/office/drawing/2014/main" val="3806751240"/>
                  </a:ext>
                </a:extLst>
              </a:tr>
            </a:tbl>
          </a:graphicData>
        </a:graphic>
      </p:graphicFrame>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700520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Áhættumat</a:t>
            </a:r>
            <a:endParaRPr lang="is-IS" altLang="is-IS" dirty="0">
              <a:latin typeface="Frutiger LT Std 55 Roman"/>
            </a:endParaRPr>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graphicFrame>
        <p:nvGraphicFramePr>
          <p:cNvPr id="6" name="Table 6">
            <a:extLst>
              <a:ext uri="{FF2B5EF4-FFF2-40B4-BE49-F238E27FC236}">
                <a16:creationId xmlns:a16="http://schemas.microsoft.com/office/drawing/2014/main" id="{A07E0A49-A53C-4A71-AAB7-4E2E424852CD}"/>
              </a:ext>
            </a:extLst>
          </p:cNvPr>
          <p:cNvGraphicFramePr>
            <a:graphicFrameLocks noGrp="1"/>
          </p:cNvGraphicFramePr>
          <p:nvPr>
            <p:ph idx="1"/>
            <p:extLst>
              <p:ext uri="{D42A27DB-BD31-4B8C-83A1-F6EECF244321}">
                <p14:modId xmlns:p14="http://schemas.microsoft.com/office/powerpoint/2010/main" val="1065931313"/>
              </p:ext>
            </p:extLst>
          </p:nvPr>
        </p:nvGraphicFramePr>
        <p:xfrm>
          <a:off x="838200" y="1825625"/>
          <a:ext cx="10515600" cy="4668520"/>
        </p:xfrm>
        <a:graphic>
          <a:graphicData uri="http://schemas.openxmlformats.org/drawingml/2006/table">
            <a:tbl>
              <a:tblPr firstRow="1" bandRow="1">
                <a:tableStyleId>{5C22544A-7EE6-4342-B048-85BDC9FD1C3A}</a:tableStyleId>
              </a:tblPr>
              <a:tblGrid>
                <a:gridCol w="764357">
                  <a:extLst>
                    <a:ext uri="{9D8B030D-6E8A-4147-A177-3AD203B41FA5}">
                      <a16:colId xmlns:a16="http://schemas.microsoft.com/office/drawing/2014/main" val="2413399096"/>
                    </a:ext>
                  </a:extLst>
                </a:gridCol>
                <a:gridCol w="1743958">
                  <a:extLst>
                    <a:ext uri="{9D8B030D-6E8A-4147-A177-3AD203B41FA5}">
                      <a16:colId xmlns:a16="http://schemas.microsoft.com/office/drawing/2014/main" val="2141358329"/>
                    </a:ext>
                  </a:extLst>
                </a:gridCol>
                <a:gridCol w="3139126">
                  <a:extLst>
                    <a:ext uri="{9D8B030D-6E8A-4147-A177-3AD203B41FA5}">
                      <a16:colId xmlns:a16="http://schemas.microsoft.com/office/drawing/2014/main" val="3107027942"/>
                    </a:ext>
                  </a:extLst>
                </a:gridCol>
                <a:gridCol w="2168165">
                  <a:extLst>
                    <a:ext uri="{9D8B030D-6E8A-4147-A177-3AD203B41FA5}">
                      <a16:colId xmlns:a16="http://schemas.microsoft.com/office/drawing/2014/main" val="1976028005"/>
                    </a:ext>
                  </a:extLst>
                </a:gridCol>
                <a:gridCol w="2699994">
                  <a:extLst>
                    <a:ext uri="{9D8B030D-6E8A-4147-A177-3AD203B41FA5}">
                      <a16:colId xmlns:a16="http://schemas.microsoft.com/office/drawing/2014/main" val="1051878824"/>
                    </a:ext>
                  </a:extLst>
                </a:gridCol>
              </a:tblGrid>
              <a:tr h="370840">
                <a:tc>
                  <a:txBody>
                    <a:bodyPr/>
                    <a:lstStyle/>
                    <a:p>
                      <a:pPr algn="ctr"/>
                      <a:r>
                        <a:rPr lang="en-US" dirty="0" err="1"/>
                        <a:t>Stig</a:t>
                      </a:r>
                      <a:endParaRPr lang="en-US" dirty="0"/>
                    </a:p>
                  </a:txBody>
                  <a:tcPr/>
                </a:tc>
                <a:tc>
                  <a:txBody>
                    <a:bodyPr/>
                    <a:lstStyle/>
                    <a:p>
                      <a:pPr algn="ctr"/>
                      <a:r>
                        <a:rPr lang="en-US" dirty="0" err="1"/>
                        <a:t>Líkur</a:t>
                      </a:r>
                      <a:endParaRPr lang="en-US" dirty="0"/>
                    </a:p>
                  </a:txBody>
                  <a:tcPr/>
                </a:tc>
                <a:tc>
                  <a:txBody>
                    <a:bodyPr/>
                    <a:lstStyle/>
                    <a:p>
                      <a:r>
                        <a:rPr lang="en-US" dirty="0" err="1"/>
                        <a:t>Dæmi</a:t>
                      </a:r>
                      <a:r>
                        <a:rPr lang="en-US" dirty="0"/>
                        <a:t> um mat</a:t>
                      </a:r>
                    </a:p>
                  </a:txBody>
                  <a:tcPr/>
                </a:tc>
                <a:tc>
                  <a:txBody>
                    <a:bodyPr/>
                    <a:lstStyle/>
                    <a:p>
                      <a:r>
                        <a:rPr lang="en-US" dirty="0" err="1"/>
                        <a:t>Hlutfallslegar</a:t>
                      </a:r>
                      <a:r>
                        <a:rPr lang="en-US" dirty="0"/>
                        <a:t> </a:t>
                      </a:r>
                      <a:r>
                        <a:rPr lang="en-US" dirty="0" err="1"/>
                        <a:t>líkur</a:t>
                      </a:r>
                      <a:endParaRPr lang="en-US" dirty="0"/>
                    </a:p>
                  </a:txBody>
                  <a:tcPr/>
                </a:tc>
                <a:tc>
                  <a:txBody>
                    <a:bodyPr/>
                    <a:lstStyle/>
                    <a:p>
                      <a:r>
                        <a:rPr lang="en-US" dirty="0" err="1"/>
                        <a:t>Reynsla</a:t>
                      </a:r>
                      <a:endParaRPr lang="en-US" dirty="0"/>
                    </a:p>
                  </a:txBody>
                  <a:tcPr/>
                </a:tc>
                <a:extLst>
                  <a:ext uri="{0D108BD9-81ED-4DB2-BD59-A6C34878D82A}">
                    <a16:rowId xmlns:a16="http://schemas.microsoft.com/office/drawing/2014/main" val="2914498645"/>
                  </a:ext>
                </a:extLst>
              </a:tr>
              <a:tr h="370840">
                <a:tc>
                  <a:txBody>
                    <a:bodyPr/>
                    <a:lstStyle/>
                    <a:p>
                      <a:pPr algn="ctr"/>
                      <a:r>
                        <a:rPr lang="en-US" dirty="0"/>
                        <a:t>5</a:t>
                      </a:r>
                    </a:p>
                  </a:txBody>
                  <a:tcPr/>
                </a:tc>
                <a:tc>
                  <a:txBody>
                    <a:bodyPr/>
                    <a:lstStyle/>
                    <a:p>
                      <a:pPr algn="ctr"/>
                      <a:r>
                        <a:rPr lang="en-US" dirty="0" err="1"/>
                        <a:t>Mjög</a:t>
                      </a:r>
                      <a:r>
                        <a:rPr lang="en-US" dirty="0"/>
                        <a:t> </a:t>
                      </a:r>
                      <a:r>
                        <a:rPr lang="en-US" dirty="0" err="1"/>
                        <a:t>miklar</a:t>
                      </a:r>
                      <a:endParaRPr lang="en-US" dirty="0"/>
                    </a:p>
                  </a:txBody>
                  <a:tcPr/>
                </a:tc>
                <a:tc>
                  <a:txBody>
                    <a:bodyPr/>
                    <a:lstStyle/>
                    <a:p>
                      <a:r>
                        <a:rPr lang="en-US" dirty="0" err="1"/>
                        <a:t>Þetta</a:t>
                      </a:r>
                      <a:r>
                        <a:rPr lang="en-US" dirty="0"/>
                        <a:t> </a:t>
                      </a:r>
                      <a:r>
                        <a:rPr lang="en-US" dirty="0" err="1"/>
                        <a:t>getur</a:t>
                      </a:r>
                      <a:r>
                        <a:rPr lang="en-US" dirty="0"/>
                        <a:t> </a:t>
                      </a:r>
                      <a:r>
                        <a:rPr lang="en-US" dirty="0" err="1"/>
                        <a:t>gerst</a:t>
                      </a:r>
                      <a:r>
                        <a:rPr lang="en-US" dirty="0"/>
                        <a:t> </a:t>
                      </a:r>
                      <a:r>
                        <a:rPr lang="en-US" dirty="0" err="1"/>
                        <a:t>minnst</a:t>
                      </a:r>
                      <a:r>
                        <a:rPr lang="en-US" dirty="0"/>
                        <a:t> </a:t>
                      </a:r>
                      <a:r>
                        <a:rPr lang="en-US" dirty="0" err="1"/>
                        <a:t>einu</a:t>
                      </a:r>
                      <a:r>
                        <a:rPr lang="en-US" dirty="0"/>
                        <a:t> </a:t>
                      </a:r>
                      <a:r>
                        <a:rPr lang="en-US" dirty="0" err="1"/>
                        <a:t>sinni</a:t>
                      </a:r>
                      <a:r>
                        <a:rPr lang="en-US" dirty="0"/>
                        <a:t> á </a:t>
                      </a:r>
                      <a:r>
                        <a:rPr lang="en-US" dirty="0" err="1"/>
                        <a:t>næsta</a:t>
                      </a:r>
                      <a:r>
                        <a:rPr lang="en-US" dirty="0"/>
                        <a:t> </a:t>
                      </a:r>
                      <a:r>
                        <a:rPr lang="en-US" dirty="0" err="1"/>
                        <a:t>ári</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Það</a:t>
                      </a:r>
                      <a:r>
                        <a:rPr lang="en-US" dirty="0"/>
                        <a:t> </a:t>
                      </a:r>
                      <a:r>
                        <a:rPr lang="en-US" dirty="0" err="1"/>
                        <a:t>eru</a:t>
                      </a:r>
                      <a:r>
                        <a:rPr lang="en-US" dirty="0"/>
                        <a:t> 90-100% </a:t>
                      </a:r>
                      <a:r>
                        <a:rPr lang="en-US" dirty="0" err="1"/>
                        <a:t>líkur</a:t>
                      </a:r>
                      <a:r>
                        <a:rPr lang="en-US" dirty="0"/>
                        <a:t> á </a:t>
                      </a:r>
                      <a:r>
                        <a:rPr lang="en-US" dirty="0" err="1"/>
                        <a:t>að</a:t>
                      </a:r>
                      <a:r>
                        <a:rPr lang="en-US" dirty="0"/>
                        <a:t> </a:t>
                      </a:r>
                      <a:r>
                        <a:rPr lang="en-US" dirty="0" err="1"/>
                        <a:t>þetta</a:t>
                      </a:r>
                      <a:r>
                        <a:rPr lang="en-US" dirty="0"/>
                        <a:t> </a:t>
                      </a:r>
                      <a:r>
                        <a:rPr lang="en-US" dirty="0" err="1"/>
                        <a:t>gerist</a:t>
                      </a:r>
                      <a:endParaRPr lang="en-US" dirty="0"/>
                    </a:p>
                    <a:p>
                      <a:endParaRPr lang="en-US" dirty="0"/>
                    </a:p>
                  </a:txBody>
                  <a:tcPr/>
                </a:tc>
                <a:tc>
                  <a:txBody>
                    <a:bodyPr/>
                    <a:lstStyle/>
                    <a:p>
                      <a:r>
                        <a:rPr lang="en-US" dirty="0" err="1"/>
                        <a:t>Þetta</a:t>
                      </a:r>
                      <a:r>
                        <a:rPr lang="en-US" dirty="0"/>
                        <a:t> </a:t>
                      </a:r>
                      <a:r>
                        <a:rPr lang="en-US" dirty="0" err="1"/>
                        <a:t>hefur</a:t>
                      </a:r>
                      <a:r>
                        <a:rPr lang="en-US" dirty="0"/>
                        <a:t> </a:t>
                      </a:r>
                      <a:r>
                        <a:rPr lang="en-US" dirty="0" err="1"/>
                        <a:t>gerst</a:t>
                      </a:r>
                      <a:r>
                        <a:rPr lang="en-US" dirty="0"/>
                        <a:t> oft á </a:t>
                      </a:r>
                      <a:r>
                        <a:rPr lang="en-US" dirty="0" err="1"/>
                        <a:t>ári</a:t>
                      </a:r>
                      <a:r>
                        <a:rPr lang="en-US" dirty="0"/>
                        <a:t> </a:t>
                      </a:r>
                      <a:r>
                        <a:rPr lang="en-US" dirty="0" err="1"/>
                        <a:t>hjá</a:t>
                      </a:r>
                      <a:r>
                        <a:rPr lang="en-US" dirty="0"/>
                        <a:t> </a:t>
                      </a:r>
                      <a:r>
                        <a:rPr lang="en-US" dirty="0" err="1"/>
                        <a:t>sveitarfélaginu</a:t>
                      </a:r>
                      <a:r>
                        <a:rPr lang="en-US" dirty="0"/>
                        <a:t> </a:t>
                      </a:r>
                    </a:p>
                  </a:txBody>
                  <a:tcPr/>
                </a:tc>
                <a:extLst>
                  <a:ext uri="{0D108BD9-81ED-4DB2-BD59-A6C34878D82A}">
                    <a16:rowId xmlns:a16="http://schemas.microsoft.com/office/drawing/2014/main" val="1579596988"/>
                  </a:ext>
                </a:extLst>
              </a:tr>
              <a:tr h="373858">
                <a:tc>
                  <a:txBody>
                    <a:bodyPr/>
                    <a:lstStyle/>
                    <a:p>
                      <a:pPr algn="ctr"/>
                      <a:r>
                        <a:rPr lang="en-US" dirty="0"/>
                        <a:t>4</a:t>
                      </a:r>
                    </a:p>
                  </a:txBody>
                  <a:tcPr/>
                </a:tc>
                <a:tc>
                  <a:txBody>
                    <a:bodyPr/>
                    <a:lstStyle/>
                    <a:p>
                      <a:pPr algn="ctr"/>
                      <a:r>
                        <a:rPr lang="en-US" dirty="0" err="1"/>
                        <a:t>Líklegt</a:t>
                      </a:r>
                      <a:endParaRPr lang="en-US" dirty="0"/>
                    </a:p>
                  </a:txBody>
                  <a:tcPr/>
                </a:tc>
                <a:tc>
                  <a:txBody>
                    <a:bodyPr/>
                    <a:lstStyle/>
                    <a:p>
                      <a:r>
                        <a:rPr lang="en-US" dirty="0" err="1"/>
                        <a:t>Þetta</a:t>
                      </a:r>
                      <a:r>
                        <a:rPr lang="en-US" dirty="0"/>
                        <a:t> </a:t>
                      </a:r>
                      <a:r>
                        <a:rPr lang="en-US" dirty="0" err="1"/>
                        <a:t>getur</a:t>
                      </a:r>
                      <a:r>
                        <a:rPr lang="en-US" dirty="0"/>
                        <a:t> </a:t>
                      </a:r>
                      <a:r>
                        <a:rPr lang="en-US" dirty="0" err="1"/>
                        <a:t>gerst</a:t>
                      </a:r>
                      <a:r>
                        <a:rPr lang="en-US" dirty="0"/>
                        <a:t> </a:t>
                      </a:r>
                      <a:r>
                        <a:rPr lang="en-US" dirty="0" err="1"/>
                        <a:t>minnst</a:t>
                      </a:r>
                      <a:r>
                        <a:rPr lang="en-US" dirty="0"/>
                        <a:t> </a:t>
                      </a:r>
                      <a:r>
                        <a:rPr lang="en-US" dirty="0" err="1"/>
                        <a:t>einu</a:t>
                      </a:r>
                      <a:r>
                        <a:rPr lang="en-US" dirty="0"/>
                        <a:t> </a:t>
                      </a:r>
                      <a:r>
                        <a:rPr lang="en-US" dirty="0" err="1"/>
                        <a:t>sinni</a:t>
                      </a:r>
                      <a:r>
                        <a:rPr lang="en-US" dirty="0"/>
                        <a:t> á </a:t>
                      </a:r>
                      <a:r>
                        <a:rPr lang="en-US" dirty="0" err="1"/>
                        <a:t>næstu</a:t>
                      </a:r>
                      <a:r>
                        <a:rPr lang="en-US" dirty="0"/>
                        <a:t> </a:t>
                      </a:r>
                      <a:r>
                        <a:rPr lang="en-US" dirty="0" err="1"/>
                        <a:t>tveimur</a:t>
                      </a:r>
                      <a:r>
                        <a:rPr lang="en-US" dirty="0"/>
                        <a:t> </a:t>
                      </a:r>
                      <a:r>
                        <a:rPr lang="en-US" dirty="0" err="1"/>
                        <a:t>árum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Það</a:t>
                      </a:r>
                      <a:r>
                        <a:rPr lang="en-US" dirty="0"/>
                        <a:t> </a:t>
                      </a:r>
                      <a:r>
                        <a:rPr lang="en-US" dirty="0" err="1"/>
                        <a:t>eru</a:t>
                      </a:r>
                      <a:r>
                        <a:rPr lang="en-US" dirty="0"/>
                        <a:t> 60-90% </a:t>
                      </a:r>
                      <a:r>
                        <a:rPr lang="en-US" dirty="0" err="1"/>
                        <a:t>líkur</a:t>
                      </a:r>
                      <a:r>
                        <a:rPr lang="en-US" dirty="0"/>
                        <a:t> á </a:t>
                      </a:r>
                      <a:r>
                        <a:rPr lang="en-US" dirty="0" err="1"/>
                        <a:t>að</a:t>
                      </a:r>
                      <a:r>
                        <a:rPr lang="en-US" dirty="0"/>
                        <a:t> </a:t>
                      </a:r>
                      <a:r>
                        <a:rPr lang="en-US" dirty="0" err="1"/>
                        <a:t>þetta</a:t>
                      </a:r>
                      <a:r>
                        <a:rPr lang="en-US" dirty="0"/>
                        <a:t> </a:t>
                      </a:r>
                      <a:r>
                        <a:rPr lang="en-US" dirty="0" err="1"/>
                        <a:t>gerist</a:t>
                      </a:r>
                      <a:endParaRPr lang="en-US" dirty="0"/>
                    </a:p>
                    <a:p>
                      <a:endParaRPr lang="en-US" dirty="0"/>
                    </a:p>
                  </a:txBody>
                  <a:tcPr/>
                </a:tc>
                <a:tc>
                  <a:txBody>
                    <a:bodyPr/>
                    <a:lstStyle/>
                    <a:p>
                      <a:r>
                        <a:rPr lang="en-US" dirty="0" err="1"/>
                        <a:t>Þetta</a:t>
                      </a:r>
                      <a:r>
                        <a:rPr lang="en-US" dirty="0"/>
                        <a:t> </a:t>
                      </a:r>
                      <a:r>
                        <a:rPr lang="en-US" dirty="0" err="1"/>
                        <a:t>gerist</a:t>
                      </a:r>
                      <a:r>
                        <a:rPr lang="en-US" dirty="0"/>
                        <a:t> oft á </a:t>
                      </a:r>
                      <a:r>
                        <a:rPr lang="en-US" dirty="0" err="1"/>
                        <a:t>ári</a:t>
                      </a:r>
                      <a:r>
                        <a:rPr lang="en-US" dirty="0"/>
                        <a:t> í </a:t>
                      </a:r>
                      <a:r>
                        <a:rPr lang="en-US" dirty="0" err="1"/>
                        <a:t>sveitarfélaginu</a:t>
                      </a:r>
                      <a:endParaRPr lang="en-US" dirty="0"/>
                    </a:p>
                  </a:txBody>
                  <a:tcPr/>
                </a:tc>
                <a:extLst>
                  <a:ext uri="{0D108BD9-81ED-4DB2-BD59-A6C34878D82A}">
                    <a16:rowId xmlns:a16="http://schemas.microsoft.com/office/drawing/2014/main" val="1902213895"/>
                  </a:ext>
                </a:extLst>
              </a:tr>
              <a:tr h="370840">
                <a:tc>
                  <a:txBody>
                    <a:bodyPr/>
                    <a:lstStyle/>
                    <a:p>
                      <a:pPr algn="ctr"/>
                      <a:r>
                        <a:rPr lang="en-US" dirty="0"/>
                        <a:t>3</a:t>
                      </a:r>
                    </a:p>
                  </a:txBody>
                  <a:tcPr/>
                </a:tc>
                <a:tc>
                  <a:txBody>
                    <a:bodyPr/>
                    <a:lstStyle/>
                    <a:p>
                      <a:pPr algn="ctr"/>
                      <a:r>
                        <a:rPr lang="en-US" dirty="0" err="1"/>
                        <a:t>Getur</a:t>
                      </a:r>
                      <a:r>
                        <a:rPr lang="en-US" dirty="0"/>
                        <a:t> </a:t>
                      </a:r>
                      <a:r>
                        <a:rPr lang="en-US" dirty="0" err="1"/>
                        <a:t>skeð</a:t>
                      </a:r>
                      <a:endParaRPr lang="en-US" dirty="0"/>
                    </a:p>
                  </a:txBody>
                  <a:tcPr/>
                </a:tc>
                <a:tc>
                  <a:txBody>
                    <a:bodyPr/>
                    <a:lstStyle/>
                    <a:p>
                      <a:r>
                        <a:rPr lang="en-US" dirty="0" err="1"/>
                        <a:t>Þetta</a:t>
                      </a:r>
                      <a:r>
                        <a:rPr lang="en-US" dirty="0"/>
                        <a:t> </a:t>
                      </a:r>
                      <a:r>
                        <a:rPr lang="en-US" dirty="0" err="1"/>
                        <a:t>getur</a:t>
                      </a:r>
                      <a:r>
                        <a:rPr lang="en-US" dirty="0"/>
                        <a:t> </a:t>
                      </a:r>
                      <a:r>
                        <a:rPr lang="en-US" dirty="0" err="1"/>
                        <a:t>gerst</a:t>
                      </a:r>
                      <a:r>
                        <a:rPr lang="en-US" dirty="0"/>
                        <a:t> </a:t>
                      </a:r>
                      <a:r>
                        <a:rPr lang="en-US" dirty="0" err="1"/>
                        <a:t>minnst</a:t>
                      </a:r>
                      <a:r>
                        <a:rPr lang="en-US" dirty="0"/>
                        <a:t> </a:t>
                      </a:r>
                      <a:r>
                        <a:rPr lang="en-US" dirty="0" err="1"/>
                        <a:t>einu</a:t>
                      </a:r>
                      <a:r>
                        <a:rPr lang="en-US" dirty="0"/>
                        <a:t> </a:t>
                      </a:r>
                      <a:r>
                        <a:rPr lang="en-US" dirty="0" err="1"/>
                        <a:t>sinni</a:t>
                      </a:r>
                      <a:r>
                        <a:rPr lang="en-US" dirty="0"/>
                        <a:t> á </a:t>
                      </a:r>
                      <a:r>
                        <a:rPr lang="en-US" dirty="0" err="1"/>
                        <a:t>næstu</a:t>
                      </a:r>
                      <a:r>
                        <a:rPr lang="en-US" dirty="0"/>
                        <a:t> 2-5 </a:t>
                      </a:r>
                      <a:r>
                        <a:rPr lang="en-US" dirty="0" err="1"/>
                        <a:t>árum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Það</a:t>
                      </a:r>
                      <a:r>
                        <a:rPr lang="en-US" dirty="0"/>
                        <a:t> </a:t>
                      </a:r>
                      <a:r>
                        <a:rPr lang="en-US" dirty="0" err="1"/>
                        <a:t>eru</a:t>
                      </a:r>
                      <a:r>
                        <a:rPr lang="en-US" dirty="0"/>
                        <a:t> 30-60% </a:t>
                      </a:r>
                      <a:r>
                        <a:rPr lang="en-US" dirty="0" err="1"/>
                        <a:t>líkur</a:t>
                      </a:r>
                      <a:r>
                        <a:rPr lang="en-US" dirty="0"/>
                        <a:t> á </a:t>
                      </a:r>
                      <a:r>
                        <a:rPr lang="en-US" dirty="0" err="1"/>
                        <a:t>að</a:t>
                      </a:r>
                      <a:r>
                        <a:rPr lang="en-US" dirty="0"/>
                        <a:t> </a:t>
                      </a:r>
                      <a:r>
                        <a:rPr lang="en-US" dirty="0" err="1"/>
                        <a:t>þetta</a:t>
                      </a:r>
                      <a:r>
                        <a:rPr lang="en-US" dirty="0"/>
                        <a:t> </a:t>
                      </a:r>
                      <a:r>
                        <a:rPr lang="en-US" dirty="0" err="1"/>
                        <a:t>gerist</a:t>
                      </a:r>
                      <a:endParaRPr lang="en-US" dirty="0"/>
                    </a:p>
                    <a:p>
                      <a:endParaRPr lang="en-US" dirty="0"/>
                    </a:p>
                  </a:txBody>
                  <a:tcPr/>
                </a:tc>
                <a:tc>
                  <a:txBody>
                    <a:bodyPr/>
                    <a:lstStyle/>
                    <a:p>
                      <a:r>
                        <a:rPr lang="en-US" dirty="0" err="1"/>
                        <a:t>Þetta</a:t>
                      </a:r>
                      <a:r>
                        <a:rPr lang="en-US" dirty="0"/>
                        <a:t> </a:t>
                      </a:r>
                      <a:r>
                        <a:rPr lang="en-US" dirty="0" err="1"/>
                        <a:t>hefur</a:t>
                      </a:r>
                      <a:r>
                        <a:rPr lang="en-US" dirty="0"/>
                        <a:t> </a:t>
                      </a:r>
                      <a:r>
                        <a:rPr lang="en-US" dirty="0" err="1"/>
                        <a:t>gerst</a:t>
                      </a:r>
                      <a:r>
                        <a:rPr lang="en-US" dirty="0"/>
                        <a:t> </a:t>
                      </a:r>
                      <a:r>
                        <a:rPr lang="en-US" dirty="0" err="1"/>
                        <a:t>nokkrum</a:t>
                      </a:r>
                      <a:r>
                        <a:rPr lang="en-US" dirty="0"/>
                        <a:t> </a:t>
                      </a:r>
                      <a:r>
                        <a:rPr lang="en-US" dirty="0" err="1"/>
                        <a:t>sinnum</a:t>
                      </a:r>
                      <a:r>
                        <a:rPr lang="en-US" dirty="0"/>
                        <a:t> í </a:t>
                      </a:r>
                      <a:r>
                        <a:rPr lang="en-US" dirty="0" err="1"/>
                        <a:t>sveitarfélaginu</a:t>
                      </a:r>
                      <a:endParaRPr lang="en-US" dirty="0"/>
                    </a:p>
                  </a:txBody>
                  <a:tcPr/>
                </a:tc>
                <a:extLst>
                  <a:ext uri="{0D108BD9-81ED-4DB2-BD59-A6C34878D82A}">
                    <a16:rowId xmlns:a16="http://schemas.microsoft.com/office/drawing/2014/main" val="1732306337"/>
                  </a:ext>
                </a:extLst>
              </a:tr>
              <a:tr h="370840">
                <a:tc>
                  <a:txBody>
                    <a:bodyPr/>
                    <a:lstStyle/>
                    <a:p>
                      <a:pPr algn="ctr"/>
                      <a:r>
                        <a:rPr lang="en-US" dirty="0"/>
                        <a:t>2</a:t>
                      </a:r>
                    </a:p>
                  </a:txBody>
                  <a:tcPr/>
                </a:tc>
                <a:tc>
                  <a:txBody>
                    <a:bodyPr/>
                    <a:lstStyle/>
                    <a:p>
                      <a:pPr algn="ctr"/>
                      <a:r>
                        <a:rPr lang="en-US" dirty="0" err="1"/>
                        <a:t>Litlar</a:t>
                      </a:r>
                      <a:endParaRPr lang="en-US" dirty="0"/>
                    </a:p>
                  </a:txBody>
                  <a:tcPr/>
                </a:tc>
                <a:tc>
                  <a:txBody>
                    <a:bodyPr/>
                    <a:lstStyle/>
                    <a:p>
                      <a:r>
                        <a:rPr lang="en-US" dirty="0" err="1"/>
                        <a:t>Þetta</a:t>
                      </a:r>
                      <a:r>
                        <a:rPr lang="en-US" dirty="0"/>
                        <a:t> </a:t>
                      </a:r>
                      <a:r>
                        <a:rPr lang="en-US" dirty="0" err="1"/>
                        <a:t>getur</a:t>
                      </a:r>
                      <a:r>
                        <a:rPr lang="en-US" dirty="0"/>
                        <a:t> </a:t>
                      </a:r>
                      <a:r>
                        <a:rPr lang="en-US" dirty="0" err="1"/>
                        <a:t>gerst</a:t>
                      </a:r>
                      <a:r>
                        <a:rPr lang="en-US" dirty="0"/>
                        <a:t> </a:t>
                      </a:r>
                      <a:r>
                        <a:rPr lang="en-US" dirty="0" err="1"/>
                        <a:t>minnst</a:t>
                      </a:r>
                      <a:r>
                        <a:rPr lang="en-US" dirty="0"/>
                        <a:t> </a:t>
                      </a:r>
                      <a:r>
                        <a:rPr lang="en-US" dirty="0" err="1"/>
                        <a:t>einu</a:t>
                      </a:r>
                      <a:r>
                        <a:rPr lang="en-US" dirty="0"/>
                        <a:t> </a:t>
                      </a:r>
                      <a:r>
                        <a:rPr lang="en-US" dirty="0" err="1"/>
                        <a:t>sinni</a:t>
                      </a:r>
                      <a:r>
                        <a:rPr lang="en-US" dirty="0"/>
                        <a:t> á </a:t>
                      </a:r>
                      <a:r>
                        <a:rPr lang="en-US" dirty="0" err="1"/>
                        <a:t>næstu</a:t>
                      </a:r>
                      <a:r>
                        <a:rPr lang="en-US" dirty="0"/>
                        <a:t> 5-10 </a:t>
                      </a:r>
                      <a:r>
                        <a:rPr lang="en-US" dirty="0" err="1"/>
                        <a:t>árum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Það</a:t>
                      </a:r>
                      <a:r>
                        <a:rPr lang="en-US" dirty="0"/>
                        <a:t> </a:t>
                      </a:r>
                      <a:r>
                        <a:rPr lang="en-US" dirty="0" err="1"/>
                        <a:t>eru</a:t>
                      </a:r>
                      <a:r>
                        <a:rPr lang="en-US" dirty="0"/>
                        <a:t> 10-30% </a:t>
                      </a:r>
                      <a:r>
                        <a:rPr lang="en-US" dirty="0" err="1"/>
                        <a:t>líkur</a:t>
                      </a:r>
                      <a:r>
                        <a:rPr lang="en-US" dirty="0"/>
                        <a:t> á </a:t>
                      </a:r>
                      <a:r>
                        <a:rPr lang="en-US" dirty="0" err="1"/>
                        <a:t>að</a:t>
                      </a:r>
                      <a:r>
                        <a:rPr lang="en-US" dirty="0"/>
                        <a:t> </a:t>
                      </a:r>
                      <a:r>
                        <a:rPr lang="en-US" dirty="0" err="1"/>
                        <a:t>þetta</a:t>
                      </a:r>
                      <a:r>
                        <a:rPr lang="en-US" dirty="0"/>
                        <a:t> </a:t>
                      </a:r>
                      <a:r>
                        <a:rPr lang="en-US" dirty="0" err="1"/>
                        <a:t>gerist</a:t>
                      </a:r>
                      <a:endParaRPr lang="en-US" dirty="0"/>
                    </a:p>
                    <a:p>
                      <a:endParaRPr lang="en-US" dirty="0"/>
                    </a:p>
                  </a:txBody>
                  <a:tcPr/>
                </a:tc>
                <a:tc>
                  <a:txBody>
                    <a:bodyPr/>
                    <a:lstStyle/>
                    <a:p>
                      <a:r>
                        <a:rPr lang="en-US" dirty="0" err="1"/>
                        <a:t>Þetta</a:t>
                      </a:r>
                      <a:r>
                        <a:rPr lang="en-US" dirty="0"/>
                        <a:t> </a:t>
                      </a:r>
                      <a:r>
                        <a:rPr lang="en-US" dirty="0" err="1"/>
                        <a:t>hefur</a:t>
                      </a:r>
                      <a:r>
                        <a:rPr lang="en-US" dirty="0"/>
                        <a:t> </a:t>
                      </a:r>
                      <a:r>
                        <a:rPr lang="en-US" dirty="0" err="1"/>
                        <a:t>gerst</a:t>
                      </a:r>
                      <a:r>
                        <a:rPr lang="en-US" dirty="0"/>
                        <a:t> </a:t>
                      </a:r>
                      <a:r>
                        <a:rPr lang="en-US" dirty="0" err="1"/>
                        <a:t>einstaka</a:t>
                      </a:r>
                      <a:r>
                        <a:rPr lang="en-US" dirty="0"/>
                        <a:t> </a:t>
                      </a:r>
                      <a:r>
                        <a:rPr lang="en-US" dirty="0" err="1"/>
                        <a:t>sinnum</a:t>
                      </a:r>
                      <a:r>
                        <a:rPr lang="en-US" dirty="0"/>
                        <a:t> í </a:t>
                      </a:r>
                      <a:r>
                        <a:rPr lang="en-US" dirty="0" err="1"/>
                        <a:t>sveitarfélaginu</a:t>
                      </a:r>
                      <a:endParaRPr lang="en-US" dirty="0"/>
                    </a:p>
                  </a:txBody>
                  <a:tcPr/>
                </a:tc>
                <a:extLst>
                  <a:ext uri="{0D108BD9-81ED-4DB2-BD59-A6C34878D82A}">
                    <a16:rowId xmlns:a16="http://schemas.microsoft.com/office/drawing/2014/main" val="1535225920"/>
                  </a:ext>
                </a:extLst>
              </a:tr>
              <a:tr h="370840">
                <a:tc>
                  <a:txBody>
                    <a:bodyPr/>
                    <a:lstStyle/>
                    <a:p>
                      <a:pPr algn="ctr"/>
                      <a:r>
                        <a:rPr lang="en-US" dirty="0"/>
                        <a:t>1</a:t>
                      </a:r>
                    </a:p>
                  </a:txBody>
                  <a:tcPr/>
                </a:tc>
                <a:tc>
                  <a:txBody>
                    <a:bodyPr/>
                    <a:lstStyle/>
                    <a:p>
                      <a:pPr algn="ctr"/>
                      <a:r>
                        <a:rPr lang="en-US" dirty="0" err="1"/>
                        <a:t>Mjög</a:t>
                      </a:r>
                      <a:r>
                        <a:rPr lang="en-US" dirty="0"/>
                        <a:t> </a:t>
                      </a:r>
                      <a:r>
                        <a:rPr lang="en-US" dirty="0" err="1"/>
                        <a:t>litlar</a:t>
                      </a:r>
                      <a:endParaRPr lang="en-US" dirty="0"/>
                    </a:p>
                  </a:txBody>
                  <a:tcPr/>
                </a:tc>
                <a:tc>
                  <a:txBody>
                    <a:bodyPr/>
                    <a:lstStyle/>
                    <a:p>
                      <a:r>
                        <a:rPr lang="en-US" dirty="0" err="1"/>
                        <a:t>Þetta</a:t>
                      </a:r>
                      <a:r>
                        <a:rPr lang="en-US" dirty="0"/>
                        <a:t> </a:t>
                      </a:r>
                      <a:r>
                        <a:rPr lang="en-US" dirty="0" err="1"/>
                        <a:t>gerist</a:t>
                      </a:r>
                      <a:r>
                        <a:rPr lang="en-US" dirty="0"/>
                        <a:t> </a:t>
                      </a:r>
                      <a:r>
                        <a:rPr lang="en-US" dirty="0" err="1"/>
                        <a:t>varla</a:t>
                      </a:r>
                      <a:r>
                        <a:rPr lang="en-US" dirty="0"/>
                        <a:t> á </a:t>
                      </a:r>
                      <a:r>
                        <a:rPr lang="en-US" dirty="0" err="1"/>
                        <a:t>næstu</a:t>
                      </a:r>
                      <a:r>
                        <a:rPr lang="en-US" dirty="0"/>
                        <a:t> 10-15 </a:t>
                      </a:r>
                      <a:r>
                        <a:rPr lang="en-US" dirty="0" err="1"/>
                        <a:t>árum</a:t>
                      </a:r>
                      <a:endParaRPr lang="en-US" dirty="0"/>
                    </a:p>
                  </a:txBody>
                  <a:tcPr/>
                </a:tc>
                <a:tc>
                  <a:txBody>
                    <a:bodyPr/>
                    <a:lstStyle/>
                    <a:p>
                      <a:r>
                        <a:rPr lang="en-US" dirty="0" err="1"/>
                        <a:t>Það</a:t>
                      </a:r>
                      <a:r>
                        <a:rPr lang="en-US" dirty="0"/>
                        <a:t> er 0-10% </a:t>
                      </a:r>
                      <a:r>
                        <a:rPr lang="en-US" dirty="0" err="1"/>
                        <a:t>líkur</a:t>
                      </a:r>
                      <a:r>
                        <a:rPr lang="en-US" dirty="0"/>
                        <a:t> á </a:t>
                      </a:r>
                      <a:r>
                        <a:rPr lang="en-US" dirty="0" err="1"/>
                        <a:t>að</a:t>
                      </a:r>
                      <a:r>
                        <a:rPr lang="en-US" dirty="0"/>
                        <a:t> </a:t>
                      </a:r>
                      <a:r>
                        <a:rPr lang="en-US" dirty="0" err="1"/>
                        <a:t>þetta</a:t>
                      </a:r>
                      <a:r>
                        <a:rPr lang="en-US" dirty="0"/>
                        <a:t> </a:t>
                      </a:r>
                      <a:r>
                        <a:rPr lang="en-US" dirty="0" err="1"/>
                        <a:t>gerist</a:t>
                      </a:r>
                      <a:endParaRPr lang="en-US" dirty="0"/>
                    </a:p>
                  </a:txBody>
                  <a:tcPr/>
                </a:tc>
                <a:tc>
                  <a:txBody>
                    <a:bodyPr/>
                    <a:lstStyle/>
                    <a:p>
                      <a:r>
                        <a:rPr lang="en-US" dirty="0" err="1"/>
                        <a:t>Þetta</a:t>
                      </a:r>
                      <a:r>
                        <a:rPr lang="en-US" dirty="0"/>
                        <a:t> </a:t>
                      </a:r>
                      <a:r>
                        <a:rPr lang="en-US" dirty="0" err="1"/>
                        <a:t>hefur</a:t>
                      </a:r>
                      <a:r>
                        <a:rPr lang="en-US" dirty="0"/>
                        <a:t> </a:t>
                      </a:r>
                      <a:r>
                        <a:rPr lang="en-US" dirty="0" err="1"/>
                        <a:t>aldrei</a:t>
                      </a:r>
                      <a:r>
                        <a:rPr lang="en-US" dirty="0"/>
                        <a:t> </a:t>
                      </a:r>
                      <a:r>
                        <a:rPr lang="en-US" dirty="0" err="1"/>
                        <a:t>gerst</a:t>
                      </a:r>
                      <a:r>
                        <a:rPr lang="en-US" dirty="0"/>
                        <a:t> í </a:t>
                      </a:r>
                      <a:r>
                        <a:rPr lang="en-US" dirty="0" err="1"/>
                        <a:t>sveitarfélaginu</a:t>
                      </a:r>
                      <a:endParaRPr lang="en-US" dirty="0"/>
                    </a:p>
                  </a:txBody>
                  <a:tcPr/>
                </a:tc>
                <a:extLst>
                  <a:ext uri="{0D108BD9-81ED-4DB2-BD59-A6C34878D82A}">
                    <a16:rowId xmlns:a16="http://schemas.microsoft.com/office/drawing/2014/main" val="137943197"/>
                  </a:ext>
                </a:extLst>
              </a:tr>
            </a:tbl>
          </a:graphicData>
        </a:graphic>
      </p:graphicFrame>
    </p:spTree>
    <p:extLst>
      <p:ext uri="{BB962C8B-B14F-4D97-AF65-F5344CB8AC3E}">
        <p14:creationId xmlns:p14="http://schemas.microsoft.com/office/powerpoint/2010/main" val="896533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Áhættumat</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a:bodyPr>
          <a:lstStyle/>
          <a:p>
            <a:pPr>
              <a:lnSpc>
                <a:spcPct val="100000"/>
              </a:lnSpc>
            </a:pPr>
            <a:r>
              <a:rPr lang="en-US" dirty="0" err="1"/>
              <a:t>Aðgerðir</a:t>
            </a:r>
            <a:r>
              <a:rPr lang="en-US" dirty="0"/>
              <a:t> </a:t>
            </a:r>
            <a:r>
              <a:rPr lang="en-US" dirty="0" err="1"/>
              <a:t>og</a:t>
            </a:r>
            <a:r>
              <a:rPr lang="en-US" dirty="0"/>
              <a:t> </a:t>
            </a:r>
            <a:r>
              <a:rPr lang="en-US" dirty="0" err="1"/>
              <a:t>viðbrögð</a:t>
            </a:r>
            <a:r>
              <a:rPr lang="en-US" dirty="0"/>
              <a:t> </a:t>
            </a:r>
            <a:r>
              <a:rPr lang="en-US" dirty="0" err="1"/>
              <a:t>hafa</a:t>
            </a:r>
            <a:r>
              <a:rPr lang="en-US" dirty="0"/>
              <a:t> </a:t>
            </a:r>
            <a:r>
              <a:rPr lang="en-US" dirty="0" err="1"/>
              <a:t>að</a:t>
            </a:r>
            <a:r>
              <a:rPr lang="en-US" dirty="0"/>
              <a:t> </a:t>
            </a:r>
            <a:r>
              <a:rPr lang="en-US" dirty="0" err="1"/>
              <a:t>markmiði</a:t>
            </a:r>
            <a:r>
              <a:rPr lang="en-US" dirty="0"/>
              <a:t> </a:t>
            </a:r>
            <a:r>
              <a:rPr lang="en-US" dirty="0" err="1"/>
              <a:t>að</a:t>
            </a:r>
            <a:r>
              <a:rPr lang="en-US" dirty="0"/>
              <a:t> </a:t>
            </a:r>
            <a:r>
              <a:rPr lang="en-US" dirty="0" err="1"/>
              <a:t>færa</a:t>
            </a:r>
            <a:r>
              <a:rPr lang="en-US" dirty="0"/>
              <a:t> </a:t>
            </a:r>
            <a:r>
              <a:rPr lang="en-US" dirty="0" err="1"/>
              <a:t>afleiðingar</a:t>
            </a:r>
            <a:r>
              <a:rPr lang="en-US" dirty="0"/>
              <a:t> </a:t>
            </a:r>
            <a:r>
              <a:rPr lang="en-US" dirty="0" err="1"/>
              <a:t>áhættu</a:t>
            </a:r>
            <a:r>
              <a:rPr lang="en-US" dirty="0"/>
              <a:t> </a:t>
            </a:r>
            <a:r>
              <a:rPr lang="en-US" dirty="0" err="1"/>
              <a:t>niður</a:t>
            </a:r>
            <a:r>
              <a:rPr lang="en-US" dirty="0"/>
              <a:t> á </a:t>
            </a:r>
            <a:r>
              <a:rPr lang="en-US" dirty="0" err="1"/>
              <a:t>ásættanlegt</a:t>
            </a:r>
            <a:r>
              <a:rPr lang="en-US" dirty="0"/>
              <a:t> </a:t>
            </a:r>
            <a:r>
              <a:rPr lang="en-US" dirty="0" err="1"/>
              <a:t>stig</a:t>
            </a:r>
            <a:r>
              <a:rPr lang="en-US" dirty="0"/>
              <a:t> </a:t>
            </a:r>
          </a:p>
          <a:p>
            <a:pPr lvl="1">
              <a:lnSpc>
                <a:spcPct val="100000"/>
              </a:lnSpc>
            </a:pPr>
            <a:r>
              <a:rPr lang="en-US" dirty="0" err="1"/>
              <a:t>Aðgerðir</a:t>
            </a:r>
            <a:r>
              <a:rPr lang="en-US" dirty="0"/>
              <a:t> </a:t>
            </a:r>
            <a:r>
              <a:rPr lang="en-US" dirty="0" err="1"/>
              <a:t>eru</a:t>
            </a:r>
            <a:r>
              <a:rPr lang="en-US" dirty="0"/>
              <a:t> </a:t>
            </a:r>
            <a:r>
              <a:rPr lang="en-US" dirty="0" err="1"/>
              <a:t>felldar</a:t>
            </a:r>
            <a:r>
              <a:rPr lang="en-US" dirty="0"/>
              <a:t> inn í </a:t>
            </a:r>
            <a:r>
              <a:rPr lang="en-US" dirty="0" err="1"/>
              <a:t>aðgerðaáætlun</a:t>
            </a:r>
            <a:r>
              <a:rPr lang="en-US" dirty="0"/>
              <a:t> </a:t>
            </a:r>
            <a:r>
              <a:rPr lang="en-US" dirty="0" err="1"/>
              <a:t>sem</a:t>
            </a:r>
            <a:r>
              <a:rPr lang="en-US" dirty="0"/>
              <a:t> </a:t>
            </a:r>
            <a:r>
              <a:rPr lang="en-US" dirty="0" err="1"/>
              <a:t>tryggir</a:t>
            </a:r>
            <a:r>
              <a:rPr lang="en-US" dirty="0"/>
              <a:t> </a:t>
            </a:r>
            <a:r>
              <a:rPr lang="en-US" dirty="0" err="1"/>
              <a:t>að</a:t>
            </a:r>
            <a:r>
              <a:rPr lang="en-US" dirty="0"/>
              <a:t> </a:t>
            </a:r>
            <a:r>
              <a:rPr lang="en-US" dirty="0" err="1"/>
              <a:t>viðbrögðin</a:t>
            </a:r>
            <a:r>
              <a:rPr lang="en-US" dirty="0"/>
              <a:t> </a:t>
            </a:r>
            <a:r>
              <a:rPr lang="en-US" dirty="0" err="1"/>
              <a:t>eigi</a:t>
            </a:r>
            <a:r>
              <a:rPr lang="en-US" dirty="0"/>
              <a:t> </a:t>
            </a:r>
            <a:r>
              <a:rPr lang="en-US" dirty="0" err="1"/>
              <a:t>sér</a:t>
            </a:r>
            <a:r>
              <a:rPr lang="en-US" dirty="0"/>
              <a:t> </a:t>
            </a:r>
            <a:r>
              <a:rPr lang="en-US" dirty="0" err="1"/>
              <a:t>stað</a:t>
            </a:r>
            <a:r>
              <a:rPr lang="en-US" dirty="0"/>
              <a:t> á </a:t>
            </a:r>
            <a:r>
              <a:rPr lang="en-US" dirty="0" err="1"/>
              <a:t>skilvirkan</a:t>
            </a:r>
            <a:r>
              <a:rPr lang="en-US" dirty="0"/>
              <a:t> </a:t>
            </a:r>
            <a:r>
              <a:rPr lang="en-US" dirty="0" err="1"/>
              <a:t>hátt</a:t>
            </a:r>
            <a:r>
              <a:rPr lang="en-US" dirty="0"/>
              <a:t> á </a:t>
            </a:r>
            <a:r>
              <a:rPr lang="en-US" dirty="0" err="1"/>
              <a:t>réttum</a:t>
            </a:r>
            <a:r>
              <a:rPr lang="en-US" dirty="0"/>
              <a:t> </a:t>
            </a:r>
            <a:r>
              <a:rPr lang="en-US" dirty="0" err="1"/>
              <a:t>tíma</a:t>
            </a:r>
            <a:r>
              <a:rPr lang="en-US" dirty="0"/>
              <a:t> </a:t>
            </a:r>
          </a:p>
          <a:p>
            <a:pPr lvl="1">
              <a:lnSpc>
                <a:spcPct val="100000"/>
              </a:lnSpc>
            </a:pPr>
            <a:r>
              <a:rPr lang="en-US" dirty="0"/>
              <a:t>Val á </a:t>
            </a:r>
            <a:r>
              <a:rPr lang="en-US" dirty="0" err="1"/>
              <a:t>viðbrögðum</a:t>
            </a:r>
            <a:r>
              <a:rPr lang="en-US" dirty="0"/>
              <a:t> </a:t>
            </a:r>
            <a:r>
              <a:rPr lang="en-US" dirty="0" err="1"/>
              <a:t>og</a:t>
            </a:r>
            <a:r>
              <a:rPr lang="en-US" dirty="0"/>
              <a:t> </a:t>
            </a:r>
            <a:r>
              <a:rPr lang="en-US" dirty="0" err="1"/>
              <a:t>eftirliti</a:t>
            </a:r>
            <a:r>
              <a:rPr lang="en-US" dirty="0"/>
              <a:t> </a:t>
            </a:r>
            <a:r>
              <a:rPr lang="en-US" dirty="0" err="1"/>
              <a:t>helgast</a:t>
            </a:r>
            <a:r>
              <a:rPr lang="en-US" dirty="0"/>
              <a:t> </a:t>
            </a:r>
            <a:r>
              <a:rPr lang="en-US" dirty="0" err="1"/>
              <a:t>af</a:t>
            </a:r>
            <a:r>
              <a:rPr lang="en-US" dirty="0"/>
              <a:t> </a:t>
            </a:r>
            <a:r>
              <a:rPr lang="en-US" dirty="0" err="1"/>
              <a:t>samspili</a:t>
            </a:r>
            <a:r>
              <a:rPr lang="en-US" dirty="0"/>
              <a:t> </a:t>
            </a:r>
            <a:r>
              <a:rPr lang="en-US" dirty="0" err="1"/>
              <a:t>kostnaðar</a:t>
            </a:r>
            <a:r>
              <a:rPr lang="en-US" dirty="0"/>
              <a:t> </a:t>
            </a:r>
            <a:r>
              <a:rPr lang="en-US" dirty="0" err="1"/>
              <a:t>við</a:t>
            </a:r>
            <a:r>
              <a:rPr lang="en-US" dirty="0"/>
              <a:t> </a:t>
            </a:r>
            <a:r>
              <a:rPr lang="en-US" dirty="0" err="1"/>
              <a:t>viðbrögðin</a:t>
            </a:r>
            <a:r>
              <a:rPr lang="en-US" dirty="0"/>
              <a:t> </a:t>
            </a:r>
            <a:r>
              <a:rPr lang="en-US" dirty="0" err="1"/>
              <a:t>og</a:t>
            </a:r>
            <a:r>
              <a:rPr lang="en-US" dirty="0"/>
              <a:t> </a:t>
            </a:r>
            <a:r>
              <a:rPr lang="en-US" dirty="0" err="1"/>
              <a:t>líklegs</a:t>
            </a:r>
            <a:r>
              <a:rPr lang="en-US" dirty="0"/>
              <a:t> </a:t>
            </a:r>
            <a:r>
              <a:rPr lang="en-US" dirty="0" err="1"/>
              <a:t>kostnaðar</a:t>
            </a:r>
            <a:r>
              <a:rPr lang="en-US" dirty="0"/>
              <a:t> </a:t>
            </a:r>
            <a:r>
              <a:rPr lang="en-US" dirty="0" err="1"/>
              <a:t>við</a:t>
            </a:r>
            <a:r>
              <a:rPr lang="en-US" dirty="0"/>
              <a:t> </a:t>
            </a:r>
            <a:r>
              <a:rPr lang="en-US" dirty="0" err="1"/>
              <a:t>atburðinn</a:t>
            </a:r>
            <a:r>
              <a:rPr lang="en-US" dirty="0"/>
              <a:t> </a:t>
            </a:r>
          </a:p>
          <a:p>
            <a:pPr lvl="1">
              <a:lnSpc>
                <a:spcPct val="100000"/>
              </a:lnSpc>
            </a:pPr>
            <a:r>
              <a:rPr lang="en-US" dirty="0" err="1"/>
              <a:t>Það</a:t>
            </a:r>
            <a:r>
              <a:rPr lang="en-US" dirty="0"/>
              <a:t> </a:t>
            </a:r>
            <a:r>
              <a:rPr lang="en-US" dirty="0" err="1"/>
              <a:t>getur</a:t>
            </a:r>
            <a:r>
              <a:rPr lang="en-US" dirty="0"/>
              <a:t> </a:t>
            </a:r>
            <a:r>
              <a:rPr lang="en-US" dirty="0" err="1"/>
              <a:t>kostað</a:t>
            </a:r>
            <a:r>
              <a:rPr lang="en-US" dirty="0"/>
              <a:t> </a:t>
            </a:r>
            <a:r>
              <a:rPr lang="en-US" dirty="0" err="1"/>
              <a:t>mjög</a:t>
            </a:r>
            <a:r>
              <a:rPr lang="en-US" dirty="0"/>
              <a:t> </a:t>
            </a:r>
            <a:r>
              <a:rPr lang="en-US" dirty="0" err="1"/>
              <a:t>mikið</a:t>
            </a:r>
            <a:r>
              <a:rPr lang="en-US" dirty="0"/>
              <a:t> </a:t>
            </a:r>
            <a:r>
              <a:rPr lang="en-US" dirty="0" err="1"/>
              <a:t>að</a:t>
            </a:r>
            <a:r>
              <a:rPr lang="en-US" dirty="0"/>
              <a:t> </a:t>
            </a:r>
            <a:r>
              <a:rPr lang="en-US" dirty="0" err="1"/>
              <a:t>fyrirbyggja</a:t>
            </a:r>
            <a:r>
              <a:rPr lang="en-US" dirty="0"/>
              <a:t> </a:t>
            </a:r>
            <a:r>
              <a:rPr lang="en-US" dirty="0" err="1"/>
              <a:t>áhættu</a:t>
            </a:r>
            <a:r>
              <a:rPr lang="en-US" dirty="0"/>
              <a:t> </a:t>
            </a:r>
            <a:r>
              <a:rPr lang="en-US" dirty="0" err="1"/>
              <a:t>algerlega</a:t>
            </a: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84507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90333A0-15DC-624B-A15E-C975F5F8ECE1}"/>
              </a:ext>
            </a:extLst>
          </p:cNvPr>
          <p:cNvSpPr>
            <a:spLocks noGrp="1" noChangeArrowheads="1"/>
          </p:cNvSpPr>
          <p:nvPr>
            <p:ph type="title"/>
          </p:nvPr>
        </p:nvSpPr>
        <p:spPr/>
        <p:txBody>
          <a:bodyPr/>
          <a:lstStyle/>
          <a:p>
            <a:pPr eaLnBrk="1" hangingPunct="1"/>
            <a:r>
              <a:rPr lang="is-IS" altLang="is-IS" dirty="0"/>
              <a:t>Upprifjun</a:t>
            </a:r>
          </a:p>
        </p:txBody>
      </p:sp>
      <p:sp>
        <p:nvSpPr>
          <p:cNvPr id="40963" name="Rectangle 3">
            <a:extLst>
              <a:ext uri="{FF2B5EF4-FFF2-40B4-BE49-F238E27FC236}">
                <a16:creationId xmlns:a16="http://schemas.microsoft.com/office/drawing/2014/main" id="{FDA453E4-CB5B-7B40-9120-50565225F699}"/>
              </a:ext>
            </a:extLst>
          </p:cNvPr>
          <p:cNvSpPr>
            <a:spLocks noGrp="1" noChangeArrowheads="1"/>
          </p:cNvSpPr>
          <p:nvPr>
            <p:ph idx="1"/>
          </p:nvPr>
        </p:nvSpPr>
        <p:spPr/>
        <p:txBody>
          <a:bodyPr>
            <a:normAutofit fontScale="92500" lnSpcReduction="10000"/>
          </a:bodyPr>
          <a:lstStyle/>
          <a:p>
            <a:r>
              <a:rPr lang="is-IS" dirty="0"/>
              <a:t>Síðast ræddum við um vinnulag við undirbúning og afgreiðslu fjárheimilda fyrir næsta fjárhagsár og þriggja ára áætlun, eftirlit með fjármálum sveitarfélaga, hlutverk eftirlitsnefndar og hvað gerist ef sveitarfélag missir tökin á fjármálum sínum.</a:t>
            </a:r>
            <a:endParaRPr lang="en-US" dirty="0"/>
          </a:p>
          <a:p>
            <a:r>
              <a:rPr lang="is-IS" b="1" dirty="0"/>
              <a:t>Lykilatriði:</a:t>
            </a:r>
            <a:endParaRPr lang="en-US" dirty="0"/>
          </a:p>
          <a:p>
            <a:pPr lvl="1"/>
            <a:r>
              <a:rPr lang="en-US" dirty="0" err="1"/>
              <a:t>Tímalína</a:t>
            </a:r>
            <a:r>
              <a:rPr lang="en-US" dirty="0"/>
              <a:t> </a:t>
            </a:r>
            <a:r>
              <a:rPr lang="en-US" dirty="0" err="1"/>
              <a:t>við</a:t>
            </a:r>
            <a:r>
              <a:rPr lang="en-US" dirty="0"/>
              <a:t> </a:t>
            </a:r>
            <a:r>
              <a:rPr lang="en-US" dirty="0" err="1"/>
              <a:t>undirbúningsvinnu</a:t>
            </a:r>
            <a:r>
              <a:rPr lang="en-US" dirty="0"/>
              <a:t> </a:t>
            </a:r>
            <a:r>
              <a:rPr lang="en-US" dirty="0" err="1"/>
              <a:t>fjárheimilda</a:t>
            </a:r>
            <a:endParaRPr lang="en-US" dirty="0"/>
          </a:p>
          <a:p>
            <a:pPr lvl="1"/>
            <a:r>
              <a:rPr lang="en-US" dirty="0" err="1"/>
              <a:t>Gagnasöfnun</a:t>
            </a:r>
            <a:r>
              <a:rPr lang="en-US" dirty="0"/>
              <a:t> </a:t>
            </a:r>
            <a:r>
              <a:rPr lang="en-US" dirty="0" err="1"/>
              <a:t>við</a:t>
            </a:r>
            <a:r>
              <a:rPr lang="en-US" dirty="0"/>
              <a:t> </a:t>
            </a:r>
            <a:r>
              <a:rPr lang="en-US" dirty="0" err="1"/>
              <a:t>undirbúning</a:t>
            </a:r>
            <a:r>
              <a:rPr lang="en-US" dirty="0"/>
              <a:t> </a:t>
            </a:r>
            <a:r>
              <a:rPr lang="en-US" dirty="0" err="1"/>
              <a:t>fjárheimilda</a:t>
            </a:r>
            <a:endParaRPr lang="en-US" dirty="0"/>
          </a:p>
          <a:p>
            <a:pPr lvl="1"/>
            <a:r>
              <a:rPr lang="en-US" altLang="is-IS" dirty="0" err="1"/>
              <a:t>Helstu</a:t>
            </a:r>
            <a:r>
              <a:rPr lang="en-US" altLang="is-IS" dirty="0"/>
              <a:t> </a:t>
            </a:r>
            <a:r>
              <a:rPr lang="en-US" altLang="is-IS" dirty="0" err="1"/>
              <a:t>ábyrgðaraðilar</a:t>
            </a:r>
            <a:r>
              <a:rPr lang="en-US" altLang="is-IS" dirty="0"/>
              <a:t> </a:t>
            </a:r>
            <a:r>
              <a:rPr lang="en-US" altLang="is-IS" dirty="0" err="1"/>
              <a:t>vinnuferla</a:t>
            </a:r>
            <a:endParaRPr lang="en-US" altLang="is-IS" dirty="0"/>
          </a:p>
          <a:p>
            <a:pPr lvl="1"/>
            <a:r>
              <a:rPr lang="en-US" altLang="is-IS" dirty="0" err="1"/>
              <a:t>Hlutverk</a:t>
            </a:r>
            <a:r>
              <a:rPr lang="en-US" altLang="is-IS" dirty="0"/>
              <a:t> </a:t>
            </a:r>
            <a:r>
              <a:rPr lang="en-US" altLang="is-IS" dirty="0" err="1"/>
              <a:t>byggðarráðs</a:t>
            </a:r>
            <a:endParaRPr lang="en-US" altLang="is-IS" dirty="0"/>
          </a:p>
          <a:p>
            <a:pPr lvl="1"/>
            <a:r>
              <a:rPr lang="en-US" altLang="is-IS" dirty="0" err="1"/>
              <a:t>Hlutverk</a:t>
            </a:r>
            <a:r>
              <a:rPr lang="en-US" altLang="is-IS" dirty="0"/>
              <a:t> </a:t>
            </a:r>
            <a:r>
              <a:rPr lang="en-US" altLang="is-IS" dirty="0" err="1"/>
              <a:t>sveitarstjórnar</a:t>
            </a:r>
            <a:endParaRPr lang="en-US" altLang="is-IS" dirty="0"/>
          </a:p>
          <a:p>
            <a:pPr lvl="1"/>
            <a:r>
              <a:rPr lang="en-US" altLang="is-IS" dirty="0" err="1"/>
              <a:t>Eftirlitsnefnd</a:t>
            </a:r>
            <a:r>
              <a:rPr lang="en-US" altLang="is-IS" dirty="0"/>
              <a:t> </a:t>
            </a:r>
            <a:r>
              <a:rPr lang="en-US" altLang="is-IS" dirty="0" err="1"/>
              <a:t>sveitarfélaga</a:t>
            </a:r>
            <a:endParaRPr lang="en-US" altLang="is-IS" dirty="0"/>
          </a:p>
          <a:p>
            <a:pPr lvl="1"/>
            <a:r>
              <a:rPr lang="en-US" altLang="is-IS" dirty="0" err="1"/>
              <a:t>Fjárhagsnefnd</a:t>
            </a:r>
            <a:endParaRPr lang="en-US" altLang="is-IS" dirty="0"/>
          </a:p>
          <a:p>
            <a:pPr lvl="1"/>
            <a:endParaRPr lang="is-IS" altLang="is-IS" dirty="0"/>
          </a:p>
        </p:txBody>
      </p:sp>
      <p:sp>
        <p:nvSpPr>
          <p:cNvPr id="2" name="Footer Placeholder 1">
            <a:extLst>
              <a:ext uri="{FF2B5EF4-FFF2-40B4-BE49-F238E27FC236}">
                <a16:creationId xmlns:a16="http://schemas.microsoft.com/office/drawing/2014/main" id="{9F35EFBE-B4CF-4533-B90B-4F6EC47EBAB4}"/>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2031766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Áhættumat</a:t>
            </a:r>
            <a:endParaRPr lang="is-IS" altLang="is-IS" dirty="0">
              <a:latin typeface="Frutiger LT Std 55 Roman"/>
            </a:endParaRPr>
          </a:p>
        </p:txBody>
      </p:sp>
      <p:graphicFrame>
        <p:nvGraphicFramePr>
          <p:cNvPr id="3" name="Table 3">
            <a:extLst>
              <a:ext uri="{FF2B5EF4-FFF2-40B4-BE49-F238E27FC236}">
                <a16:creationId xmlns:a16="http://schemas.microsoft.com/office/drawing/2014/main" id="{8288D775-A657-4CA9-B68B-F4CF4E08DEE3}"/>
              </a:ext>
            </a:extLst>
          </p:cNvPr>
          <p:cNvGraphicFramePr>
            <a:graphicFrameLocks noGrp="1"/>
          </p:cNvGraphicFramePr>
          <p:nvPr>
            <p:ph idx="1"/>
            <p:extLst>
              <p:ext uri="{D42A27DB-BD31-4B8C-83A1-F6EECF244321}">
                <p14:modId xmlns:p14="http://schemas.microsoft.com/office/powerpoint/2010/main" val="2211858980"/>
              </p:ext>
            </p:extLst>
          </p:nvPr>
        </p:nvGraphicFramePr>
        <p:xfrm>
          <a:off x="838200" y="1825625"/>
          <a:ext cx="10515600" cy="4394200"/>
        </p:xfrm>
        <a:graphic>
          <a:graphicData uri="http://schemas.openxmlformats.org/drawingml/2006/table">
            <a:tbl>
              <a:tblPr firstRow="1" bandRow="1">
                <a:tableStyleId>{5C22544A-7EE6-4342-B048-85BDC9FD1C3A}</a:tableStyleId>
              </a:tblPr>
              <a:tblGrid>
                <a:gridCol w="5270369">
                  <a:extLst>
                    <a:ext uri="{9D8B030D-6E8A-4147-A177-3AD203B41FA5}">
                      <a16:colId xmlns:a16="http://schemas.microsoft.com/office/drawing/2014/main" val="2159091087"/>
                    </a:ext>
                  </a:extLst>
                </a:gridCol>
                <a:gridCol w="5245231">
                  <a:extLst>
                    <a:ext uri="{9D8B030D-6E8A-4147-A177-3AD203B41FA5}">
                      <a16:colId xmlns:a16="http://schemas.microsoft.com/office/drawing/2014/main" val="2600918405"/>
                    </a:ext>
                  </a:extLst>
                </a:gridCol>
              </a:tblGrid>
              <a:tr h="370840">
                <a:tc>
                  <a:txBody>
                    <a:bodyPr/>
                    <a:lstStyle/>
                    <a:p>
                      <a:r>
                        <a:rPr lang="en-US" dirty="0" err="1"/>
                        <a:t>Viðbrögð</a:t>
                      </a:r>
                      <a:endParaRPr lang="en-US" dirty="0"/>
                    </a:p>
                  </a:txBody>
                  <a:tcPr/>
                </a:tc>
                <a:tc>
                  <a:txBody>
                    <a:bodyPr/>
                    <a:lstStyle/>
                    <a:p>
                      <a:r>
                        <a:rPr lang="en-US" dirty="0" err="1"/>
                        <a:t>Dæmi</a:t>
                      </a:r>
                      <a:endParaRPr lang="en-US" dirty="0"/>
                    </a:p>
                  </a:txBody>
                  <a:tcPr/>
                </a:tc>
                <a:extLst>
                  <a:ext uri="{0D108BD9-81ED-4DB2-BD59-A6C34878D82A}">
                    <a16:rowId xmlns:a16="http://schemas.microsoft.com/office/drawing/2014/main" val="884893986"/>
                  </a:ext>
                </a:extLst>
              </a:tr>
              <a:tr h="370840">
                <a:tc>
                  <a:txBody>
                    <a:bodyPr/>
                    <a:lstStyle/>
                    <a:p>
                      <a:r>
                        <a:rPr lang="en-US" dirty="0" err="1">
                          <a:solidFill>
                            <a:srgbClr val="FF0000"/>
                          </a:solidFill>
                        </a:rPr>
                        <a:t>Áhætta</a:t>
                      </a:r>
                      <a:r>
                        <a:rPr lang="en-US" dirty="0">
                          <a:solidFill>
                            <a:srgbClr val="FF0000"/>
                          </a:solidFill>
                        </a:rPr>
                        <a:t> </a:t>
                      </a:r>
                      <a:r>
                        <a:rPr lang="en-US" dirty="0" err="1">
                          <a:solidFill>
                            <a:srgbClr val="FF0000"/>
                          </a:solidFill>
                        </a:rPr>
                        <a:t>fyrirbyggð</a:t>
                      </a:r>
                      <a:r>
                        <a:rPr lang="en-US" dirty="0">
                          <a:solidFill>
                            <a:srgbClr val="FF0000"/>
                          </a:solidFill>
                        </a:rPr>
                        <a:t>:</a:t>
                      </a:r>
                    </a:p>
                    <a:p>
                      <a:r>
                        <a:rPr lang="en-US" dirty="0" err="1"/>
                        <a:t>Orsakavaldur</a:t>
                      </a:r>
                      <a:r>
                        <a:rPr lang="en-US" dirty="0"/>
                        <a:t> </a:t>
                      </a:r>
                      <a:r>
                        <a:rPr lang="en-US" dirty="0" err="1"/>
                        <a:t>fjarlægður</a:t>
                      </a:r>
                      <a:r>
                        <a:rPr lang="en-US" dirty="0"/>
                        <a:t> </a:t>
                      </a:r>
                      <a:r>
                        <a:rPr lang="en-US" dirty="0" err="1"/>
                        <a:t>eða</a:t>
                      </a:r>
                      <a:r>
                        <a:rPr lang="en-US" dirty="0"/>
                        <a:t> ekki </a:t>
                      </a:r>
                      <a:r>
                        <a:rPr lang="en-US" dirty="0" err="1"/>
                        <a:t>notaður</a:t>
                      </a:r>
                      <a:endParaRPr lang="en-US" dirty="0"/>
                    </a:p>
                  </a:txBody>
                  <a:tcPr/>
                </a:tc>
                <a:tc>
                  <a:txBody>
                    <a:bodyPr/>
                    <a:lstStyle/>
                    <a:p>
                      <a:r>
                        <a:rPr lang="en-US" dirty="0" err="1"/>
                        <a:t>Samskiptum</a:t>
                      </a:r>
                      <a:r>
                        <a:rPr lang="en-US" dirty="0"/>
                        <a:t> </a:t>
                      </a:r>
                      <a:r>
                        <a:rPr lang="en-US" dirty="0" err="1"/>
                        <a:t>hætt</a:t>
                      </a:r>
                      <a:r>
                        <a:rPr lang="en-US" dirty="0"/>
                        <a:t> </a:t>
                      </a:r>
                      <a:r>
                        <a:rPr lang="en-US" dirty="0" err="1"/>
                        <a:t>við</a:t>
                      </a:r>
                      <a:r>
                        <a:rPr lang="en-US" dirty="0"/>
                        <a:t> </a:t>
                      </a:r>
                      <a:r>
                        <a:rPr lang="en-US" dirty="0" err="1"/>
                        <a:t>ákveðna</a:t>
                      </a:r>
                      <a:r>
                        <a:rPr lang="en-US" dirty="0"/>
                        <a:t> </a:t>
                      </a:r>
                      <a:r>
                        <a:rPr lang="en-US" dirty="0" err="1"/>
                        <a:t>birgja</a:t>
                      </a:r>
                      <a:r>
                        <a:rPr lang="en-US" dirty="0"/>
                        <a:t> </a:t>
                      </a:r>
                      <a:r>
                        <a:rPr lang="en-US" dirty="0" err="1"/>
                        <a:t>eða</a:t>
                      </a:r>
                      <a:r>
                        <a:rPr lang="en-US" dirty="0"/>
                        <a:t> </a:t>
                      </a:r>
                      <a:r>
                        <a:rPr lang="en-US" dirty="0" err="1"/>
                        <a:t>fyrirtæki</a:t>
                      </a:r>
                      <a:r>
                        <a:rPr lang="en-US" dirty="0"/>
                        <a:t>. </a:t>
                      </a:r>
                      <a:r>
                        <a:rPr lang="en-US" dirty="0" err="1"/>
                        <a:t>Starfsmanni</a:t>
                      </a:r>
                      <a:r>
                        <a:rPr lang="en-US" dirty="0"/>
                        <a:t> </a:t>
                      </a:r>
                      <a:r>
                        <a:rPr lang="en-US" dirty="0" err="1"/>
                        <a:t>sagt</a:t>
                      </a:r>
                      <a:r>
                        <a:rPr lang="en-US" dirty="0"/>
                        <a:t> </a:t>
                      </a:r>
                      <a:r>
                        <a:rPr lang="en-US" dirty="0" err="1"/>
                        <a:t>upp</a:t>
                      </a:r>
                      <a:r>
                        <a:rPr lang="en-US" dirty="0"/>
                        <a:t> </a:t>
                      </a:r>
                      <a:r>
                        <a:rPr lang="en-US" dirty="0" err="1"/>
                        <a:t>störfum</a:t>
                      </a:r>
                      <a:endParaRPr lang="en-US" dirty="0"/>
                    </a:p>
                  </a:txBody>
                  <a:tcPr/>
                </a:tc>
                <a:extLst>
                  <a:ext uri="{0D108BD9-81ED-4DB2-BD59-A6C34878D82A}">
                    <a16:rowId xmlns:a16="http://schemas.microsoft.com/office/drawing/2014/main" val="1957732445"/>
                  </a:ext>
                </a:extLst>
              </a:tr>
              <a:tr h="370840">
                <a:tc>
                  <a:txBody>
                    <a:bodyPr/>
                    <a:lstStyle/>
                    <a:p>
                      <a:r>
                        <a:rPr lang="en-US" dirty="0" err="1">
                          <a:solidFill>
                            <a:srgbClr val="FF0000"/>
                          </a:solidFill>
                        </a:rPr>
                        <a:t>Áhætta</a:t>
                      </a:r>
                      <a:r>
                        <a:rPr lang="en-US" dirty="0">
                          <a:solidFill>
                            <a:srgbClr val="FF0000"/>
                          </a:solidFill>
                        </a:rPr>
                        <a:t> </a:t>
                      </a:r>
                      <a:r>
                        <a:rPr lang="en-US" dirty="0" err="1">
                          <a:solidFill>
                            <a:srgbClr val="FF0000"/>
                          </a:solidFill>
                        </a:rPr>
                        <a:t>minnkuð</a:t>
                      </a:r>
                      <a:r>
                        <a:rPr lang="en-US" dirty="0">
                          <a:solidFill>
                            <a:srgbClr val="FF0000"/>
                          </a:solidFill>
                        </a:rPr>
                        <a:t>:</a:t>
                      </a:r>
                    </a:p>
                    <a:p>
                      <a:r>
                        <a:rPr lang="en-US" dirty="0" err="1"/>
                        <a:t>Dregið</a:t>
                      </a:r>
                      <a:r>
                        <a:rPr lang="en-US" dirty="0"/>
                        <a:t> </a:t>
                      </a:r>
                      <a:r>
                        <a:rPr lang="en-US" dirty="0" err="1"/>
                        <a:t>úr</a:t>
                      </a:r>
                      <a:r>
                        <a:rPr lang="en-US" dirty="0"/>
                        <a:t> </a:t>
                      </a:r>
                      <a:r>
                        <a:rPr lang="en-US" dirty="0" err="1"/>
                        <a:t>áhættu</a:t>
                      </a:r>
                      <a:r>
                        <a:rPr lang="en-US" dirty="0"/>
                        <a:t> </a:t>
                      </a:r>
                      <a:r>
                        <a:rPr lang="en-US" dirty="0" err="1"/>
                        <a:t>s.s.</a:t>
                      </a:r>
                      <a:r>
                        <a:rPr lang="en-US" dirty="0"/>
                        <a:t> </a:t>
                      </a:r>
                      <a:r>
                        <a:rPr lang="en-US" dirty="0" err="1"/>
                        <a:t>með</a:t>
                      </a:r>
                      <a:r>
                        <a:rPr lang="en-US" dirty="0"/>
                        <a:t> </a:t>
                      </a:r>
                      <a:r>
                        <a:rPr lang="en-US" dirty="0" err="1"/>
                        <a:t>fyrirbyggjandi</a:t>
                      </a:r>
                      <a:r>
                        <a:rPr lang="en-US" dirty="0"/>
                        <a:t> </a:t>
                      </a:r>
                      <a:r>
                        <a:rPr lang="en-US" dirty="0" err="1"/>
                        <a:t>aðgerðum</a:t>
                      </a:r>
                      <a:r>
                        <a:rPr lang="en-US" dirty="0"/>
                        <a:t> </a:t>
                      </a:r>
                      <a:r>
                        <a:rPr lang="en-US" dirty="0" err="1"/>
                        <a:t>og</a:t>
                      </a:r>
                      <a:r>
                        <a:rPr lang="en-US" dirty="0"/>
                        <a:t> </a:t>
                      </a:r>
                      <a:r>
                        <a:rPr lang="en-US" dirty="0" err="1"/>
                        <a:t>eftirliti</a:t>
                      </a:r>
                      <a:endParaRPr lang="en-US" dirty="0"/>
                    </a:p>
                  </a:txBody>
                  <a:tcPr/>
                </a:tc>
                <a:tc>
                  <a:txBody>
                    <a:bodyPr/>
                    <a:lstStyle/>
                    <a:p>
                      <a:r>
                        <a:rPr lang="en-US" dirty="0" err="1"/>
                        <a:t>Unnið</a:t>
                      </a:r>
                      <a:r>
                        <a:rPr lang="en-US" dirty="0"/>
                        <a:t> er </a:t>
                      </a:r>
                      <a:r>
                        <a:rPr lang="en-US" dirty="0" err="1"/>
                        <a:t>að</a:t>
                      </a:r>
                      <a:r>
                        <a:rPr lang="en-US" dirty="0"/>
                        <a:t> </a:t>
                      </a:r>
                      <a:r>
                        <a:rPr lang="en-US" dirty="0" err="1"/>
                        <a:t>því</a:t>
                      </a:r>
                      <a:r>
                        <a:rPr lang="en-US" dirty="0"/>
                        <a:t> </a:t>
                      </a:r>
                      <a:r>
                        <a:rPr lang="en-US" dirty="0" err="1"/>
                        <a:t>að</a:t>
                      </a:r>
                      <a:r>
                        <a:rPr lang="en-US" dirty="0"/>
                        <a:t> </a:t>
                      </a:r>
                      <a:r>
                        <a:rPr lang="en-US" dirty="0" err="1"/>
                        <a:t>styrkja</a:t>
                      </a:r>
                      <a:r>
                        <a:rPr lang="en-US" dirty="0"/>
                        <a:t> </a:t>
                      </a:r>
                      <a:r>
                        <a:rPr lang="en-US" dirty="0" err="1"/>
                        <a:t>og</a:t>
                      </a:r>
                      <a:r>
                        <a:rPr lang="en-US" dirty="0"/>
                        <a:t> </a:t>
                      </a:r>
                      <a:r>
                        <a:rPr lang="en-US" dirty="0" err="1"/>
                        <a:t>tryggja</a:t>
                      </a:r>
                      <a:r>
                        <a:rPr lang="en-US" dirty="0"/>
                        <a:t> </a:t>
                      </a:r>
                      <a:r>
                        <a:rPr lang="en-US" dirty="0" err="1"/>
                        <a:t>ákveðin</a:t>
                      </a:r>
                      <a:r>
                        <a:rPr lang="en-US" dirty="0"/>
                        <a:t> </a:t>
                      </a:r>
                      <a:r>
                        <a:rPr lang="en-US" dirty="0" err="1"/>
                        <a:t>gæða</a:t>
                      </a:r>
                      <a:r>
                        <a:rPr lang="en-US" dirty="0"/>
                        <a:t>- </a:t>
                      </a:r>
                      <a:r>
                        <a:rPr lang="en-US" dirty="0" err="1"/>
                        <a:t>og</a:t>
                      </a:r>
                      <a:r>
                        <a:rPr lang="en-US" dirty="0"/>
                        <a:t> </a:t>
                      </a:r>
                      <a:r>
                        <a:rPr lang="en-US" dirty="0" err="1"/>
                        <a:t>öryggisviðmið</a:t>
                      </a:r>
                      <a:endParaRPr lang="en-US" dirty="0"/>
                    </a:p>
                  </a:txBody>
                  <a:tcPr/>
                </a:tc>
                <a:extLst>
                  <a:ext uri="{0D108BD9-81ED-4DB2-BD59-A6C34878D82A}">
                    <a16:rowId xmlns:a16="http://schemas.microsoft.com/office/drawing/2014/main" val="2989173785"/>
                  </a:ext>
                </a:extLst>
              </a:tr>
              <a:tr h="370840">
                <a:tc>
                  <a:txBody>
                    <a:bodyPr/>
                    <a:lstStyle/>
                    <a:p>
                      <a:r>
                        <a:rPr lang="en-US" dirty="0" err="1">
                          <a:solidFill>
                            <a:srgbClr val="FF0000"/>
                          </a:solidFill>
                        </a:rPr>
                        <a:t>Áhættan</a:t>
                      </a:r>
                      <a:r>
                        <a:rPr lang="en-US" dirty="0">
                          <a:solidFill>
                            <a:srgbClr val="FF0000"/>
                          </a:solidFill>
                        </a:rPr>
                        <a:t> </a:t>
                      </a:r>
                      <a:r>
                        <a:rPr lang="en-US" dirty="0" err="1">
                          <a:solidFill>
                            <a:srgbClr val="FF0000"/>
                          </a:solidFill>
                        </a:rPr>
                        <a:t>flutt</a:t>
                      </a:r>
                      <a:r>
                        <a:rPr lang="en-US" dirty="0">
                          <a:solidFill>
                            <a:srgbClr val="FF0000"/>
                          </a:solidFill>
                        </a:rPr>
                        <a:t>:</a:t>
                      </a:r>
                    </a:p>
                    <a:p>
                      <a:r>
                        <a:rPr lang="en-US" dirty="0" err="1"/>
                        <a:t>Áhættan</a:t>
                      </a:r>
                      <a:r>
                        <a:rPr lang="en-US" dirty="0"/>
                        <a:t> er </a:t>
                      </a:r>
                      <a:r>
                        <a:rPr lang="en-US" dirty="0" err="1"/>
                        <a:t>flutt</a:t>
                      </a:r>
                      <a:r>
                        <a:rPr lang="en-US" dirty="0"/>
                        <a:t>  </a:t>
                      </a:r>
                      <a:r>
                        <a:rPr lang="en-US" dirty="0" err="1"/>
                        <a:t>s.s.</a:t>
                      </a:r>
                      <a:r>
                        <a:rPr lang="en-US" dirty="0"/>
                        <a:t> </a:t>
                      </a:r>
                      <a:r>
                        <a:rPr lang="en-US" dirty="0" err="1"/>
                        <a:t>með</a:t>
                      </a:r>
                      <a:r>
                        <a:rPr lang="en-US" dirty="0"/>
                        <a:t> </a:t>
                      </a:r>
                      <a:r>
                        <a:rPr lang="en-US" dirty="0" err="1"/>
                        <a:t>samningum</a:t>
                      </a:r>
                      <a:r>
                        <a:rPr lang="en-US" dirty="0"/>
                        <a:t> </a:t>
                      </a:r>
                      <a:r>
                        <a:rPr lang="en-US" dirty="0" err="1"/>
                        <a:t>við</a:t>
                      </a:r>
                      <a:r>
                        <a:rPr lang="en-US" dirty="0"/>
                        <a:t> </a:t>
                      </a:r>
                      <a:r>
                        <a:rPr lang="en-US" dirty="0" err="1"/>
                        <a:t>sérhæfða</a:t>
                      </a:r>
                      <a:r>
                        <a:rPr lang="en-US" dirty="0"/>
                        <a:t> </a:t>
                      </a:r>
                      <a:r>
                        <a:rPr lang="en-US" dirty="0" err="1"/>
                        <a:t>aðila</a:t>
                      </a:r>
                      <a:endParaRPr lang="en-US" dirty="0"/>
                    </a:p>
                  </a:txBody>
                  <a:tcPr/>
                </a:tc>
                <a:tc>
                  <a:txBody>
                    <a:bodyPr/>
                    <a:lstStyle/>
                    <a:p>
                      <a:r>
                        <a:rPr lang="en-US" dirty="0" err="1"/>
                        <a:t>Tryggingaskilmálar</a:t>
                      </a:r>
                      <a:r>
                        <a:rPr lang="en-US" dirty="0"/>
                        <a:t> </a:t>
                      </a:r>
                      <a:r>
                        <a:rPr lang="en-US" dirty="0" err="1"/>
                        <a:t>endurskoðaðir</a:t>
                      </a:r>
                      <a:r>
                        <a:rPr lang="en-US" dirty="0"/>
                        <a:t>. </a:t>
                      </a:r>
                      <a:r>
                        <a:rPr lang="en-US" dirty="0" err="1"/>
                        <a:t>Samið</a:t>
                      </a:r>
                      <a:r>
                        <a:rPr lang="en-US" dirty="0"/>
                        <a:t> </a:t>
                      </a:r>
                      <a:r>
                        <a:rPr lang="en-US" dirty="0" err="1"/>
                        <a:t>við</a:t>
                      </a:r>
                      <a:r>
                        <a:rPr lang="en-US" dirty="0"/>
                        <a:t> </a:t>
                      </a:r>
                      <a:r>
                        <a:rPr lang="en-US" dirty="0" err="1"/>
                        <a:t>nýja</a:t>
                      </a:r>
                      <a:r>
                        <a:rPr lang="en-US" dirty="0"/>
                        <a:t> </a:t>
                      </a:r>
                      <a:r>
                        <a:rPr lang="en-US" dirty="0" err="1"/>
                        <a:t>aðila</a:t>
                      </a:r>
                      <a:r>
                        <a:rPr lang="en-US" dirty="0"/>
                        <a:t> um </a:t>
                      </a:r>
                      <a:r>
                        <a:rPr lang="en-US" dirty="0" err="1"/>
                        <a:t>framkvæmd</a:t>
                      </a:r>
                      <a:r>
                        <a:rPr lang="en-US" dirty="0"/>
                        <a:t> </a:t>
                      </a:r>
                      <a:r>
                        <a:rPr lang="en-US" dirty="0" err="1"/>
                        <a:t>verkefna</a:t>
                      </a:r>
                      <a:endParaRPr lang="en-US" dirty="0"/>
                    </a:p>
                  </a:txBody>
                  <a:tcPr/>
                </a:tc>
                <a:extLst>
                  <a:ext uri="{0D108BD9-81ED-4DB2-BD59-A6C34878D82A}">
                    <a16:rowId xmlns:a16="http://schemas.microsoft.com/office/drawing/2014/main" val="1436102131"/>
                  </a:ext>
                </a:extLst>
              </a:tr>
              <a:tr h="370840">
                <a:tc>
                  <a:txBody>
                    <a:bodyPr/>
                    <a:lstStyle/>
                    <a:p>
                      <a:r>
                        <a:rPr lang="en-US" dirty="0" err="1">
                          <a:solidFill>
                            <a:srgbClr val="FF0000"/>
                          </a:solidFill>
                        </a:rPr>
                        <a:t>Áhættan</a:t>
                      </a:r>
                      <a:r>
                        <a:rPr lang="en-US" dirty="0">
                          <a:solidFill>
                            <a:srgbClr val="FF0000"/>
                          </a:solidFill>
                        </a:rPr>
                        <a:t> </a:t>
                      </a:r>
                      <a:r>
                        <a:rPr lang="en-US" dirty="0" err="1">
                          <a:solidFill>
                            <a:srgbClr val="FF0000"/>
                          </a:solidFill>
                        </a:rPr>
                        <a:t>viðurkennd</a:t>
                      </a:r>
                      <a:r>
                        <a:rPr lang="en-US" dirty="0">
                          <a:solidFill>
                            <a:srgbClr val="FF0000"/>
                          </a:solidFill>
                        </a:rPr>
                        <a:t>:</a:t>
                      </a:r>
                    </a:p>
                    <a:p>
                      <a:r>
                        <a:rPr lang="en-US" dirty="0" err="1"/>
                        <a:t>Áhættan</a:t>
                      </a:r>
                      <a:r>
                        <a:rPr lang="en-US" dirty="0"/>
                        <a:t> er </a:t>
                      </a:r>
                      <a:r>
                        <a:rPr lang="en-US" dirty="0" err="1"/>
                        <a:t>viðurkennd</a:t>
                      </a:r>
                      <a:r>
                        <a:rPr lang="en-US" dirty="0"/>
                        <a:t> </a:t>
                      </a:r>
                      <a:r>
                        <a:rPr lang="en-US" dirty="0" err="1"/>
                        <a:t>þar</a:t>
                      </a:r>
                      <a:r>
                        <a:rPr lang="en-US" dirty="0"/>
                        <a:t> </a:t>
                      </a:r>
                      <a:r>
                        <a:rPr lang="en-US" dirty="0" err="1"/>
                        <a:t>sem</a:t>
                      </a:r>
                      <a:r>
                        <a:rPr lang="en-US" dirty="0"/>
                        <a:t> </a:t>
                      </a:r>
                      <a:r>
                        <a:rPr lang="en-US" dirty="0" err="1"/>
                        <a:t>viðbúnaður</a:t>
                      </a:r>
                      <a:r>
                        <a:rPr lang="en-US" dirty="0"/>
                        <a:t> er </a:t>
                      </a:r>
                      <a:r>
                        <a:rPr lang="en-US" dirty="0" err="1"/>
                        <a:t>fullnægjandi</a:t>
                      </a:r>
                      <a:r>
                        <a:rPr lang="en-US" dirty="0"/>
                        <a:t> </a:t>
                      </a:r>
                      <a:r>
                        <a:rPr lang="en-US" dirty="0" err="1"/>
                        <a:t>og</a:t>
                      </a:r>
                      <a:r>
                        <a:rPr lang="en-US" dirty="0"/>
                        <a:t> ekki </a:t>
                      </a:r>
                      <a:r>
                        <a:rPr lang="en-US" dirty="0" err="1"/>
                        <a:t>svarar</a:t>
                      </a:r>
                      <a:r>
                        <a:rPr lang="en-US" dirty="0"/>
                        <a:t> </a:t>
                      </a:r>
                      <a:r>
                        <a:rPr lang="en-US" dirty="0" err="1"/>
                        <a:t>kostnaði</a:t>
                      </a:r>
                      <a:r>
                        <a:rPr lang="en-US" dirty="0"/>
                        <a:t> </a:t>
                      </a:r>
                      <a:r>
                        <a:rPr lang="en-US" dirty="0" err="1"/>
                        <a:t>að</a:t>
                      </a:r>
                      <a:r>
                        <a:rPr lang="en-US" dirty="0"/>
                        <a:t> </a:t>
                      </a:r>
                      <a:r>
                        <a:rPr lang="en-US" dirty="0" err="1"/>
                        <a:t>auka</a:t>
                      </a:r>
                      <a:r>
                        <a:rPr lang="en-US" dirty="0"/>
                        <a:t> </a:t>
                      </a:r>
                      <a:r>
                        <a:rPr lang="en-US" dirty="0" err="1"/>
                        <a:t>hann</a:t>
                      </a:r>
                      <a:endParaRPr lang="en-US" dirty="0"/>
                    </a:p>
                  </a:txBody>
                  <a:tcPr/>
                </a:tc>
                <a:tc>
                  <a:txBody>
                    <a:bodyPr/>
                    <a:lstStyle/>
                    <a:p>
                      <a:r>
                        <a:rPr lang="en-US" dirty="0" err="1"/>
                        <a:t>Ekkert</a:t>
                      </a:r>
                      <a:r>
                        <a:rPr lang="en-US" dirty="0"/>
                        <a:t> er </a:t>
                      </a:r>
                      <a:r>
                        <a:rPr lang="en-US" dirty="0" err="1"/>
                        <a:t>aðhafst</a:t>
                      </a:r>
                      <a:r>
                        <a:rPr lang="en-US" dirty="0"/>
                        <a:t>, </a:t>
                      </a:r>
                      <a:r>
                        <a:rPr lang="en-US" dirty="0" err="1"/>
                        <a:t>fylgst</a:t>
                      </a:r>
                      <a:r>
                        <a:rPr lang="en-US" dirty="0"/>
                        <a:t> er </a:t>
                      </a:r>
                      <a:r>
                        <a:rPr lang="en-US" dirty="0" err="1"/>
                        <a:t>með</a:t>
                      </a:r>
                      <a:r>
                        <a:rPr lang="en-US" dirty="0"/>
                        <a:t> </a:t>
                      </a:r>
                      <a:r>
                        <a:rPr lang="en-US" dirty="0" err="1"/>
                        <a:t>áhættunni</a:t>
                      </a:r>
                      <a:r>
                        <a:rPr lang="en-US" dirty="0"/>
                        <a:t> </a:t>
                      </a:r>
                      <a:r>
                        <a:rPr lang="en-US" dirty="0" err="1"/>
                        <a:t>en</a:t>
                      </a:r>
                      <a:r>
                        <a:rPr lang="en-US" dirty="0"/>
                        <a:t> </a:t>
                      </a:r>
                      <a:r>
                        <a:rPr lang="en-US" dirty="0" err="1"/>
                        <a:t>núverandi</a:t>
                      </a:r>
                      <a:r>
                        <a:rPr lang="en-US" dirty="0"/>
                        <a:t> </a:t>
                      </a:r>
                      <a:r>
                        <a:rPr lang="en-US" dirty="0" err="1"/>
                        <a:t>búnaður</a:t>
                      </a:r>
                      <a:r>
                        <a:rPr lang="en-US" dirty="0"/>
                        <a:t> er </a:t>
                      </a:r>
                      <a:r>
                        <a:rPr lang="en-US" dirty="0" err="1"/>
                        <a:t>metinn</a:t>
                      </a:r>
                      <a:r>
                        <a:rPr lang="en-US" dirty="0"/>
                        <a:t> </a:t>
                      </a:r>
                      <a:r>
                        <a:rPr lang="en-US" dirty="0" err="1"/>
                        <a:t>fullnægjandi</a:t>
                      </a:r>
                      <a:endParaRPr lang="en-US" dirty="0"/>
                    </a:p>
                  </a:txBody>
                  <a:tcPr/>
                </a:tc>
                <a:extLst>
                  <a:ext uri="{0D108BD9-81ED-4DB2-BD59-A6C34878D82A}">
                    <a16:rowId xmlns:a16="http://schemas.microsoft.com/office/drawing/2014/main" val="4003888965"/>
                  </a:ext>
                </a:extLst>
              </a:tr>
              <a:tr h="370840">
                <a:tc>
                  <a:txBody>
                    <a:bodyPr/>
                    <a:lstStyle/>
                    <a:p>
                      <a:r>
                        <a:rPr lang="en-US" dirty="0" err="1">
                          <a:solidFill>
                            <a:srgbClr val="FF0000"/>
                          </a:solidFill>
                        </a:rPr>
                        <a:t>Áhættan</a:t>
                      </a:r>
                      <a:r>
                        <a:rPr lang="en-US" dirty="0">
                          <a:solidFill>
                            <a:srgbClr val="FF0000"/>
                          </a:solidFill>
                        </a:rPr>
                        <a:t> </a:t>
                      </a:r>
                      <a:r>
                        <a:rPr lang="en-US" dirty="0" err="1">
                          <a:solidFill>
                            <a:srgbClr val="FF0000"/>
                          </a:solidFill>
                        </a:rPr>
                        <a:t>metin</a:t>
                      </a:r>
                      <a:r>
                        <a:rPr lang="en-US" dirty="0">
                          <a:solidFill>
                            <a:srgbClr val="FF0000"/>
                          </a:solidFill>
                        </a:rPr>
                        <a:t> </a:t>
                      </a:r>
                      <a:r>
                        <a:rPr lang="en-US" dirty="0" err="1">
                          <a:solidFill>
                            <a:srgbClr val="FF0000"/>
                          </a:solidFill>
                        </a:rPr>
                        <a:t>sem</a:t>
                      </a:r>
                      <a:r>
                        <a:rPr lang="en-US" dirty="0">
                          <a:solidFill>
                            <a:srgbClr val="FF0000"/>
                          </a:solidFill>
                        </a:rPr>
                        <a:t> </a:t>
                      </a:r>
                      <a:r>
                        <a:rPr lang="en-US" dirty="0" err="1">
                          <a:solidFill>
                            <a:srgbClr val="FF0000"/>
                          </a:solidFill>
                        </a:rPr>
                        <a:t>hvati</a:t>
                      </a:r>
                      <a:r>
                        <a:rPr lang="en-US" dirty="0">
                          <a:solidFill>
                            <a:srgbClr val="FF0000"/>
                          </a:solidFill>
                        </a:rPr>
                        <a:t>:</a:t>
                      </a:r>
                    </a:p>
                    <a:p>
                      <a:r>
                        <a:rPr lang="en-US" dirty="0" err="1"/>
                        <a:t>Áhættan</a:t>
                      </a:r>
                      <a:r>
                        <a:rPr lang="en-US" dirty="0"/>
                        <a:t> er </a:t>
                      </a:r>
                      <a:r>
                        <a:rPr lang="en-US" dirty="0" err="1"/>
                        <a:t>hvati</a:t>
                      </a:r>
                      <a:r>
                        <a:rPr lang="en-US" dirty="0"/>
                        <a:t> </a:t>
                      </a:r>
                      <a:r>
                        <a:rPr lang="en-US" dirty="0" err="1"/>
                        <a:t>til</a:t>
                      </a:r>
                      <a:r>
                        <a:rPr lang="en-US" dirty="0"/>
                        <a:t> </a:t>
                      </a:r>
                      <a:r>
                        <a:rPr lang="en-US" dirty="0" err="1"/>
                        <a:t>framþróunar</a:t>
                      </a:r>
                      <a:r>
                        <a:rPr lang="en-US" dirty="0"/>
                        <a:t> </a:t>
                      </a:r>
                      <a:r>
                        <a:rPr lang="en-US" dirty="0" err="1"/>
                        <a:t>og</a:t>
                      </a:r>
                      <a:r>
                        <a:rPr lang="en-US" dirty="0"/>
                        <a:t> </a:t>
                      </a:r>
                      <a:r>
                        <a:rPr lang="en-US" dirty="0" err="1"/>
                        <a:t>breytinga</a:t>
                      </a:r>
                      <a:endParaRPr lang="en-US" dirty="0"/>
                    </a:p>
                  </a:txBody>
                  <a:tcPr/>
                </a:tc>
                <a:tc>
                  <a:txBody>
                    <a:bodyPr/>
                    <a:lstStyle/>
                    <a:p>
                      <a:r>
                        <a:rPr lang="en-US" dirty="0" err="1"/>
                        <a:t>Staðan</a:t>
                      </a:r>
                      <a:r>
                        <a:rPr lang="en-US" dirty="0"/>
                        <a:t> </a:t>
                      </a:r>
                      <a:r>
                        <a:rPr lang="en-US" dirty="0" err="1"/>
                        <a:t>metin</a:t>
                      </a:r>
                      <a:r>
                        <a:rPr lang="en-US" dirty="0"/>
                        <a:t> </a:t>
                      </a:r>
                      <a:r>
                        <a:rPr lang="en-US" dirty="0" err="1"/>
                        <a:t>og</a:t>
                      </a:r>
                      <a:r>
                        <a:rPr lang="en-US" dirty="0"/>
                        <a:t> </a:t>
                      </a:r>
                      <a:r>
                        <a:rPr lang="en-US" dirty="0" err="1"/>
                        <a:t>nýrra</a:t>
                      </a:r>
                      <a:r>
                        <a:rPr lang="en-US" dirty="0"/>
                        <a:t> </a:t>
                      </a:r>
                      <a:r>
                        <a:rPr lang="en-US" dirty="0" err="1"/>
                        <a:t>möguleika</a:t>
                      </a:r>
                      <a:r>
                        <a:rPr lang="en-US" dirty="0"/>
                        <a:t> á </a:t>
                      </a:r>
                      <a:r>
                        <a:rPr lang="en-US" dirty="0" err="1"/>
                        <a:t>útfærslu</a:t>
                      </a:r>
                      <a:r>
                        <a:rPr lang="en-US" dirty="0"/>
                        <a:t> </a:t>
                      </a:r>
                      <a:r>
                        <a:rPr lang="en-US" dirty="0" err="1"/>
                        <a:t>leitað</a:t>
                      </a:r>
                      <a:endParaRPr lang="en-US" dirty="0"/>
                    </a:p>
                  </a:txBody>
                  <a:tcPr/>
                </a:tc>
                <a:extLst>
                  <a:ext uri="{0D108BD9-81ED-4DB2-BD59-A6C34878D82A}">
                    <a16:rowId xmlns:a16="http://schemas.microsoft.com/office/drawing/2014/main" val="2551730630"/>
                  </a:ext>
                </a:extLst>
              </a:tr>
            </a:tbl>
          </a:graphicData>
        </a:graphic>
      </p:graphicFrame>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2467527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Almenn pólitísk umræða um áhættu</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a:bodyPr>
          <a:lstStyle/>
          <a:p>
            <a:pPr>
              <a:lnSpc>
                <a:spcPct val="100000"/>
              </a:lnSpc>
            </a:pPr>
            <a:r>
              <a:rPr lang="en-US" dirty="0" err="1"/>
              <a:t>Umræða</a:t>
            </a:r>
            <a:r>
              <a:rPr lang="en-US" dirty="0"/>
              <a:t> um </a:t>
            </a:r>
            <a:r>
              <a:rPr lang="en-US" dirty="0" err="1"/>
              <a:t>áhættu</a:t>
            </a:r>
            <a:r>
              <a:rPr lang="en-US" dirty="0"/>
              <a:t> </a:t>
            </a:r>
            <a:r>
              <a:rPr lang="en-US" dirty="0" err="1"/>
              <a:t>og</a:t>
            </a:r>
            <a:r>
              <a:rPr lang="en-US" dirty="0"/>
              <a:t> </a:t>
            </a:r>
            <a:r>
              <a:rPr lang="en-US" dirty="0" err="1"/>
              <a:t>áhættustjórnun</a:t>
            </a:r>
            <a:r>
              <a:rPr lang="en-US" dirty="0"/>
              <a:t> er á </a:t>
            </a:r>
            <a:r>
              <a:rPr lang="en-US" dirty="0" err="1"/>
              <a:t>dagskrá</a:t>
            </a:r>
            <a:r>
              <a:rPr lang="en-US" dirty="0"/>
              <a:t> </a:t>
            </a:r>
            <a:r>
              <a:rPr lang="en-US" dirty="0" err="1"/>
              <a:t>sveitarstjórnar</a:t>
            </a:r>
            <a:r>
              <a:rPr lang="en-US" dirty="0"/>
              <a:t> </a:t>
            </a:r>
            <a:r>
              <a:rPr lang="en-US" dirty="0" err="1"/>
              <a:t>þegar</a:t>
            </a:r>
            <a:r>
              <a:rPr lang="en-US" dirty="0"/>
              <a:t> </a:t>
            </a:r>
            <a:r>
              <a:rPr lang="en-US" dirty="0" err="1"/>
              <a:t>þörf</a:t>
            </a:r>
            <a:r>
              <a:rPr lang="en-US" dirty="0"/>
              <a:t> er </a:t>
            </a:r>
            <a:r>
              <a:rPr lang="en-US" dirty="0" err="1"/>
              <a:t>talin</a:t>
            </a:r>
            <a:r>
              <a:rPr lang="en-US" dirty="0"/>
              <a:t> á  </a:t>
            </a:r>
          </a:p>
          <a:p>
            <a:pPr>
              <a:lnSpc>
                <a:spcPct val="100000"/>
              </a:lnSpc>
            </a:pPr>
            <a:r>
              <a:rPr lang="en-US" dirty="0" err="1"/>
              <a:t>Fara</a:t>
            </a:r>
            <a:r>
              <a:rPr lang="en-US" dirty="0"/>
              <a:t> </a:t>
            </a:r>
            <a:r>
              <a:rPr lang="en-US" dirty="0" err="1"/>
              <a:t>skal</a:t>
            </a:r>
            <a:r>
              <a:rPr lang="en-US" dirty="0"/>
              <a:t> </a:t>
            </a:r>
            <a:r>
              <a:rPr lang="en-US" dirty="0" err="1"/>
              <a:t>yfir</a:t>
            </a:r>
            <a:r>
              <a:rPr lang="en-US" dirty="0"/>
              <a:t> </a:t>
            </a:r>
            <a:r>
              <a:rPr lang="en-US" dirty="0" err="1"/>
              <a:t>meginþætti</a:t>
            </a:r>
            <a:r>
              <a:rPr lang="en-US" dirty="0"/>
              <a:t> í </a:t>
            </a:r>
            <a:r>
              <a:rPr lang="en-US" dirty="0" err="1"/>
              <a:t>starfsemi</a:t>
            </a:r>
            <a:r>
              <a:rPr lang="en-US" dirty="0"/>
              <a:t> </a:t>
            </a:r>
            <a:r>
              <a:rPr lang="en-US" dirty="0" err="1"/>
              <a:t>sveitarfélagsins</a:t>
            </a:r>
            <a:r>
              <a:rPr lang="en-US" dirty="0"/>
              <a:t> </a:t>
            </a:r>
            <a:r>
              <a:rPr lang="en-US" dirty="0" err="1"/>
              <a:t>með</a:t>
            </a:r>
            <a:r>
              <a:rPr lang="en-US" dirty="0"/>
              <a:t> </a:t>
            </a:r>
            <a:r>
              <a:rPr lang="en-US" dirty="0" err="1"/>
              <a:t>tilliti</a:t>
            </a:r>
            <a:r>
              <a:rPr lang="en-US" dirty="0"/>
              <a:t> </a:t>
            </a:r>
            <a:r>
              <a:rPr lang="en-US" dirty="0" err="1"/>
              <a:t>til</a:t>
            </a:r>
            <a:r>
              <a:rPr lang="en-US" dirty="0"/>
              <a:t> </a:t>
            </a:r>
            <a:r>
              <a:rPr lang="en-US" dirty="0" err="1"/>
              <a:t>áhættumats</a:t>
            </a:r>
            <a:r>
              <a:rPr lang="en-US" dirty="0"/>
              <a:t> </a:t>
            </a:r>
          </a:p>
          <a:p>
            <a:pPr>
              <a:lnSpc>
                <a:spcPct val="100000"/>
              </a:lnSpc>
            </a:pPr>
            <a:r>
              <a:rPr lang="en-US" dirty="0" err="1"/>
              <a:t>Hafa</a:t>
            </a:r>
            <a:r>
              <a:rPr lang="en-US" dirty="0"/>
              <a:t> mat á </a:t>
            </a:r>
            <a:r>
              <a:rPr lang="en-US" dirty="0" err="1"/>
              <a:t>áhættu</a:t>
            </a:r>
            <a:r>
              <a:rPr lang="en-US" dirty="0"/>
              <a:t> </a:t>
            </a:r>
            <a:r>
              <a:rPr lang="en-US" dirty="0" err="1"/>
              <a:t>sem</a:t>
            </a:r>
            <a:r>
              <a:rPr lang="en-US" dirty="0"/>
              <a:t> </a:t>
            </a:r>
            <a:r>
              <a:rPr lang="en-US" dirty="0" err="1"/>
              <a:t>formkröfu</a:t>
            </a:r>
            <a:r>
              <a:rPr lang="en-US" dirty="0"/>
              <a:t> </a:t>
            </a:r>
            <a:r>
              <a:rPr lang="en-US" dirty="0" err="1"/>
              <a:t>við</a:t>
            </a:r>
            <a:r>
              <a:rPr lang="en-US" dirty="0"/>
              <a:t> </a:t>
            </a:r>
            <a:r>
              <a:rPr lang="en-US" dirty="0" err="1"/>
              <a:t>stórar</a:t>
            </a:r>
            <a:r>
              <a:rPr lang="en-US" dirty="0"/>
              <a:t> </a:t>
            </a:r>
            <a:r>
              <a:rPr lang="en-US" dirty="0" err="1"/>
              <a:t>ákvarðanir</a:t>
            </a:r>
            <a:r>
              <a:rPr lang="en-US" dirty="0"/>
              <a:t> </a:t>
            </a:r>
          </a:p>
          <a:p>
            <a:pPr>
              <a:lnSpc>
                <a:spcPct val="100000"/>
              </a:lnSpc>
            </a:pPr>
            <a:r>
              <a:rPr lang="en-US" dirty="0" err="1"/>
              <a:t>Flétta</a:t>
            </a:r>
            <a:r>
              <a:rPr lang="en-US" dirty="0"/>
              <a:t> </a:t>
            </a:r>
            <a:r>
              <a:rPr lang="en-US" dirty="0" err="1"/>
              <a:t>áhættustjórnun</a:t>
            </a:r>
            <a:r>
              <a:rPr lang="en-US" dirty="0"/>
              <a:t> inn í </a:t>
            </a:r>
            <a:r>
              <a:rPr lang="en-US" dirty="0" err="1"/>
              <a:t>upplýsinga</a:t>
            </a:r>
            <a:r>
              <a:rPr lang="en-US" dirty="0"/>
              <a:t>- </a:t>
            </a:r>
            <a:r>
              <a:rPr lang="en-US" dirty="0" err="1"/>
              <a:t>og</a:t>
            </a:r>
            <a:r>
              <a:rPr lang="en-US" dirty="0"/>
              <a:t> </a:t>
            </a:r>
            <a:r>
              <a:rPr lang="en-US" dirty="0" err="1"/>
              <a:t>stjórnunarkerfi</a:t>
            </a:r>
            <a:r>
              <a:rPr lang="en-US" dirty="0"/>
              <a:t> </a:t>
            </a:r>
          </a:p>
          <a:p>
            <a:pPr>
              <a:lnSpc>
                <a:spcPct val="100000"/>
              </a:lnSpc>
            </a:pPr>
            <a:r>
              <a:rPr lang="en-US" dirty="0" err="1"/>
              <a:t>Hafa</a:t>
            </a:r>
            <a:r>
              <a:rPr lang="en-US" dirty="0"/>
              <a:t> </a:t>
            </a:r>
            <a:r>
              <a:rPr lang="en-US" dirty="0" err="1"/>
              <a:t>markvisst</a:t>
            </a:r>
            <a:r>
              <a:rPr lang="en-US" dirty="0"/>
              <a:t> </a:t>
            </a:r>
            <a:r>
              <a:rPr lang="en-US" dirty="0" err="1"/>
              <a:t>eftirlit</a:t>
            </a:r>
            <a:r>
              <a:rPr lang="en-US" dirty="0"/>
              <a:t> </a:t>
            </a:r>
            <a:r>
              <a:rPr lang="en-US" dirty="0" err="1"/>
              <a:t>með</a:t>
            </a:r>
            <a:r>
              <a:rPr lang="en-US" dirty="0"/>
              <a:t> </a:t>
            </a:r>
            <a:r>
              <a:rPr lang="en-US" dirty="0" err="1"/>
              <a:t>framkvæmd</a:t>
            </a:r>
            <a:r>
              <a:rPr lang="en-US" dirty="0"/>
              <a:t> </a:t>
            </a:r>
            <a:r>
              <a:rPr lang="en-US" dirty="0" err="1"/>
              <a:t>áhættustjórnunar</a:t>
            </a:r>
            <a:endParaRPr lang="is-IS" altLang="is-IS"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32140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a:t>GAJ ráðgjöf slf</a:t>
            </a:r>
            <a:endParaRPr lang="en-US" dirty="0"/>
          </a:p>
        </p:txBody>
      </p:sp>
      <p:sp>
        <p:nvSpPr>
          <p:cNvPr id="3" name="TextBox 2">
            <a:extLst>
              <a:ext uri="{FF2B5EF4-FFF2-40B4-BE49-F238E27FC236}">
                <a16:creationId xmlns:a16="http://schemas.microsoft.com/office/drawing/2014/main" id="{B7644C6E-D6F3-4C9A-8725-1297E4E09F5B}"/>
              </a:ext>
            </a:extLst>
          </p:cNvPr>
          <p:cNvSpPr txBox="1"/>
          <p:nvPr/>
        </p:nvSpPr>
        <p:spPr>
          <a:xfrm>
            <a:off x="3629319" y="2659559"/>
            <a:ext cx="4309321" cy="769441"/>
          </a:xfrm>
          <a:prstGeom prst="rect">
            <a:avLst/>
          </a:prstGeom>
          <a:noFill/>
        </p:spPr>
        <p:txBody>
          <a:bodyPr wrap="none" rtlCol="0">
            <a:spAutoFit/>
          </a:bodyPr>
          <a:lstStyle/>
          <a:p>
            <a:r>
              <a:rPr lang="en-US" sz="4400" dirty="0" err="1"/>
              <a:t>Greining</a:t>
            </a:r>
            <a:r>
              <a:rPr lang="en-US" sz="4400" dirty="0"/>
              <a:t> </a:t>
            </a:r>
            <a:r>
              <a:rPr lang="en-US" sz="4400" dirty="0" err="1"/>
              <a:t>lykiltalna</a:t>
            </a:r>
            <a:endParaRPr lang="en-US" sz="4400" dirty="0"/>
          </a:p>
        </p:txBody>
      </p:sp>
    </p:spTree>
    <p:extLst>
      <p:ext uri="{BB962C8B-B14F-4D97-AF65-F5344CB8AC3E}">
        <p14:creationId xmlns:p14="http://schemas.microsoft.com/office/powerpoint/2010/main" val="2790933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Gagnsemi</a:t>
            </a:r>
            <a:r>
              <a:rPr lang="en-US" dirty="0"/>
              <a:t> </a:t>
            </a:r>
            <a:r>
              <a:rPr lang="en-US" dirty="0" err="1"/>
              <a:t>lykiltalna</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lstStyle/>
          <a:p>
            <a:r>
              <a:rPr lang="en-US" dirty="0" err="1"/>
              <a:t>Nýtast</a:t>
            </a:r>
            <a:r>
              <a:rPr lang="en-US" dirty="0"/>
              <a:t> </a:t>
            </a:r>
            <a:r>
              <a:rPr lang="en-US" dirty="0" err="1"/>
              <a:t>til</a:t>
            </a:r>
            <a:r>
              <a:rPr lang="en-US" dirty="0"/>
              <a:t> </a:t>
            </a:r>
            <a:r>
              <a:rPr lang="en-US" dirty="0" err="1"/>
              <a:t>að</a:t>
            </a:r>
            <a:r>
              <a:rPr lang="en-US" dirty="0"/>
              <a:t> </a:t>
            </a:r>
            <a:r>
              <a:rPr lang="en-US" dirty="0" err="1"/>
              <a:t>greina</a:t>
            </a:r>
            <a:r>
              <a:rPr lang="en-US" dirty="0"/>
              <a:t> </a:t>
            </a:r>
            <a:r>
              <a:rPr lang="en-US" dirty="0" err="1"/>
              <a:t>þróun</a:t>
            </a:r>
            <a:r>
              <a:rPr lang="en-US" dirty="0"/>
              <a:t> </a:t>
            </a:r>
            <a:r>
              <a:rPr lang="en-US" dirty="0" err="1"/>
              <a:t>ákveðinna</a:t>
            </a:r>
            <a:r>
              <a:rPr lang="en-US" dirty="0"/>
              <a:t> </a:t>
            </a:r>
            <a:r>
              <a:rPr lang="en-US" dirty="0" err="1"/>
              <a:t>þátta</a:t>
            </a:r>
            <a:endParaRPr lang="en-US" dirty="0"/>
          </a:p>
          <a:p>
            <a:r>
              <a:rPr lang="en-US" dirty="0" err="1"/>
              <a:t>Nýtast</a:t>
            </a:r>
            <a:r>
              <a:rPr lang="en-US" dirty="0"/>
              <a:t> </a:t>
            </a:r>
            <a:r>
              <a:rPr lang="en-US" dirty="0" err="1"/>
              <a:t>við</a:t>
            </a:r>
            <a:r>
              <a:rPr lang="en-US" dirty="0"/>
              <a:t> </a:t>
            </a:r>
            <a:r>
              <a:rPr lang="en-US" dirty="0" err="1"/>
              <a:t>samanburð</a:t>
            </a:r>
            <a:r>
              <a:rPr lang="en-US" dirty="0"/>
              <a:t> milli </a:t>
            </a:r>
            <a:r>
              <a:rPr lang="en-US" dirty="0" err="1"/>
              <a:t>ára</a:t>
            </a:r>
            <a:r>
              <a:rPr lang="en-US" dirty="0"/>
              <a:t> </a:t>
            </a:r>
            <a:r>
              <a:rPr lang="en-US" dirty="0" err="1"/>
              <a:t>og</a:t>
            </a:r>
            <a:r>
              <a:rPr lang="en-US" dirty="0"/>
              <a:t> milli </a:t>
            </a:r>
            <a:r>
              <a:rPr lang="en-US" dirty="0" err="1"/>
              <a:t>einstakra</a:t>
            </a:r>
            <a:r>
              <a:rPr lang="en-US" dirty="0"/>
              <a:t> </a:t>
            </a:r>
            <a:r>
              <a:rPr lang="en-US" dirty="0" err="1"/>
              <a:t>sveitarfélaga</a:t>
            </a:r>
            <a:endParaRPr lang="en-US" dirty="0"/>
          </a:p>
          <a:p>
            <a:r>
              <a:rPr lang="en-US" dirty="0" err="1"/>
              <a:t>Nýtast</a:t>
            </a:r>
            <a:r>
              <a:rPr lang="en-US" dirty="0"/>
              <a:t> </a:t>
            </a:r>
            <a:r>
              <a:rPr lang="en-US" dirty="0" err="1"/>
              <a:t>við</a:t>
            </a:r>
            <a:r>
              <a:rPr lang="en-US" dirty="0"/>
              <a:t> </a:t>
            </a:r>
            <a:r>
              <a:rPr lang="en-US" dirty="0" err="1"/>
              <a:t>að</a:t>
            </a:r>
            <a:r>
              <a:rPr lang="en-US" dirty="0"/>
              <a:t> </a:t>
            </a:r>
            <a:r>
              <a:rPr lang="en-US" dirty="0" err="1"/>
              <a:t>greina</a:t>
            </a:r>
            <a:r>
              <a:rPr lang="en-US" dirty="0"/>
              <a:t> </a:t>
            </a:r>
            <a:r>
              <a:rPr lang="en-US" dirty="0" err="1"/>
              <a:t>fjárhagsstöðuna</a:t>
            </a:r>
            <a:r>
              <a:rPr lang="en-US" dirty="0"/>
              <a:t> á </a:t>
            </a:r>
            <a:r>
              <a:rPr lang="en-US" dirty="0" err="1"/>
              <a:t>fljótlegan</a:t>
            </a:r>
            <a:r>
              <a:rPr lang="en-US" dirty="0"/>
              <a:t> </a:t>
            </a:r>
            <a:r>
              <a:rPr lang="en-US" dirty="0" err="1"/>
              <a:t>hátt</a:t>
            </a:r>
            <a:endParaRPr lang="en-US" dirty="0"/>
          </a:p>
          <a:p>
            <a:r>
              <a:rPr lang="en-US" dirty="0" err="1"/>
              <a:t>Nýtast</a:t>
            </a:r>
            <a:r>
              <a:rPr lang="en-US" dirty="0"/>
              <a:t> </a:t>
            </a:r>
            <a:r>
              <a:rPr lang="en-US" dirty="0" err="1"/>
              <a:t>við</a:t>
            </a:r>
            <a:r>
              <a:rPr lang="en-US" dirty="0"/>
              <a:t> </a:t>
            </a:r>
            <a:r>
              <a:rPr lang="en-US" dirty="0" err="1"/>
              <a:t>að</a:t>
            </a:r>
            <a:r>
              <a:rPr lang="en-US" dirty="0"/>
              <a:t> </a:t>
            </a:r>
            <a:r>
              <a:rPr lang="en-US" dirty="0" err="1"/>
              <a:t>greina</a:t>
            </a:r>
            <a:r>
              <a:rPr lang="en-US" dirty="0"/>
              <a:t> </a:t>
            </a:r>
            <a:r>
              <a:rPr lang="en-US" dirty="0" err="1"/>
              <a:t>sjúkdómseinkenni</a:t>
            </a:r>
            <a:r>
              <a:rPr lang="en-US" dirty="0"/>
              <a:t> í </a:t>
            </a:r>
            <a:r>
              <a:rPr lang="en-US" dirty="0" err="1"/>
              <a:t>rekstri</a:t>
            </a:r>
            <a:r>
              <a:rPr lang="en-US" dirty="0"/>
              <a:t> </a:t>
            </a:r>
            <a:r>
              <a:rPr lang="en-US" dirty="0" err="1"/>
              <a:t>sveitarfélagsins</a:t>
            </a:r>
            <a:endParaRPr lang="en-US" dirty="0"/>
          </a:p>
          <a:p>
            <a:r>
              <a:rPr lang="en-US" dirty="0" err="1"/>
              <a:t>Vinna</a:t>
            </a:r>
            <a:r>
              <a:rPr lang="en-US" dirty="0"/>
              <a:t> </a:t>
            </a:r>
            <a:r>
              <a:rPr lang="en-US" dirty="0" err="1"/>
              <a:t>skal</a:t>
            </a:r>
            <a:r>
              <a:rPr lang="en-US" dirty="0"/>
              <a:t> </a:t>
            </a:r>
            <a:r>
              <a:rPr lang="en-US" dirty="0" err="1"/>
              <a:t>með</a:t>
            </a:r>
            <a:r>
              <a:rPr lang="en-US" dirty="0"/>
              <a:t> </a:t>
            </a:r>
            <a:r>
              <a:rPr lang="en-US" dirty="0" err="1"/>
              <a:t>fáar</a:t>
            </a:r>
            <a:r>
              <a:rPr lang="en-US" dirty="0"/>
              <a:t> </a:t>
            </a:r>
            <a:r>
              <a:rPr lang="en-US" dirty="0" err="1"/>
              <a:t>en</a:t>
            </a:r>
            <a:r>
              <a:rPr lang="en-US" dirty="0"/>
              <a:t> </a:t>
            </a:r>
            <a:r>
              <a:rPr lang="en-US" dirty="0" err="1"/>
              <a:t>mikilvægar</a:t>
            </a:r>
            <a:r>
              <a:rPr lang="en-US" dirty="0"/>
              <a:t> </a:t>
            </a:r>
            <a:r>
              <a:rPr lang="en-US" dirty="0" err="1"/>
              <a:t>lykiltölur</a:t>
            </a:r>
            <a:r>
              <a:rPr lang="en-US" dirty="0"/>
              <a:t> </a:t>
            </a:r>
            <a:r>
              <a:rPr lang="en-US" dirty="0" err="1"/>
              <a:t>til</a:t>
            </a:r>
            <a:r>
              <a:rPr lang="en-US" dirty="0"/>
              <a:t> </a:t>
            </a:r>
            <a:r>
              <a:rPr lang="en-US" dirty="0" err="1"/>
              <a:t>að</a:t>
            </a:r>
            <a:r>
              <a:rPr lang="en-US" dirty="0"/>
              <a:t> </a:t>
            </a:r>
            <a:r>
              <a:rPr lang="en-US" dirty="0" err="1"/>
              <a:t>fókusera</a:t>
            </a:r>
            <a:r>
              <a:rPr lang="en-US" dirty="0"/>
              <a:t> á </a:t>
            </a:r>
            <a:r>
              <a:rPr lang="en-US" dirty="0" err="1"/>
              <a:t>aðalatriðin</a:t>
            </a:r>
            <a:endParaRPr lang="en-US" dirty="0"/>
          </a:p>
          <a:p>
            <a:r>
              <a:rPr lang="en-US" dirty="0" err="1"/>
              <a:t>Lykiltölur</a:t>
            </a:r>
            <a:r>
              <a:rPr lang="en-US" dirty="0"/>
              <a:t> </a:t>
            </a:r>
            <a:r>
              <a:rPr lang="en-US" dirty="0" err="1"/>
              <a:t>eru</a:t>
            </a:r>
            <a:r>
              <a:rPr lang="en-US" dirty="0"/>
              <a:t> </a:t>
            </a:r>
            <a:r>
              <a:rPr lang="en-US" dirty="0" err="1"/>
              <a:t>birtar</a:t>
            </a:r>
            <a:r>
              <a:rPr lang="en-US" dirty="0"/>
              <a:t> í </a:t>
            </a:r>
            <a:r>
              <a:rPr lang="en-US" dirty="0" err="1"/>
              <a:t>ársreikningum</a:t>
            </a:r>
            <a:r>
              <a:rPr lang="en-US" dirty="0"/>
              <a:t> </a:t>
            </a:r>
            <a:r>
              <a:rPr lang="en-US" dirty="0" err="1"/>
              <a:t>sveitarfélaga</a:t>
            </a:r>
            <a:endParaRPr lang="en-US" dirty="0"/>
          </a:p>
          <a:p>
            <a:r>
              <a:rPr lang="en-US" dirty="0" err="1"/>
              <a:t>Yfirlit</a:t>
            </a:r>
            <a:r>
              <a:rPr lang="en-US" dirty="0"/>
              <a:t> um </a:t>
            </a:r>
            <a:r>
              <a:rPr lang="en-US" dirty="0" err="1"/>
              <a:t>ýmsar</a:t>
            </a:r>
            <a:r>
              <a:rPr lang="en-US" dirty="0"/>
              <a:t> </a:t>
            </a:r>
            <a:r>
              <a:rPr lang="en-US" dirty="0" err="1"/>
              <a:t>lykiltölur</a:t>
            </a:r>
            <a:r>
              <a:rPr lang="en-US" dirty="0"/>
              <a:t> er </a:t>
            </a:r>
            <a:r>
              <a:rPr lang="en-US" dirty="0" err="1"/>
              <a:t>að</a:t>
            </a:r>
            <a:r>
              <a:rPr lang="en-US" dirty="0"/>
              <a:t> </a:t>
            </a:r>
            <a:r>
              <a:rPr lang="en-US" dirty="0" err="1"/>
              <a:t>finna</a:t>
            </a:r>
            <a:r>
              <a:rPr lang="en-US" dirty="0"/>
              <a:t> á samband.is/</a:t>
            </a:r>
            <a:r>
              <a:rPr lang="en-US" dirty="0" err="1"/>
              <a:t>verkefnin</a:t>
            </a:r>
            <a:r>
              <a:rPr lang="en-US" dirty="0"/>
              <a:t>/</a:t>
            </a:r>
            <a:r>
              <a:rPr lang="en-US" dirty="0" err="1"/>
              <a:t>fjarmal</a:t>
            </a:r>
            <a:r>
              <a:rPr lang="en-US" dirty="0"/>
              <a:t>/</a:t>
            </a:r>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458158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r>
              <a:rPr lang="en-US" sz="3200" dirty="0" err="1"/>
              <a:t>Niðurstaða</a:t>
            </a:r>
            <a:r>
              <a:rPr lang="en-US" sz="3200" dirty="0"/>
              <a:t> </a:t>
            </a:r>
            <a:r>
              <a:rPr lang="en-US" sz="3200" dirty="0" err="1"/>
              <a:t>rekstrarreiknings</a:t>
            </a:r>
            <a:r>
              <a:rPr lang="en-US" sz="3200" dirty="0"/>
              <a:t> </a:t>
            </a:r>
            <a:r>
              <a:rPr lang="en-US" sz="3200" dirty="0" err="1"/>
              <a:t>sem</a:t>
            </a:r>
            <a:r>
              <a:rPr lang="en-US" sz="3200" dirty="0"/>
              <a:t> </a:t>
            </a:r>
            <a:r>
              <a:rPr lang="en-US" sz="3200" dirty="0" err="1"/>
              <a:t>hlutfall</a:t>
            </a:r>
            <a:r>
              <a:rPr lang="en-US" sz="3200" dirty="0"/>
              <a:t> </a:t>
            </a:r>
            <a:r>
              <a:rPr lang="en-US" sz="3200" dirty="0" err="1"/>
              <a:t>af</a:t>
            </a:r>
            <a:r>
              <a:rPr lang="en-US" sz="3200" dirty="0"/>
              <a:t> </a:t>
            </a:r>
            <a:r>
              <a:rPr lang="en-US" sz="3200" dirty="0" err="1"/>
              <a:t>heildartekjum</a:t>
            </a:r>
            <a:r>
              <a:rPr lang="en-US" sz="3200" dirty="0"/>
              <a:t>:</a:t>
            </a:r>
          </a:p>
          <a:p>
            <a:pPr lvl="1"/>
            <a:r>
              <a:rPr lang="en-US" dirty="0" err="1"/>
              <a:t>Gefur</a:t>
            </a:r>
            <a:r>
              <a:rPr lang="en-US" dirty="0"/>
              <a:t> </a:t>
            </a:r>
            <a:r>
              <a:rPr lang="en-US" dirty="0" err="1"/>
              <a:t>upplýsingar</a:t>
            </a:r>
            <a:r>
              <a:rPr lang="en-US" dirty="0"/>
              <a:t> um </a:t>
            </a:r>
            <a:r>
              <a:rPr lang="en-US" dirty="0" err="1"/>
              <a:t>rekstrarafkomu</a:t>
            </a:r>
            <a:r>
              <a:rPr lang="en-US" dirty="0"/>
              <a:t> </a:t>
            </a:r>
            <a:r>
              <a:rPr lang="en-US" dirty="0" err="1"/>
              <a:t>sveitarfélagsins</a:t>
            </a:r>
            <a:endParaRPr lang="en-US" dirty="0"/>
          </a:p>
          <a:p>
            <a:pPr lvl="1"/>
            <a:r>
              <a:rPr lang="en-US" dirty="0" err="1"/>
              <a:t>Við</a:t>
            </a:r>
            <a:r>
              <a:rPr lang="en-US" dirty="0"/>
              <a:t> </a:t>
            </a:r>
            <a:r>
              <a:rPr lang="en-US" dirty="0" err="1"/>
              <a:t>útreikninginn</a:t>
            </a:r>
            <a:r>
              <a:rPr lang="en-US" dirty="0"/>
              <a:t> </a:t>
            </a:r>
            <a:r>
              <a:rPr lang="en-US" dirty="0" err="1"/>
              <a:t>eru</a:t>
            </a:r>
            <a:r>
              <a:rPr lang="en-US" dirty="0"/>
              <a:t> </a:t>
            </a:r>
            <a:r>
              <a:rPr lang="en-US" dirty="0" err="1"/>
              <a:t>ýmsir</a:t>
            </a:r>
            <a:r>
              <a:rPr lang="en-US" dirty="0"/>
              <a:t> </a:t>
            </a:r>
            <a:r>
              <a:rPr lang="en-US" dirty="0" err="1"/>
              <a:t>frádráttarliðir</a:t>
            </a:r>
            <a:r>
              <a:rPr lang="en-US" dirty="0"/>
              <a:t> </a:t>
            </a:r>
            <a:r>
              <a:rPr lang="en-US" dirty="0" err="1"/>
              <a:t>reiknaðir</a:t>
            </a:r>
            <a:r>
              <a:rPr lang="en-US" dirty="0"/>
              <a:t> </a:t>
            </a:r>
            <a:r>
              <a:rPr lang="en-US" dirty="0" err="1"/>
              <a:t>liðir</a:t>
            </a:r>
            <a:endParaRPr lang="en-US" dirty="0"/>
          </a:p>
          <a:p>
            <a:pPr lvl="1"/>
            <a:r>
              <a:rPr lang="en-US" dirty="0" err="1"/>
              <a:t>Reiknaðir</a:t>
            </a:r>
            <a:r>
              <a:rPr lang="en-US" dirty="0"/>
              <a:t> </a:t>
            </a:r>
            <a:r>
              <a:rPr lang="en-US" dirty="0" err="1"/>
              <a:t>liðir</a:t>
            </a:r>
            <a:r>
              <a:rPr lang="en-US" dirty="0"/>
              <a:t> geta </a:t>
            </a:r>
            <a:r>
              <a:rPr lang="en-US" dirty="0" err="1"/>
              <a:t>verið</a:t>
            </a:r>
            <a:r>
              <a:rPr lang="en-US" dirty="0"/>
              <a:t> </a:t>
            </a:r>
            <a:r>
              <a:rPr lang="en-US" dirty="0" err="1"/>
              <a:t>mismunandi</a:t>
            </a:r>
            <a:r>
              <a:rPr lang="en-US" dirty="0"/>
              <a:t> milli </a:t>
            </a:r>
            <a:r>
              <a:rPr lang="en-US" dirty="0" err="1"/>
              <a:t>einstakra</a:t>
            </a:r>
            <a:r>
              <a:rPr lang="en-US" dirty="0"/>
              <a:t> </a:t>
            </a:r>
            <a:r>
              <a:rPr lang="en-US" dirty="0" err="1"/>
              <a:t>sveitarfélaga</a:t>
            </a:r>
            <a:endParaRPr lang="en-US" dirty="0"/>
          </a:p>
          <a:p>
            <a:pPr lvl="1"/>
            <a:r>
              <a:rPr lang="en-US" dirty="0" err="1"/>
              <a:t>Niðurstaðan</a:t>
            </a:r>
            <a:r>
              <a:rPr lang="en-US" dirty="0"/>
              <a:t> er ekki </a:t>
            </a:r>
            <a:r>
              <a:rPr lang="en-US" dirty="0" err="1"/>
              <a:t>besti</a:t>
            </a:r>
            <a:r>
              <a:rPr lang="en-US" dirty="0"/>
              <a:t> </a:t>
            </a:r>
            <a:r>
              <a:rPr lang="en-US" dirty="0" err="1"/>
              <a:t>mælikvarðinn</a:t>
            </a:r>
            <a:r>
              <a:rPr lang="en-US" dirty="0"/>
              <a:t> á </a:t>
            </a:r>
            <a:r>
              <a:rPr lang="en-US" dirty="0" err="1"/>
              <a:t>rekstrarafkomu</a:t>
            </a:r>
            <a:r>
              <a:rPr lang="en-US" dirty="0"/>
              <a:t> </a:t>
            </a:r>
            <a:r>
              <a:rPr lang="en-US" dirty="0" err="1"/>
              <a:t>sveitarfélagsins</a:t>
            </a:r>
            <a:endParaRPr lang="en-US" dirty="0"/>
          </a:p>
          <a:p>
            <a:pPr lvl="1"/>
            <a:r>
              <a:rPr lang="en-US" dirty="0" err="1"/>
              <a:t>Athuga</a:t>
            </a:r>
            <a:r>
              <a:rPr lang="en-US" dirty="0"/>
              <a:t> </a:t>
            </a:r>
            <a:r>
              <a:rPr lang="en-US" dirty="0" err="1"/>
              <a:t>ber</a:t>
            </a:r>
            <a:r>
              <a:rPr lang="en-US" dirty="0"/>
              <a:t> </a:t>
            </a:r>
            <a:r>
              <a:rPr lang="en-US" dirty="0" err="1"/>
              <a:t>að</a:t>
            </a:r>
            <a:r>
              <a:rPr lang="en-US" dirty="0"/>
              <a:t> </a:t>
            </a:r>
            <a:r>
              <a:rPr lang="en-US" dirty="0" err="1"/>
              <a:t>hjá</a:t>
            </a:r>
            <a:r>
              <a:rPr lang="en-US" dirty="0"/>
              <a:t> </a:t>
            </a:r>
            <a:r>
              <a:rPr lang="en-US" dirty="0" err="1"/>
              <a:t>sveitarfélögum</a:t>
            </a:r>
            <a:r>
              <a:rPr lang="en-US" dirty="0"/>
              <a:t> er ekki </a:t>
            </a:r>
            <a:r>
              <a:rPr lang="en-US" dirty="0" err="1"/>
              <a:t>talað</a:t>
            </a:r>
            <a:r>
              <a:rPr lang="en-US" dirty="0"/>
              <a:t> um </a:t>
            </a:r>
            <a:r>
              <a:rPr lang="en-US" dirty="0" err="1"/>
              <a:t>rekstrarhagnað</a:t>
            </a:r>
            <a:r>
              <a:rPr lang="en-US" dirty="0"/>
              <a:t> </a:t>
            </a:r>
            <a:r>
              <a:rPr lang="en-US" dirty="0" err="1"/>
              <a:t>heldur</a:t>
            </a:r>
            <a:r>
              <a:rPr lang="en-US" dirty="0"/>
              <a:t> </a:t>
            </a:r>
            <a:r>
              <a:rPr lang="en-US" dirty="0" err="1"/>
              <a:t>rekstrarafkomu</a:t>
            </a:r>
            <a:r>
              <a:rPr lang="en-US" dirty="0"/>
              <a:t>. </a:t>
            </a:r>
          </a:p>
          <a:p>
            <a:pPr lvl="1"/>
            <a:r>
              <a:rPr lang="en-US" dirty="0" err="1"/>
              <a:t>Rekstur</a:t>
            </a:r>
            <a:r>
              <a:rPr lang="en-US" dirty="0"/>
              <a:t> </a:t>
            </a:r>
            <a:r>
              <a:rPr lang="en-US" dirty="0" err="1"/>
              <a:t>sveitarfélaga</a:t>
            </a:r>
            <a:r>
              <a:rPr lang="en-US" dirty="0"/>
              <a:t> er ekki </a:t>
            </a:r>
            <a:r>
              <a:rPr lang="en-US" dirty="0" err="1"/>
              <a:t>hagnaðardrifinn</a:t>
            </a:r>
            <a:endParaRPr lang="en-US" dirty="0"/>
          </a:p>
          <a:p>
            <a:pPr lvl="1"/>
            <a:endParaRPr lang="en-US" dirty="0"/>
          </a:p>
          <a:p>
            <a:pPr lvl="1"/>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2358471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pic>
        <p:nvPicPr>
          <p:cNvPr id="9" name="Content Placeholder 8" descr="A close-up of a document&#10;&#10;Description automatically generated">
            <a:extLst>
              <a:ext uri="{FF2B5EF4-FFF2-40B4-BE49-F238E27FC236}">
                <a16:creationId xmlns:a16="http://schemas.microsoft.com/office/drawing/2014/main" id="{0F34A6B5-4DC5-F8F8-842D-719ADCA302DD}"/>
              </a:ext>
            </a:extLst>
          </p:cNvPr>
          <p:cNvPicPr>
            <a:picLocks noGrp="1" noChangeAspect="1"/>
          </p:cNvPicPr>
          <p:nvPr>
            <p:ph idx="1"/>
          </p:nvPr>
        </p:nvPicPr>
        <p:blipFill>
          <a:blip r:embed="rId2"/>
          <a:stretch>
            <a:fillRect/>
          </a:stretch>
        </p:blipFill>
        <p:spPr bwMode="auto">
          <a:xfrm>
            <a:off x="1199536" y="15397"/>
            <a:ext cx="9671992" cy="684260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EEB33B9-F7DD-26DD-EF0E-D4EB3DA72D83}"/>
              </a:ext>
            </a:extLst>
          </p:cNvPr>
          <p:cNvSpPr/>
          <p:nvPr/>
        </p:nvSpPr>
        <p:spPr>
          <a:xfrm>
            <a:off x="4788310" y="2163097"/>
            <a:ext cx="1052051" cy="2556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05FFDD-6716-68A7-4978-B4DDE1760826}"/>
              </a:ext>
            </a:extLst>
          </p:cNvPr>
          <p:cNvSpPr/>
          <p:nvPr/>
        </p:nvSpPr>
        <p:spPr>
          <a:xfrm>
            <a:off x="4525298" y="2517056"/>
            <a:ext cx="1570702" cy="2556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76DB7AC-E2B0-2F2E-DE71-22E72259B3B7}"/>
              </a:ext>
            </a:extLst>
          </p:cNvPr>
          <p:cNvSpPr/>
          <p:nvPr/>
        </p:nvSpPr>
        <p:spPr>
          <a:xfrm>
            <a:off x="4578145" y="5706653"/>
            <a:ext cx="1570702" cy="2556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DA3DA65-AED7-85FF-8048-9F6FA7C6A1E5}"/>
              </a:ext>
            </a:extLst>
          </p:cNvPr>
          <p:cNvSpPr/>
          <p:nvPr/>
        </p:nvSpPr>
        <p:spPr>
          <a:xfrm>
            <a:off x="4578145" y="6031501"/>
            <a:ext cx="1570702" cy="2556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27AFF66-0333-3CBD-4062-41B219DCB3DE}"/>
              </a:ext>
            </a:extLst>
          </p:cNvPr>
          <p:cNvSpPr/>
          <p:nvPr/>
        </p:nvSpPr>
        <p:spPr>
          <a:xfrm>
            <a:off x="4633451" y="1582610"/>
            <a:ext cx="1570702" cy="3346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9F4BE21-139C-27EC-AD6E-BA08F56B1E14}"/>
              </a:ext>
            </a:extLst>
          </p:cNvPr>
          <p:cNvSpPr/>
          <p:nvPr/>
        </p:nvSpPr>
        <p:spPr>
          <a:xfrm>
            <a:off x="1801760" y="1244694"/>
            <a:ext cx="1570702" cy="3346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C67035C-A900-758E-6DE6-0EAFEC8163AF}"/>
              </a:ext>
            </a:extLst>
          </p:cNvPr>
          <p:cNvSpPr/>
          <p:nvPr/>
        </p:nvSpPr>
        <p:spPr>
          <a:xfrm>
            <a:off x="1801760" y="2310196"/>
            <a:ext cx="1570702" cy="3346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61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pic>
        <p:nvPicPr>
          <p:cNvPr id="5" name="Picture 4" descr="A picture containing text, receipt&#10;&#10;Description automatically generated">
            <a:extLst>
              <a:ext uri="{FF2B5EF4-FFF2-40B4-BE49-F238E27FC236}">
                <a16:creationId xmlns:a16="http://schemas.microsoft.com/office/drawing/2014/main" id="{7989D3BF-6431-E17B-9B5A-A20E4D78F4CF}"/>
              </a:ext>
            </a:extLst>
          </p:cNvPr>
          <p:cNvPicPr>
            <a:picLocks noChangeAspect="1"/>
          </p:cNvPicPr>
          <p:nvPr/>
        </p:nvPicPr>
        <p:blipFill>
          <a:blip r:embed="rId2"/>
          <a:stretch>
            <a:fillRect/>
          </a:stretch>
        </p:blipFill>
        <p:spPr>
          <a:xfrm>
            <a:off x="2644878" y="0"/>
            <a:ext cx="7010400" cy="6858000"/>
          </a:xfrm>
          <a:prstGeom prst="rect">
            <a:avLst/>
          </a:prstGeom>
        </p:spPr>
      </p:pic>
      <p:sp>
        <p:nvSpPr>
          <p:cNvPr id="3" name="Oval 2">
            <a:extLst>
              <a:ext uri="{FF2B5EF4-FFF2-40B4-BE49-F238E27FC236}">
                <a16:creationId xmlns:a16="http://schemas.microsoft.com/office/drawing/2014/main" id="{5F6263A0-DBD4-4747-FBEB-140D0754A812}"/>
              </a:ext>
            </a:extLst>
          </p:cNvPr>
          <p:cNvSpPr/>
          <p:nvPr/>
        </p:nvSpPr>
        <p:spPr>
          <a:xfrm>
            <a:off x="5719916" y="6356350"/>
            <a:ext cx="1570702" cy="3346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51F8EF3-2649-6DBD-F2CE-295DDE2C8D74}"/>
              </a:ext>
            </a:extLst>
          </p:cNvPr>
          <p:cNvSpPr/>
          <p:nvPr/>
        </p:nvSpPr>
        <p:spPr>
          <a:xfrm>
            <a:off x="5719916" y="5766236"/>
            <a:ext cx="1570702" cy="3346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202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pic>
        <p:nvPicPr>
          <p:cNvPr id="7" name="Picture 6" descr="A picture containing text, receipt&#10;&#10;Description automatically generated">
            <a:extLst>
              <a:ext uri="{FF2B5EF4-FFF2-40B4-BE49-F238E27FC236}">
                <a16:creationId xmlns:a16="http://schemas.microsoft.com/office/drawing/2014/main" id="{76E19681-5A90-AEB2-32A8-F24DF53A45C6}"/>
              </a:ext>
            </a:extLst>
          </p:cNvPr>
          <p:cNvPicPr>
            <a:picLocks noChangeAspect="1"/>
          </p:cNvPicPr>
          <p:nvPr/>
        </p:nvPicPr>
        <p:blipFill>
          <a:blip r:embed="rId2"/>
          <a:stretch>
            <a:fillRect/>
          </a:stretch>
        </p:blipFill>
        <p:spPr>
          <a:xfrm>
            <a:off x="2536723" y="0"/>
            <a:ext cx="7167715" cy="6858000"/>
          </a:xfrm>
          <a:prstGeom prst="rect">
            <a:avLst/>
          </a:prstGeom>
        </p:spPr>
      </p:pic>
      <p:sp>
        <p:nvSpPr>
          <p:cNvPr id="3" name="Oval 2">
            <a:extLst>
              <a:ext uri="{FF2B5EF4-FFF2-40B4-BE49-F238E27FC236}">
                <a16:creationId xmlns:a16="http://schemas.microsoft.com/office/drawing/2014/main" id="{99237F0F-543A-E124-9DB0-F6BD2D9173DF}"/>
              </a:ext>
            </a:extLst>
          </p:cNvPr>
          <p:cNvSpPr/>
          <p:nvPr/>
        </p:nvSpPr>
        <p:spPr>
          <a:xfrm>
            <a:off x="5665838" y="1513784"/>
            <a:ext cx="1570702" cy="3346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4FA4D09-B5F2-40B9-8A6D-552C5C38A097}"/>
              </a:ext>
            </a:extLst>
          </p:cNvPr>
          <p:cNvSpPr/>
          <p:nvPr/>
        </p:nvSpPr>
        <p:spPr>
          <a:xfrm>
            <a:off x="5665838" y="3261660"/>
            <a:ext cx="1570702" cy="3346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103994E-E290-6CB8-88BD-6B3A40674889}"/>
              </a:ext>
            </a:extLst>
          </p:cNvPr>
          <p:cNvSpPr/>
          <p:nvPr/>
        </p:nvSpPr>
        <p:spPr>
          <a:xfrm>
            <a:off x="5665838" y="4273795"/>
            <a:ext cx="1570702" cy="3346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BA1EE89-68DB-C139-D42D-F265B837649B}"/>
              </a:ext>
            </a:extLst>
          </p:cNvPr>
          <p:cNvSpPr/>
          <p:nvPr/>
        </p:nvSpPr>
        <p:spPr>
          <a:xfrm>
            <a:off x="5665838" y="6388857"/>
            <a:ext cx="1570702" cy="3346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7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pic>
        <p:nvPicPr>
          <p:cNvPr id="4" name="Picture 3" descr="Table&#10;&#10;Description automatically generated">
            <a:extLst>
              <a:ext uri="{FF2B5EF4-FFF2-40B4-BE49-F238E27FC236}">
                <a16:creationId xmlns:a16="http://schemas.microsoft.com/office/drawing/2014/main" id="{21607B04-7107-1BC4-4A8C-F6098CDFDB8F}"/>
              </a:ext>
            </a:extLst>
          </p:cNvPr>
          <p:cNvPicPr>
            <a:picLocks noChangeAspect="1"/>
          </p:cNvPicPr>
          <p:nvPr/>
        </p:nvPicPr>
        <p:blipFill>
          <a:blip r:embed="rId2"/>
          <a:stretch>
            <a:fillRect/>
          </a:stretch>
        </p:blipFill>
        <p:spPr>
          <a:xfrm>
            <a:off x="2831690" y="0"/>
            <a:ext cx="6685935" cy="6858000"/>
          </a:xfrm>
          <a:prstGeom prst="rect">
            <a:avLst/>
          </a:prstGeom>
        </p:spPr>
      </p:pic>
      <p:sp>
        <p:nvSpPr>
          <p:cNvPr id="3" name="Oval 2">
            <a:extLst>
              <a:ext uri="{FF2B5EF4-FFF2-40B4-BE49-F238E27FC236}">
                <a16:creationId xmlns:a16="http://schemas.microsoft.com/office/drawing/2014/main" id="{50DB4DB7-52A1-C7EE-A0DF-F51A55F5994A}"/>
              </a:ext>
            </a:extLst>
          </p:cNvPr>
          <p:cNvSpPr/>
          <p:nvPr/>
        </p:nvSpPr>
        <p:spPr>
          <a:xfrm>
            <a:off x="5066070" y="2248350"/>
            <a:ext cx="1570702" cy="3346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8B0363E-BE99-06B2-66BE-183A19799824}"/>
              </a:ext>
            </a:extLst>
          </p:cNvPr>
          <p:cNvSpPr/>
          <p:nvPr/>
        </p:nvSpPr>
        <p:spPr>
          <a:xfrm>
            <a:off x="3253249" y="2248349"/>
            <a:ext cx="1570702" cy="3346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9FF3B36-B6A7-5CA4-F19D-AC86C774A867}"/>
              </a:ext>
            </a:extLst>
          </p:cNvPr>
          <p:cNvSpPr/>
          <p:nvPr/>
        </p:nvSpPr>
        <p:spPr>
          <a:xfrm>
            <a:off x="5154560" y="5080040"/>
            <a:ext cx="1570702" cy="3346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456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a:xfrm>
            <a:off x="838200" y="1825625"/>
            <a:ext cx="10515600" cy="4667250"/>
          </a:xfrm>
        </p:spPr>
        <p:txBody>
          <a:bodyPr>
            <a:normAutofit fontScale="92500" lnSpcReduction="20000"/>
          </a:bodyPr>
          <a:lstStyle/>
          <a:p>
            <a:r>
              <a:rPr lang="en-US" sz="3200" dirty="0" err="1"/>
              <a:t>Tölulegar</a:t>
            </a:r>
            <a:r>
              <a:rPr lang="en-US" sz="3200" dirty="0"/>
              <a:t> </a:t>
            </a:r>
            <a:r>
              <a:rPr lang="en-US" sz="3200" dirty="0" err="1"/>
              <a:t>upplýsingar</a:t>
            </a:r>
            <a:r>
              <a:rPr lang="en-US" sz="3200" dirty="0"/>
              <a:t>, </a:t>
            </a:r>
            <a:r>
              <a:rPr lang="en-US" sz="3200" dirty="0" err="1"/>
              <a:t>sem</a:t>
            </a:r>
            <a:r>
              <a:rPr lang="en-US" sz="3200" dirty="0"/>
              <a:t> </a:t>
            </a:r>
            <a:r>
              <a:rPr lang="en-US" sz="3200" dirty="0" err="1"/>
              <a:t>unnið</a:t>
            </a:r>
            <a:r>
              <a:rPr lang="en-US" sz="3200" dirty="0"/>
              <a:t> er </a:t>
            </a:r>
            <a:r>
              <a:rPr lang="en-US" sz="3200" dirty="0" err="1"/>
              <a:t>með</a:t>
            </a:r>
            <a:r>
              <a:rPr lang="en-US" sz="3200" dirty="0"/>
              <a:t> </a:t>
            </a:r>
            <a:r>
              <a:rPr lang="en-US" sz="3200" dirty="0" err="1"/>
              <a:t>hér</a:t>
            </a:r>
            <a:r>
              <a:rPr lang="en-US" sz="3200" dirty="0"/>
              <a:t> á </a:t>
            </a:r>
            <a:r>
              <a:rPr lang="en-US" sz="3200" dirty="0" err="1"/>
              <a:t>eftir</a:t>
            </a:r>
            <a:r>
              <a:rPr lang="en-US" sz="3200" dirty="0"/>
              <a:t>, </a:t>
            </a:r>
            <a:r>
              <a:rPr lang="en-US" sz="3200" dirty="0" err="1"/>
              <a:t>eru</a:t>
            </a:r>
            <a:r>
              <a:rPr lang="en-US" sz="3200" dirty="0"/>
              <a:t> </a:t>
            </a:r>
            <a:r>
              <a:rPr lang="en-US" sz="3200" dirty="0" err="1"/>
              <a:t>fengnar</a:t>
            </a:r>
            <a:r>
              <a:rPr lang="en-US" sz="3200" dirty="0"/>
              <a:t> </a:t>
            </a:r>
            <a:r>
              <a:rPr lang="en-US" sz="3200" dirty="0" err="1"/>
              <a:t>úr</a:t>
            </a:r>
            <a:r>
              <a:rPr lang="en-US" sz="3200" dirty="0"/>
              <a:t> </a:t>
            </a:r>
            <a:r>
              <a:rPr lang="en-US" sz="3200" dirty="0" err="1"/>
              <a:t>ársreikningi</a:t>
            </a:r>
            <a:r>
              <a:rPr lang="en-US" sz="3200" dirty="0"/>
              <a:t> </a:t>
            </a:r>
            <a:r>
              <a:rPr lang="en-US" sz="3200" dirty="0" err="1"/>
              <a:t>Reykjanesbæjar</a:t>
            </a:r>
            <a:r>
              <a:rPr lang="en-US" sz="3200" dirty="0"/>
              <a:t> </a:t>
            </a:r>
            <a:r>
              <a:rPr lang="en-US" sz="3200" dirty="0" err="1"/>
              <a:t>frá</a:t>
            </a:r>
            <a:r>
              <a:rPr lang="en-US" sz="3200" dirty="0"/>
              <a:t> </a:t>
            </a:r>
            <a:r>
              <a:rPr lang="en-US" sz="3200" dirty="0" err="1"/>
              <a:t>árinu</a:t>
            </a:r>
            <a:r>
              <a:rPr lang="en-US" sz="3200" dirty="0"/>
              <a:t> 2021 , A – </a:t>
            </a:r>
            <a:r>
              <a:rPr lang="en-US" sz="3200" dirty="0" err="1"/>
              <a:t>hluti</a:t>
            </a:r>
            <a:r>
              <a:rPr lang="en-US" sz="3200" dirty="0"/>
              <a:t>:</a:t>
            </a:r>
          </a:p>
          <a:p>
            <a:r>
              <a:rPr lang="en-US" sz="1900" dirty="0">
                <a:hlinkClick r:id="rId2"/>
              </a:rPr>
              <a:t>https://www.reykjanesbaer.is//static/files/Fjarmalasvid/Fjarmalaupplysingar/Arsreikningar/arsreikningur-2021.pdf</a:t>
            </a:r>
            <a:endParaRPr lang="en-US" sz="1900" dirty="0"/>
          </a:p>
          <a:p>
            <a:endParaRPr lang="en-US" sz="1900" dirty="0"/>
          </a:p>
          <a:p>
            <a:r>
              <a:rPr lang="en-US" sz="2600" dirty="0" err="1"/>
              <a:t>Niðurstaða</a:t>
            </a:r>
            <a:r>
              <a:rPr lang="en-US" sz="2600" dirty="0"/>
              <a:t> </a:t>
            </a:r>
            <a:r>
              <a:rPr lang="en-US" sz="2600" dirty="0" err="1"/>
              <a:t>rekstrarreiknings</a:t>
            </a:r>
            <a:r>
              <a:rPr lang="en-US" sz="2600" dirty="0"/>
              <a:t> </a:t>
            </a:r>
            <a:r>
              <a:rPr lang="en-US" sz="2600" dirty="0" err="1"/>
              <a:t>sem</a:t>
            </a:r>
            <a:r>
              <a:rPr lang="en-US" sz="2600" dirty="0"/>
              <a:t> </a:t>
            </a:r>
            <a:r>
              <a:rPr lang="en-US" sz="2600" dirty="0" err="1"/>
              <a:t>hlutfall</a:t>
            </a:r>
            <a:r>
              <a:rPr lang="en-US" sz="2600" dirty="0"/>
              <a:t> </a:t>
            </a:r>
            <a:r>
              <a:rPr lang="en-US" sz="2600" dirty="0" err="1"/>
              <a:t>af</a:t>
            </a:r>
            <a:r>
              <a:rPr lang="en-US" sz="2600" dirty="0"/>
              <a:t> </a:t>
            </a:r>
            <a:r>
              <a:rPr lang="en-US" sz="2600" dirty="0" err="1"/>
              <a:t>heildartekjum</a:t>
            </a:r>
            <a:r>
              <a:rPr lang="en-US" sz="2600" dirty="0"/>
              <a:t>:</a:t>
            </a:r>
          </a:p>
          <a:p>
            <a:pPr lvl="1"/>
            <a:endParaRPr lang="en-US" dirty="0"/>
          </a:p>
          <a:p>
            <a:pPr lvl="1"/>
            <a:r>
              <a:rPr lang="en-US" dirty="0"/>
              <a:t>-1.355.892 (</a:t>
            </a:r>
            <a:r>
              <a:rPr lang="en-US" dirty="0" err="1"/>
              <a:t>niðurstaða</a:t>
            </a:r>
            <a:r>
              <a:rPr lang="en-US" dirty="0"/>
              <a:t> </a:t>
            </a:r>
            <a:r>
              <a:rPr lang="en-US" dirty="0" err="1"/>
              <a:t>rekstrarreiknings</a:t>
            </a:r>
            <a:r>
              <a:rPr lang="en-US" dirty="0"/>
              <a:t>) / 18.327.803 (</a:t>
            </a:r>
            <a:r>
              <a:rPr lang="en-US" dirty="0" err="1"/>
              <a:t>rekstrartekjur</a:t>
            </a:r>
            <a:r>
              <a:rPr lang="en-US" dirty="0"/>
              <a:t>) * 100 </a:t>
            </a:r>
          </a:p>
          <a:p>
            <a:pPr marL="457200" lvl="1" indent="0">
              <a:buNone/>
            </a:pPr>
            <a:r>
              <a:rPr lang="en-US" dirty="0"/>
              <a:t>= </a:t>
            </a:r>
            <a:r>
              <a:rPr lang="en-US" dirty="0">
                <a:solidFill>
                  <a:srgbClr val="FF0000"/>
                </a:solidFill>
              </a:rPr>
              <a:t>- 7,4%</a:t>
            </a:r>
          </a:p>
          <a:p>
            <a:pPr marL="457200" lvl="1" indent="0">
              <a:buNone/>
            </a:pPr>
            <a:endParaRPr lang="en-US" dirty="0"/>
          </a:p>
          <a:p>
            <a:pPr lvl="1">
              <a:buFont typeface="Wingdings" panose="05000000000000000000" pitchFamily="2" charset="2"/>
              <a:buChar char="§"/>
            </a:pPr>
            <a:r>
              <a:rPr lang="en-US" dirty="0" err="1"/>
              <a:t>Aðvörunarljós</a:t>
            </a:r>
            <a:r>
              <a:rPr lang="en-US" dirty="0"/>
              <a:t> </a:t>
            </a:r>
            <a:r>
              <a:rPr lang="en-US" dirty="0" err="1"/>
              <a:t>kvikna</a:t>
            </a:r>
            <a:endParaRPr lang="en-US" dirty="0"/>
          </a:p>
          <a:p>
            <a:pPr lvl="2">
              <a:buFont typeface="Wingdings" panose="05000000000000000000" pitchFamily="2" charset="2"/>
              <a:buChar char="§"/>
            </a:pPr>
            <a:r>
              <a:rPr lang="en-US" dirty="0" err="1"/>
              <a:t>Skoða</a:t>
            </a:r>
            <a:r>
              <a:rPr lang="en-US" dirty="0"/>
              <a:t> </a:t>
            </a:r>
            <a:r>
              <a:rPr lang="en-US" dirty="0" err="1"/>
              <a:t>þarf</a:t>
            </a:r>
            <a:r>
              <a:rPr lang="en-US" dirty="0"/>
              <a:t> </a:t>
            </a:r>
            <a:r>
              <a:rPr lang="en-US" dirty="0" err="1"/>
              <a:t>fjárhagsstöðuna</a:t>
            </a:r>
            <a:r>
              <a:rPr lang="en-US" dirty="0"/>
              <a:t> </a:t>
            </a:r>
            <a:r>
              <a:rPr lang="en-US" dirty="0" err="1"/>
              <a:t>betur</a:t>
            </a:r>
            <a:endParaRPr lang="en-US" dirty="0"/>
          </a:p>
          <a:p>
            <a:pPr lvl="1">
              <a:buFont typeface="Wingdings" panose="05000000000000000000" pitchFamily="2" charset="2"/>
              <a:buChar char="§"/>
            </a:pPr>
            <a:r>
              <a:rPr lang="en-US" dirty="0" err="1"/>
              <a:t>Sérstök</a:t>
            </a:r>
            <a:r>
              <a:rPr lang="en-US" dirty="0"/>
              <a:t> </a:t>
            </a:r>
            <a:r>
              <a:rPr lang="en-US" dirty="0" err="1"/>
              <a:t>færsla</a:t>
            </a:r>
            <a:r>
              <a:rPr lang="en-US" dirty="0"/>
              <a:t> er um </a:t>
            </a:r>
            <a:r>
              <a:rPr lang="en-US" dirty="0" err="1"/>
              <a:t>óreglulega</a:t>
            </a:r>
            <a:r>
              <a:rPr lang="en-US" dirty="0"/>
              <a:t> </a:t>
            </a:r>
            <a:r>
              <a:rPr lang="en-US" dirty="0" err="1"/>
              <a:t>liði</a:t>
            </a:r>
            <a:r>
              <a:rPr lang="en-US" dirty="0"/>
              <a:t> á </a:t>
            </a:r>
            <a:r>
              <a:rPr lang="en-US" dirty="0" err="1"/>
              <a:t>rekstrarreikningi</a:t>
            </a:r>
            <a:endParaRPr lang="en-US" dirty="0"/>
          </a:p>
          <a:p>
            <a:pPr lvl="2">
              <a:buFont typeface="Wingdings" panose="05000000000000000000" pitchFamily="2" charset="2"/>
              <a:buChar char="§"/>
            </a:pPr>
            <a:r>
              <a:rPr lang="en-US" dirty="0"/>
              <a:t>Ef </a:t>
            </a:r>
            <a:r>
              <a:rPr lang="en-US" dirty="0" err="1"/>
              <a:t>óreglulegir</a:t>
            </a:r>
            <a:r>
              <a:rPr lang="en-US" dirty="0"/>
              <a:t> </a:t>
            </a:r>
            <a:r>
              <a:rPr lang="en-US" dirty="0" err="1"/>
              <a:t>liðir</a:t>
            </a:r>
            <a:r>
              <a:rPr lang="en-US" dirty="0"/>
              <a:t> </a:t>
            </a:r>
            <a:r>
              <a:rPr lang="en-US" dirty="0" err="1"/>
              <a:t>væru</a:t>
            </a:r>
            <a:r>
              <a:rPr lang="en-US" dirty="0"/>
              <a:t> </a:t>
            </a:r>
            <a:r>
              <a:rPr lang="en-US" dirty="0" err="1"/>
              <a:t>færðir</a:t>
            </a:r>
            <a:r>
              <a:rPr lang="en-US" dirty="0"/>
              <a:t> </a:t>
            </a:r>
            <a:r>
              <a:rPr lang="en-US" dirty="0" err="1"/>
              <a:t>sem</a:t>
            </a:r>
            <a:r>
              <a:rPr lang="en-US" dirty="0"/>
              <a:t> </a:t>
            </a:r>
            <a:r>
              <a:rPr lang="en-US" dirty="0" err="1"/>
              <a:t>aðrar</a:t>
            </a:r>
            <a:r>
              <a:rPr lang="en-US" dirty="0"/>
              <a:t> tekjur </a:t>
            </a:r>
            <a:r>
              <a:rPr lang="en-US" dirty="0" err="1"/>
              <a:t>væri</a:t>
            </a:r>
            <a:r>
              <a:rPr lang="en-US" dirty="0"/>
              <a:t> </a:t>
            </a:r>
            <a:r>
              <a:rPr lang="en-US" dirty="0" err="1"/>
              <a:t>niðurstaðan</a:t>
            </a:r>
            <a:r>
              <a:rPr lang="en-US" dirty="0"/>
              <a:t> </a:t>
            </a:r>
            <a:r>
              <a:rPr lang="en-US" dirty="0" err="1"/>
              <a:t>jákvæð</a:t>
            </a:r>
            <a:r>
              <a:rPr lang="en-US" dirty="0"/>
              <a:t> </a:t>
            </a:r>
            <a:r>
              <a:rPr lang="en-US" dirty="0" err="1"/>
              <a:t>rúm</a:t>
            </a:r>
            <a:r>
              <a:rPr lang="en-US" dirty="0"/>
              <a:t> 11%</a:t>
            </a:r>
          </a:p>
          <a:p>
            <a:pPr lvl="2">
              <a:buFont typeface="Wingdings" panose="05000000000000000000" pitchFamily="2" charset="2"/>
              <a:buChar char="§"/>
            </a:pPr>
            <a:r>
              <a:rPr lang="en-US" dirty="0"/>
              <a:t>Slík </a:t>
            </a:r>
            <a:r>
              <a:rPr lang="en-US" dirty="0" err="1"/>
              <a:t>reikningsskil</a:t>
            </a:r>
            <a:r>
              <a:rPr lang="en-US" dirty="0"/>
              <a:t> </a:t>
            </a:r>
            <a:r>
              <a:rPr lang="en-US" dirty="0" err="1"/>
              <a:t>gæfu</a:t>
            </a:r>
            <a:r>
              <a:rPr lang="en-US" dirty="0"/>
              <a:t> ekki </a:t>
            </a:r>
            <a:r>
              <a:rPr lang="en-US" dirty="0" err="1"/>
              <a:t>rétta</a:t>
            </a:r>
            <a:r>
              <a:rPr lang="en-US" dirty="0"/>
              <a:t> </a:t>
            </a:r>
            <a:r>
              <a:rPr lang="en-US" dirty="0" err="1"/>
              <a:t>mynd</a:t>
            </a:r>
            <a:r>
              <a:rPr lang="en-US" dirty="0"/>
              <a:t> </a:t>
            </a:r>
            <a:r>
              <a:rPr lang="en-US" dirty="0" err="1"/>
              <a:t>af</a:t>
            </a:r>
            <a:r>
              <a:rPr lang="en-US" dirty="0"/>
              <a:t> </a:t>
            </a:r>
            <a:r>
              <a:rPr lang="en-US" dirty="0" err="1"/>
              <a:t>afkomunni</a:t>
            </a:r>
            <a:endParaRPr lang="en-US" dirty="0"/>
          </a:p>
          <a:p>
            <a:pPr lvl="1"/>
            <a:endParaRPr lang="en-US" dirty="0"/>
          </a:p>
          <a:p>
            <a:pPr lvl="1"/>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64670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246BF-0D09-40B1-9D0D-CE161DD051C6}"/>
              </a:ext>
            </a:extLst>
          </p:cNvPr>
          <p:cNvSpPr>
            <a:spLocks noGrp="1"/>
          </p:cNvSpPr>
          <p:nvPr>
            <p:ph type="title"/>
          </p:nvPr>
        </p:nvSpPr>
        <p:spPr/>
        <p:txBody>
          <a:bodyPr/>
          <a:lstStyle/>
          <a:p>
            <a:r>
              <a:rPr lang="en-US" dirty="0" err="1"/>
              <a:t>Kröfur</a:t>
            </a:r>
            <a:r>
              <a:rPr lang="en-US" dirty="0"/>
              <a:t> </a:t>
            </a:r>
            <a:r>
              <a:rPr lang="en-US" dirty="0" err="1"/>
              <a:t>og</a:t>
            </a:r>
            <a:r>
              <a:rPr lang="en-US" dirty="0"/>
              <a:t> </a:t>
            </a:r>
            <a:r>
              <a:rPr lang="en-US" dirty="0" err="1"/>
              <a:t>sjónarmið</a:t>
            </a:r>
            <a:r>
              <a:rPr lang="en-US" dirty="0"/>
              <a:t> </a:t>
            </a:r>
            <a:r>
              <a:rPr lang="en-US" dirty="0" err="1"/>
              <a:t>við</a:t>
            </a:r>
            <a:r>
              <a:rPr lang="en-US" dirty="0"/>
              <a:t> </a:t>
            </a:r>
            <a:r>
              <a:rPr lang="en-US" dirty="0" err="1"/>
              <a:t>undirbúning</a:t>
            </a:r>
            <a:r>
              <a:rPr lang="en-US" dirty="0"/>
              <a:t> </a:t>
            </a:r>
            <a:r>
              <a:rPr lang="en-US" dirty="0" err="1"/>
              <a:t>fjárhagsáætlunar</a:t>
            </a:r>
            <a:endParaRPr lang="en-US" dirty="0"/>
          </a:p>
        </p:txBody>
      </p:sp>
      <p:sp>
        <p:nvSpPr>
          <p:cNvPr id="4" name="Footer Placeholder 3">
            <a:extLst>
              <a:ext uri="{FF2B5EF4-FFF2-40B4-BE49-F238E27FC236}">
                <a16:creationId xmlns:a16="http://schemas.microsoft.com/office/drawing/2014/main" id="{3B2FA576-C8C5-4AFB-8F72-A4D65873F92A}"/>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
        <p:nvSpPr>
          <p:cNvPr id="8" name="Oval 7">
            <a:extLst>
              <a:ext uri="{FF2B5EF4-FFF2-40B4-BE49-F238E27FC236}">
                <a16:creationId xmlns:a16="http://schemas.microsoft.com/office/drawing/2014/main" id="{6CBE5B3A-45CC-4BD0-AC36-946333F352EB}"/>
              </a:ext>
            </a:extLst>
          </p:cNvPr>
          <p:cNvSpPr/>
          <p:nvPr/>
        </p:nvSpPr>
        <p:spPr>
          <a:xfrm>
            <a:off x="5391151" y="3360494"/>
            <a:ext cx="124748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b="1" dirty="0" err="1">
                <a:solidFill>
                  <a:schemeClr val="tx1"/>
                </a:solidFill>
              </a:rPr>
              <a:t>Kröfur</a:t>
            </a:r>
            <a:endParaRPr lang="en-US" b="1" dirty="0">
              <a:solidFill>
                <a:schemeClr val="tx1"/>
              </a:solidFill>
            </a:endParaRPr>
          </a:p>
        </p:txBody>
      </p:sp>
      <p:sp>
        <p:nvSpPr>
          <p:cNvPr id="9" name="Oval 8">
            <a:extLst>
              <a:ext uri="{FF2B5EF4-FFF2-40B4-BE49-F238E27FC236}">
                <a16:creationId xmlns:a16="http://schemas.microsoft.com/office/drawing/2014/main" id="{87F1C012-EA93-4493-B46E-CA56446EAC5D}"/>
              </a:ext>
            </a:extLst>
          </p:cNvPr>
          <p:cNvSpPr/>
          <p:nvPr/>
        </p:nvSpPr>
        <p:spPr>
          <a:xfrm>
            <a:off x="838200" y="1742312"/>
            <a:ext cx="216816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Almenn</a:t>
            </a:r>
            <a:r>
              <a:rPr lang="en-US" dirty="0"/>
              <a:t> </a:t>
            </a:r>
            <a:r>
              <a:rPr lang="en-US" dirty="0" err="1"/>
              <a:t>skoðanaskipti</a:t>
            </a:r>
            <a:endParaRPr lang="en-US" dirty="0"/>
          </a:p>
        </p:txBody>
      </p:sp>
      <p:sp>
        <p:nvSpPr>
          <p:cNvPr id="11" name="Content Placeholder 10">
            <a:extLst>
              <a:ext uri="{FF2B5EF4-FFF2-40B4-BE49-F238E27FC236}">
                <a16:creationId xmlns:a16="http://schemas.microsoft.com/office/drawing/2014/main" id="{995E1E37-7455-4E2F-B371-737E7715D1FC}"/>
              </a:ext>
            </a:extLst>
          </p:cNvPr>
          <p:cNvSpPr>
            <a:spLocks noGrp="1"/>
          </p:cNvSpPr>
          <p:nvPr>
            <p:ph idx="1"/>
          </p:nvPr>
        </p:nvSpPr>
        <p:spPr>
          <a:xfrm>
            <a:off x="838200" y="5361184"/>
            <a:ext cx="2791120" cy="754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marL="0" indent="0" algn="ctr">
              <a:buNone/>
            </a:pPr>
            <a:r>
              <a:rPr lang="en-US" dirty="0" err="1"/>
              <a:t>Hver</a:t>
            </a:r>
            <a:r>
              <a:rPr lang="en-US" dirty="0"/>
              <a:t> </a:t>
            </a:r>
            <a:r>
              <a:rPr lang="en-US" dirty="0" err="1"/>
              <a:t>leiðir</a:t>
            </a:r>
            <a:r>
              <a:rPr lang="en-US" dirty="0"/>
              <a:t> </a:t>
            </a:r>
            <a:r>
              <a:rPr lang="en-US" dirty="0" err="1"/>
              <a:t>vinnuna</a:t>
            </a:r>
            <a:r>
              <a:rPr lang="en-US" dirty="0"/>
              <a:t>?</a:t>
            </a:r>
          </a:p>
        </p:txBody>
      </p:sp>
      <p:sp>
        <p:nvSpPr>
          <p:cNvPr id="12" name="Oval 11">
            <a:extLst>
              <a:ext uri="{FF2B5EF4-FFF2-40B4-BE49-F238E27FC236}">
                <a16:creationId xmlns:a16="http://schemas.microsoft.com/office/drawing/2014/main" id="{34A74DF8-AF6F-4C35-8F8B-E359959610F9}"/>
              </a:ext>
            </a:extLst>
          </p:cNvPr>
          <p:cNvSpPr/>
          <p:nvPr/>
        </p:nvSpPr>
        <p:spPr>
          <a:xfrm>
            <a:off x="3263247" y="1588416"/>
            <a:ext cx="216816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Gagnsæ</a:t>
            </a:r>
            <a:r>
              <a:rPr lang="en-US" dirty="0"/>
              <a:t> </a:t>
            </a:r>
            <a:r>
              <a:rPr lang="en-US" dirty="0" err="1"/>
              <a:t>og</a:t>
            </a:r>
            <a:r>
              <a:rPr lang="en-US" dirty="0"/>
              <a:t> </a:t>
            </a:r>
            <a:r>
              <a:rPr lang="en-US" dirty="0" err="1"/>
              <a:t>skýrt</a:t>
            </a:r>
            <a:r>
              <a:rPr lang="en-US" dirty="0"/>
              <a:t> </a:t>
            </a:r>
            <a:r>
              <a:rPr lang="en-US" dirty="0" err="1"/>
              <a:t>uppsett</a:t>
            </a:r>
            <a:endParaRPr lang="en-US" dirty="0"/>
          </a:p>
        </p:txBody>
      </p:sp>
      <p:sp>
        <p:nvSpPr>
          <p:cNvPr id="13" name="Oval 12">
            <a:extLst>
              <a:ext uri="{FF2B5EF4-FFF2-40B4-BE49-F238E27FC236}">
                <a16:creationId xmlns:a16="http://schemas.microsoft.com/office/drawing/2014/main" id="{7BDF7389-6B6B-4165-9E3F-39E6A3C10D6C}"/>
              </a:ext>
            </a:extLst>
          </p:cNvPr>
          <p:cNvSpPr/>
          <p:nvPr/>
        </p:nvSpPr>
        <p:spPr>
          <a:xfrm>
            <a:off x="5635658" y="1588416"/>
            <a:ext cx="216816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Verður</a:t>
            </a:r>
            <a:r>
              <a:rPr lang="en-US" dirty="0"/>
              <a:t> </a:t>
            </a:r>
            <a:r>
              <a:rPr lang="en-US" dirty="0" err="1"/>
              <a:t>að</a:t>
            </a:r>
            <a:r>
              <a:rPr lang="en-US" dirty="0"/>
              <a:t> vera </a:t>
            </a:r>
            <a:r>
              <a:rPr lang="en-US" dirty="0" err="1"/>
              <a:t>raunsæ</a:t>
            </a:r>
            <a:endParaRPr lang="en-US" dirty="0"/>
          </a:p>
        </p:txBody>
      </p:sp>
      <p:sp>
        <p:nvSpPr>
          <p:cNvPr id="14" name="Oval 13">
            <a:extLst>
              <a:ext uri="{FF2B5EF4-FFF2-40B4-BE49-F238E27FC236}">
                <a16:creationId xmlns:a16="http://schemas.microsoft.com/office/drawing/2014/main" id="{C552520B-395A-4769-A50F-EF833B622D6B}"/>
              </a:ext>
            </a:extLst>
          </p:cNvPr>
          <p:cNvSpPr/>
          <p:nvPr/>
        </p:nvSpPr>
        <p:spPr>
          <a:xfrm>
            <a:off x="8009640" y="1588416"/>
            <a:ext cx="299143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Byggir</a:t>
            </a:r>
            <a:r>
              <a:rPr lang="en-US" dirty="0"/>
              <a:t> á </a:t>
            </a:r>
            <a:r>
              <a:rPr lang="en-US" dirty="0" err="1"/>
              <a:t>raunverulegum</a:t>
            </a:r>
            <a:r>
              <a:rPr lang="en-US" dirty="0"/>
              <a:t> </a:t>
            </a:r>
            <a:r>
              <a:rPr lang="en-US" dirty="0" err="1"/>
              <a:t>forsendum</a:t>
            </a:r>
            <a:endParaRPr lang="en-US" dirty="0"/>
          </a:p>
        </p:txBody>
      </p:sp>
      <p:sp>
        <p:nvSpPr>
          <p:cNvPr id="15" name="Oval 14">
            <a:extLst>
              <a:ext uri="{FF2B5EF4-FFF2-40B4-BE49-F238E27FC236}">
                <a16:creationId xmlns:a16="http://schemas.microsoft.com/office/drawing/2014/main" id="{EDF57B39-2A7A-4B50-8AB9-6E75B3426CAA}"/>
              </a:ext>
            </a:extLst>
          </p:cNvPr>
          <p:cNvSpPr/>
          <p:nvPr/>
        </p:nvSpPr>
        <p:spPr>
          <a:xfrm>
            <a:off x="8711940" y="2915549"/>
            <a:ext cx="216816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Skýrar</a:t>
            </a:r>
            <a:r>
              <a:rPr lang="en-US" dirty="0"/>
              <a:t> </a:t>
            </a:r>
            <a:r>
              <a:rPr lang="en-US" dirty="0" err="1"/>
              <a:t>verklagsreglur</a:t>
            </a:r>
            <a:endParaRPr lang="en-US" dirty="0"/>
          </a:p>
        </p:txBody>
      </p:sp>
      <p:sp>
        <p:nvSpPr>
          <p:cNvPr id="16" name="Oval 15">
            <a:extLst>
              <a:ext uri="{FF2B5EF4-FFF2-40B4-BE49-F238E27FC236}">
                <a16:creationId xmlns:a16="http://schemas.microsoft.com/office/drawing/2014/main" id="{398D67A8-6537-4EA5-9AAE-C9254A42DD2F}"/>
              </a:ext>
            </a:extLst>
          </p:cNvPr>
          <p:cNvSpPr/>
          <p:nvPr/>
        </p:nvSpPr>
        <p:spPr>
          <a:xfrm>
            <a:off x="8768501" y="4044672"/>
            <a:ext cx="216816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Vanda </a:t>
            </a:r>
            <a:r>
              <a:rPr lang="en-US" dirty="0" err="1"/>
              <a:t>þarf</a:t>
            </a:r>
            <a:r>
              <a:rPr lang="en-US" dirty="0"/>
              <a:t> </a:t>
            </a:r>
            <a:r>
              <a:rPr lang="en-US" dirty="0" err="1"/>
              <a:t>vinnu</a:t>
            </a:r>
            <a:r>
              <a:rPr lang="en-US" dirty="0"/>
              <a:t> </a:t>
            </a:r>
            <a:r>
              <a:rPr lang="en-US" dirty="0" err="1"/>
              <a:t>fyrir</a:t>
            </a:r>
            <a:r>
              <a:rPr lang="en-US" dirty="0"/>
              <a:t> </a:t>
            </a:r>
            <a:r>
              <a:rPr lang="en-US" dirty="0" err="1"/>
              <a:t>öll</a:t>
            </a:r>
            <a:r>
              <a:rPr lang="en-US" dirty="0"/>
              <a:t> </a:t>
            </a:r>
            <a:r>
              <a:rPr lang="en-US" dirty="0" err="1"/>
              <a:t>árin</a:t>
            </a:r>
            <a:endParaRPr lang="en-US" dirty="0"/>
          </a:p>
        </p:txBody>
      </p:sp>
      <p:sp>
        <p:nvSpPr>
          <p:cNvPr id="17" name="Oval 16">
            <a:extLst>
              <a:ext uri="{FF2B5EF4-FFF2-40B4-BE49-F238E27FC236}">
                <a16:creationId xmlns:a16="http://schemas.microsoft.com/office/drawing/2014/main" id="{68553002-D0AE-4EFE-96D2-9F1584F4A6CF}"/>
              </a:ext>
            </a:extLst>
          </p:cNvPr>
          <p:cNvSpPr/>
          <p:nvPr/>
        </p:nvSpPr>
        <p:spPr>
          <a:xfrm>
            <a:off x="8711940" y="5200929"/>
            <a:ext cx="299143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Nýting</a:t>
            </a:r>
            <a:r>
              <a:rPr lang="en-US" dirty="0"/>
              <a:t> </a:t>
            </a:r>
            <a:r>
              <a:rPr lang="en-US" dirty="0" err="1"/>
              <a:t>tiltækra</a:t>
            </a:r>
            <a:r>
              <a:rPr lang="en-US" dirty="0"/>
              <a:t> </a:t>
            </a:r>
            <a:r>
              <a:rPr lang="en-US" dirty="0" err="1"/>
              <a:t>fjármuna</a:t>
            </a:r>
            <a:r>
              <a:rPr lang="en-US" dirty="0"/>
              <a:t> </a:t>
            </a:r>
            <a:r>
              <a:rPr lang="en-US" dirty="0" err="1"/>
              <a:t>verði</a:t>
            </a:r>
            <a:r>
              <a:rPr lang="en-US" dirty="0"/>
              <a:t> </a:t>
            </a:r>
            <a:r>
              <a:rPr lang="en-US" dirty="0" err="1"/>
              <a:t>skilvirk</a:t>
            </a:r>
            <a:endParaRPr lang="en-US" dirty="0"/>
          </a:p>
        </p:txBody>
      </p:sp>
      <p:sp>
        <p:nvSpPr>
          <p:cNvPr id="18" name="Oval 17">
            <a:extLst>
              <a:ext uri="{FF2B5EF4-FFF2-40B4-BE49-F238E27FC236}">
                <a16:creationId xmlns:a16="http://schemas.microsoft.com/office/drawing/2014/main" id="{44F6FDA1-B963-463C-AB37-4682BACE205A}"/>
              </a:ext>
            </a:extLst>
          </p:cNvPr>
          <p:cNvSpPr/>
          <p:nvPr/>
        </p:nvSpPr>
        <p:spPr>
          <a:xfrm>
            <a:off x="4506012" y="5087022"/>
            <a:ext cx="292388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Skýr</a:t>
            </a:r>
            <a:r>
              <a:rPr lang="en-US" dirty="0"/>
              <a:t> </a:t>
            </a:r>
            <a:r>
              <a:rPr lang="en-US" dirty="0" err="1"/>
              <a:t>tengsl</a:t>
            </a:r>
            <a:r>
              <a:rPr lang="en-US" dirty="0"/>
              <a:t> milli </a:t>
            </a:r>
            <a:r>
              <a:rPr lang="en-US" dirty="0" err="1"/>
              <a:t>þjónustustigs</a:t>
            </a:r>
            <a:r>
              <a:rPr lang="en-US" dirty="0"/>
              <a:t> </a:t>
            </a:r>
            <a:r>
              <a:rPr lang="en-US" dirty="0" err="1"/>
              <a:t>og</a:t>
            </a:r>
            <a:r>
              <a:rPr lang="en-US" dirty="0"/>
              <a:t> </a:t>
            </a:r>
            <a:r>
              <a:rPr lang="en-US" dirty="0" err="1"/>
              <a:t>gæða</a:t>
            </a:r>
            <a:endParaRPr lang="en-US" dirty="0"/>
          </a:p>
        </p:txBody>
      </p:sp>
      <p:sp>
        <p:nvSpPr>
          <p:cNvPr id="19" name="Oval 18">
            <a:extLst>
              <a:ext uri="{FF2B5EF4-FFF2-40B4-BE49-F238E27FC236}">
                <a16:creationId xmlns:a16="http://schemas.microsoft.com/office/drawing/2014/main" id="{2CF8BBD1-89AC-42C7-AEC6-CF230A0E3AD5}"/>
              </a:ext>
            </a:extLst>
          </p:cNvPr>
          <p:cNvSpPr/>
          <p:nvPr/>
        </p:nvSpPr>
        <p:spPr>
          <a:xfrm>
            <a:off x="838200" y="3838132"/>
            <a:ext cx="279112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Svigrúm</a:t>
            </a:r>
            <a:r>
              <a:rPr lang="en-US" dirty="0"/>
              <a:t> </a:t>
            </a:r>
            <a:r>
              <a:rPr lang="en-US" dirty="0" err="1"/>
              <a:t>fyrir</a:t>
            </a:r>
            <a:r>
              <a:rPr lang="en-US" dirty="0"/>
              <a:t> </a:t>
            </a:r>
            <a:r>
              <a:rPr lang="en-US" dirty="0" err="1"/>
              <a:t>pólitíska</a:t>
            </a:r>
            <a:r>
              <a:rPr lang="en-US" dirty="0"/>
              <a:t> </a:t>
            </a:r>
            <a:r>
              <a:rPr lang="en-US" dirty="0" err="1"/>
              <a:t>forgangsröðun</a:t>
            </a:r>
            <a:endParaRPr lang="en-US" dirty="0"/>
          </a:p>
        </p:txBody>
      </p:sp>
      <p:sp>
        <p:nvSpPr>
          <p:cNvPr id="20" name="Oval 19">
            <a:extLst>
              <a:ext uri="{FF2B5EF4-FFF2-40B4-BE49-F238E27FC236}">
                <a16:creationId xmlns:a16="http://schemas.microsoft.com/office/drawing/2014/main" id="{80D0801C-8358-4344-AE61-8C95D674AE95}"/>
              </a:ext>
            </a:extLst>
          </p:cNvPr>
          <p:cNvSpPr/>
          <p:nvPr/>
        </p:nvSpPr>
        <p:spPr>
          <a:xfrm>
            <a:off x="1149678" y="2769836"/>
            <a:ext cx="216816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Skýr</a:t>
            </a:r>
            <a:r>
              <a:rPr lang="en-US" dirty="0"/>
              <a:t> </a:t>
            </a:r>
            <a:r>
              <a:rPr lang="en-US" dirty="0" err="1"/>
              <a:t>verkaskipting</a:t>
            </a:r>
            <a:endParaRPr lang="en-US" dirty="0"/>
          </a:p>
        </p:txBody>
      </p:sp>
      <p:cxnSp>
        <p:nvCxnSpPr>
          <p:cNvPr id="22" name="Straight Connector 21">
            <a:extLst>
              <a:ext uri="{FF2B5EF4-FFF2-40B4-BE49-F238E27FC236}">
                <a16:creationId xmlns:a16="http://schemas.microsoft.com/office/drawing/2014/main" id="{DF06CD4D-19CC-4A97-B672-1E56395D7A95}"/>
              </a:ext>
            </a:extLst>
          </p:cNvPr>
          <p:cNvCxnSpPr>
            <a:endCxn id="8" idx="1"/>
          </p:cNvCxnSpPr>
          <p:nvPr/>
        </p:nvCxnSpPr>
        <p:spPr>
          <a:xfrm>
            <a:off x="3006364" y="2366128"/>
            <a:ext cx="2567476" cy="1128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8B0355-FB61-43AF-BDC9-5D0266EFAEB4}"/>
              </a:ext>
            </a:extLst>
          </p:cNvPr>
          <p:cNvCxnSpPr>
            <a:endCxn id="8" idx="2"/>
          </p:cNvCxnSpPr>
          <p:nvPr/>
        </p:nvCxnSpPr>
        <p:spPr>
          <a:xfrm>
            <a:off x="3315266" y="3367861"/>
            <a:ext cx="2075885" cy="449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9CCCF4B-B0F3-4555-AE45-861C6244FD38}"/>
              </a:ext>
            </a:extLst>
          </p:cNvPr>
          <p:cNvCxnSpPr>
            <a:stCxn id="19" idx="6"/>
          </p:cNvCxnSpPr>
          <p:nvPr/>
        </p:nvCxnSpPr>
        <p:spPr>
          <a:xfrm flipV="1">
            <a:off x="3629320" y="4039164"/>
            <a:ext cx="1856686" cy="256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88041A-5579-4F5A-9F65-00D3B172D1E5}"/>
              </a:ext>
            </a:extLst>
          </p:cNvPr>
          <p:cNvCxnSpPr/>
          <p:nvPr/>
        </p:nvCxnSpPr>
        <p:spPr>
          <a:xfrm flipV="1">
            <a:off x="3423500" y="4229344"/>
            <a:ext cx="2279129" cy="1314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D596D44-BE59-4885-86D2-327485277823}"/>
              </a:ext>
            </a:extLst>
          </p:cNvPr>
          <p:cNvCxnSpPr/>
          <p:nvPr/>
        </p:nvCxnSpPr>
        <p:spPr>
          <a:xfrm flipV="1">
            <a:off x="6096000" y="4252119"/>
            <a:ext cx="44090" cy="834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84C728F-4ACE-4B69-A018-9ED2D84C15FF}"/>
              </a:ext>
            </a:extLst>
          </p:cNvPr>
          <p:cNvCxnSpPr/>
          <p:nvPr/>
        </p:nvCxnSpPr>
        <p:spPr>
          <a:xfrm>
            <a:off x="4827850" y="2445860"/>
            <a:ext cx="961045" cy="931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ED1D8DE-797D-4D50-B282-CFFCE1CE652D}"/>
              </a:ext>
            </a:extLst>
          </p:cNvPr>
          <p:cNvCxnSpPr>
            <a:stCxn id="13" idx="4"/>
          </p:cNvCxnSpPr>
          <p:nvPr/>
        </p:nvCxnSpPr>
        <p:spPr>
          <a:xfrm flipH="1">
            <a:off x="6261018" y="2502816"/>
            <a:ext cx="458722" cy="874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B3DF6B-095B-43A9-AF3B-7CD9B0DD63EB}"/>
              </a:ext>
            </a:extLst>
          </p:cNvPr>
          <p:cNvCxnSpPr/>
          <p:nvPr/>
        </p:nvCxnSpPr>
        <p:spPr>
          <a:xfrm flipH="1">
            <a:off x="6585631" y="2445860"/>
            <a:ext cx="2011614" cy="1140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B3BDC30-8149-44DD-AC94-7397D0013E0E}"/>
              </a:ext>
            </a:extLst>
          </p:cNvPr>
          <p:cNvCxnSpPr>
            <a:stCxn id="15" idx="2"/>
            <a:endCxn id="8" idx="6"/>
          </p:cNvCxnSpPr>
          <p:nvPr/>
        </p:nvCxnSpPr>
        <p:spPr>
          <a:xfrm flipH="1">
            <a:off x="6638631" y="3372749"/>
            <a:ext cx="2073309" cy="444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A94F78-B007-44AB-8800-08DBCE903D44}"/>
              </a:ext>
            </a:extLst>
          </p:cNvPr>
          <p:cNvCxnSpPr>
            <a:stCxn id="16" idx="2"/>
          </p:cNvCxnSpPr>
          <p:nvPr/>
        </p:nvCxnSpPr>
        <p:spPr>
          <a:xfrm flipH="1" flipV="1">
            <a:off x="6585631" y="4039164"/>
            <a:ext cx="2182870" cy="462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3A3749C-88FA-42D8-98F9-D5E2102D4070}"/>
              </a:ext>
            </a:extLst>
          </p:cNvPr>
          <p:cNvCxnSpPr>
            <a:stCxn id="17" idx="2"/>
            <a:endCxn id="8" idx="5"/>
          </p:cNvCxnSpPr>
          <p:nvPr/>
        </p:nvCxnSpPr>
        <p:spPr>
          <a:xfrm flipH="1" flipV="1">
            <a:off x="6455942" y="4140983"/>
            <a:ext cx="2255998" cy="15171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926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a:xfrm>
            <a:off x="771832" y="1690688"/>
            <a:ext cx="10515600" cy="4351338"/>
          </a:xfrm>
        </p:spPr>
        <p:txBody>
          <a:bodyPr>
            <a:normAutofit fontScale="77500" lnSpcReduction="20000"/>
          </a:bodyPr>
          <a:lstStyle/>
          <a:p>
            <a:r>
              <a:rPr lang="en-US" sz="3500" dirty="0" err="1"/>
              <a:t>Veltufé</a:t>
            </a:r>
            <a:r>
              <a:rPr lang="en-US" sz="3500" dirty="0"/>
              <a:t> </a:t>
            </a:r>
            <a:r>
              <a:rPr lang="en-US" sz="3500" dirty="0" err="1"/>
              <a:t>frá</a:t>
            </a:r>
            <a:r>
              <a:rPr lang="en-US" sz="3500" dirty="0"/>
              <a:t> </a:t>
            </a:r>
            <a:r>
              <a:rPr lang="en-US" sz="3500" dirty="0" err="1"/>
              <a:t>rekstri</a:t>
            </a:r>
            <a:endParaRPr lang="en-US" sz="3500" dirty="0"/>
          </a:p>
          <a:p>
            <a:pPr marL="457200" lvl="1" indent="0">
              <a:buNone/>
            </a:pPr>
            <a:r>
              <a:rPr lang="en-US" dirty="0"/>
              <a:t>+ </a:t>
            </a:r>
            <a:r>
              <a:rPr lang="en-US" dirty="0" err="1"/>
              <a:t>Rekstrarniðurstaða</a:t>
            </a:r>
            <a:r>
              <a:rPr lang="en-US" dirty="0"/>
              <a:t> </a:t>
            </a:r>
            <a:r>
              <a:rPr lang="en-US" dirty="0" err="1"/>
              <a:t>samkvæmt</a:t>
            </a:r>
            <a:r>
              <a:rPr lang="en-US" dirty="0"/>
              <a:t> </a:t>
            </a:r>
            <a:r>
              <a:rPr lang="en-US" dirty="0" err="1"/>
              <a:t>niðurstöðu</a:t>
            </a:r>
            <a:r>
              <a:rPr lang="en-US" dirty="0"/>
              <a:t> </a:t>
            </a:r>
            <a:r>
              <a:rPr lang="en-US" dirty="0" err="1"/>
              <a:t>rekstrareiknings</a:t>
            </a:r>
            <a:r>
              <a:rPr lang="en-US" dirty="0"/>
              <a:t> </a:t>
            </a:r>
          </a:p>
          <a:p>
            <a:pPr marL="457200" lvl="1" indent="0">
              <a:buNone/>
            </a:pPr>
            <a:r>
              <a:rPr lang="en-US" dirty="0"/>
              <a:t>+ </a:t>
            </a:r>
            <a:r>
              <a:rPr lang="en-US" dirty="0" err="1"/>
              <a:t>Afskriftir</a:t>
            </a:r>
            <a:r>
              <a:rPr lang="en-US" dirty="0"/>
              <a:t> </a:t>
            </a:r>
          </a:p>
          <a:p>
            <a:pPr marL="457200" lvl="1" indent="0">
              <a:buNone/>
            </a:pPr>
            <a:r>
              <a:rPr lang="en-US" dirty="0"/>
              <a:t>+/- </a:t>
            </a:r>
            <a:r>
              <a:rPr lang="en-US" dirty="0" err="1"/>
              <a:t>Breytingar</a:t>
            </a:r>
            <a:r>
              <a:rPr lang="en-US" dirty="0"/>
              <a:t> á </a:t>
            </a:r>
            <a:r>
              <a:rPr lang="en-US" dirty="0" err="1"/>
              <a:t>lífeyrisskuldbindingum</a:t>
            </a:r>
            <a:r>
              <a:rPr lang="en-US" dirty="0"/>
              <a:t> </a:t>
            </a:r>
          </a:p>
          <a:p>
            <a:pPr marL="457200" lvl="1" indent="0">
              <a:buNone/>
            </a:pPr>
            <a:r>
              <a:rPr lang="en-US" dirty="0"/>
              <a:t>+/- </a:t>
            </a:r>
            <a:r>
              <a:rPr lang="en-US" dirty="0" err="1"/>
              <a:t>Gengismunur</a:t>
            </a:r>
            <a:r>
              <a:rPr lang="en-US" dirty="0"/>
              <a:t> </a:t>
            </a:r>
          </a:p>
          <a:p>
            <a:pPr marL="457200" lvl="1" indent="0">
              <a:buNone/>
            </a:pPr>
            <a:r>
              <a:rPr lang="en-US" dirty="0"/>
              <a:t>+/- </a:t>
            </a:r>
            <a:r>
              <a:rPr lang="en-US" dirty="0" err="1"/>
              <a:t>Verðbótaþáttur</a:t>
            </a:r>
            <a:r>
              <a:rPr lang="en-US" dirty="0"/>
              <a:t> </a:t>
            </a:r>
          </a:p>
          <a:p>
            <a:pPr marL="457200" lvl="1" indent="0">
              <a:buNone/>
            </a:pPr>
            <a:r>
              <a:rPr lang="en-US" dirty="0"/>
              <a:t>= </a:t>
            </a:r>
            <a:r>
              <a:rPr lang="en-US" dirty="0" err="1"/>
              <a:t>Veltufé</a:t>
            </a:r>
            <a:r>
              <a:rPr lang="en-US" dirty="0"/>
              <a:t> </a:t>
            </a:r>
            <a:r>
              <a:rPr lang="en-US" dirty="0" err="1"/>
              <a:t>frá</a:t>
            </a:r>
            <a:r>
              <a:rPr lang="en-US" dirty="0"/>
              <a:t> </a:t>
            </a:r>
            <a:r>
              <a:rPr lang="en-US" dirty="0" err="1"/>
              <a:t>rekstri</a:t>
            </a:r>
            <a:r>
              <a:rPr lang="en-US" dirty="0"/>
              <a:t> </a:t>
            </a:r>
          </a:p>
          <a:p>
            <a:pPr marL="0" indent="0">
              <a:buNone/>
            </a:pPr>
            <a:r>
              <a:rPr lang="en-US" dirty="0"/>
              <a:t>• </a:t>
            </a:r>
            <a:r>
              <a:rPr lang="en-US" dirty="0" err="1"/>
              <a:t>Veltufé</a:t>
            </a:r>
            <a:r>
              <a:rPr lang="en-US" dirty="0"/>
              <a:t> </a:t>
            </a:r>
            <a:r>
              <a:rPr lang="en-US" dirty="0" err="1"/>
              <a:t>frá</a:t>
            </a:r>
            <a:r>
              <a:rPr lang="en-US" dirty="0"/>
              <a:t> </a:t>
            </a:r>
            <a:r>
              <a:rPr lang="en-US" dirty="0" err="1"/>
              <a:t>rekstri</a:t>
            </a:r>
            <a:r>
              <a:rPr lang="en-US" dirty="0"/>
              <a:t> er </a:t>
            </a:r>
            <a:r>
              <a:rPr lang="en-US" dirty="0" err="1"/>
              <a:t>sá</a:t>
            </a:r>
            <a:r>
              <a:rPr lang="en-US" dirty="0"/>
              <a:t> </a:t>
            </a:r>
            <a:r>
              <a:rPr lang="en-US" dirty="0" err="1"/>
              <a:t>hluti</a:t>
            </a:r>
            <a:r>
              <a:rPr lang="en-US" dirty="0"/>
              <a:t> </a:t>
            </a:r>
            <a:r>
              <a:rPr lang="en-US" dirty="0" err="1"/>
              <a:t>rekstrartekna</a:t>
            </a:r>
            <a:r>
              <a:rPr lang="en-US" dirty="0"/>
              <a:t> (</a:t>
            </a:r>
            <a:r>
              <a:rPr lang="en-US" dirty="0" err="1"/>
              <a:t>heildartekna</a:t>
            </a:r>
            <a:r>
              <a:rPr lang="en-US" dirty="0"/>
              <a:t>) </a:t>
            </a:r>
            <a:r>
              <a:rPr lang="en-US" dirty="0" err="1"/>
              <a:t>sem</a:t>
            </a:r>
            <a:r>
              <a:rPr lang="en-US" dirty="0"/>
              <a:t> </a:t>
            </a:r>
            <a:r>
              <a:rPr lang="en-US" dirty="0" err="1"/>
              <a:t>eftir</a:t>
            </a:r>
            <a:r>
              <a:rPr lang="en-US" dirty="0"/>
              <a:t> er </a:t>
            </a:r>
            <a:r>
              <a:rPr lang="en-US" dirty="0" err="1"/>
              <a:t>þegar</a:t>
            </a:r>
            <a:r>
              <a:rPr lang="en-US" dirty="0"/>
              <a:t> </a:t>
            </a:r>
            <a:r>
              <a:rPr lang="en-US" dirty="0" err="1"/>
              <a:t>búið</a:t>
            </a:r>
            <a:r>
              <a:rPr lang="en-US" dirty="0"/>
              <a:t> er </a:t>
            </a:r>
            <a:r>
              <a:rPr lang="en-US" dirty="0" err="1"/>
              <a:t>að</a:t>
            </a:r>
            <a:r>
              <a:rPr lang="en-US" dirty="0"/>
              <a:t> </a:t>
            </a:r>
            <a:r>
              <a:rPr lang="en-US" dirty="0" err="1"/>
              <a:t>borga</a:t>
            </a:r>
            <a:r>
              <a:rPr lang="en-US" dirty="0"/>
              <a:t> </a:t>
            </a:r>
            <a:r>
              <a:rPr lang="en-US" dirty="0" err="1"/>
              <a:t>reikninga</a:t>
            </a:r>
            <a:r>
              <a:rPr lang="en-US" dirty="0"/>
              <a:t> </a:t>
            </a:r>
            <a:r>
              <a:rPr lang="en-US" dirty="0" err="1"/>
              <a:t>vegna</a:t>
            </a:r>
            <a:r>
              <a:rPr lang="en-US" dirty="0"/>
              <a:t> </a:t>
            </a:r>
            <a:r>
              <a:rPr lang="en-US" dirty="0" err="1"/>
              <a:t>almenns</a:t>
            </a:r>
            <a:r>
              <a:rPr lang="en-US" dirty="0"/>
              <a:t> </a:t>
            </a:r>
            <a:r>
              <a:rPr lang="en-US" dirty="0" err="1"/>
              <a:t>rekstrar</a:t>
            </a:r>
            <a:r>
              <a:rPr lang="en-US" dirty="0"/>
              <a:t> (</a:t>
            </a:r>
            <a:r>
              <a:rPr lang="en-US" dirty="0" err="1"/>
              <a:t>launakostnað</a:t>
            </a:r>
            <a:r>
              <a:rPr lang="en-US" dirty="0"/>
              <a:t> </a:t>
            </a:r>
            <a:r>
              <a:rPr lang="en-US" dirty="0" err="1"/>
              <a:t>og</a:t>
            </a:r>
            <a:r>
              <a:rPr lang="en-US" dirty="0"/>
              <a:t> </a:t>
            </a:r>
            <a:r>
              <a:rPr lang="en-US" dirty="0" err="1"/>
              <a:t>kaup</a:t>
            </a:r>
            <a:r>
              <a:rPr lang="en-US" dirty="0"/>
              <a:t> á </a:t>
            </a:r>
            <a:r>
              <a:rPr lang="en-US" dirty="0" err="1"/>
              <a:t>vörum</a:t>
            </a:r>
            <a:r>
              <a:rPr lang="en-US" dirty="0"/>
              <a:t> </a:t>
            </a:r>
            <a:r>
              <a:rPr lang="en-US" dirty="0" err="1"/>
              <a:t>og</a:t>
            </a:r>
            <a:r>
              <a:rPr lang="en-US" dirty="0"/>
              <a:t> </a:t>
            </a:r>
            <a:r>
              <a:rPr lang="en-US" dirty="0" err="1"/>
              <a:t>þjónustu</a:t>
            </a:r>
            <a:r>
              <a:rPr lang="en-US" dirty="0"/>
              <a:t>) </a:t>
            </a:r>
          </a:p>
          <a:p>
            <a:pPr marL="0" indent="0">
              <a:buNone/>
            </a:pPr>
            <a:r>
              <a:rPr lang="en-US" dirty="0"/>
              <a:t>• </a:t>
            </a:r>
            <a:r>
              <a:rPr lang="en-US" dirty="0" err="1"/>
              <a:t>Veltufé</a:t>
            </a:r>
            <a:r>
              <a:rPr lang="en-US" dirty="0"/>
              <a:t> </a:t>
            </a:r>
            <a:r>
              <a:rPr lang="en-US" dirty="0" err="1"/>
              <a:t>frá</a:t>
            </a:r>
            <a:r>
              <a:rPr lang="en-US" dirty="0"/>
              <a:t> </a:t>
            </a:r>
            <a:r>
              <a:rPr lang="en-US" dirty="0" err="1"/>
              <a:t>rekstri</a:t>
            </a:r>
            <a:r>
              <a:rPr lang="en-US" dirty="0"/>
              <a:t> er </a:t>
            </a:r>
            <a:r>
              <a:rPr lang="en-US" dirty="0" err="1"/>
              <a:t>notað</a:t>
            </a:r>
            <a:r>
              <a:rPr lang="en-US" dirty="0"/>
              <a:t> </a:t>
            </a:r>
            <a:r>
              <a:rPr lang="en-US" dirty="0" err="1"/>
              <a:t>til</a:t>
            </a:r>
            <a:r>
              <a:rPr lang="en-US" dirty="0"/>
              <a:t> </a:t>
            </a:r>
            <a:r>
              <a:rPr lang="en-US" dirty="0" err="1"/>
              <a:t>að</a:t>
            </a:r>
            <a:r>
              <a:rPr lang="en-US" dirty="0"/>
              <a:t> </a:t>
            </a:r>
            <a:r>
              <a:rPr lang="en-US" dirty="0" err="1"/>
              <a:t>greiða</a:t>
            </a:r>
            <a:r>
              <a:rPr lang="en-US" dirty="0"/>
              <a:t> </a:t>
            </a:r>
            <a:r>
              <a:rPr lang="en-US" dirty="0" err="1"/>
              <a:t>afborganir</a:t>
            </a:r>
            <a:r>
              <a:rPr lang="en-US" dirty="0"/>
              <a:t> </a:t>
            </a:r>
            <a:r>
              <a:rPr lang="en-US" dirty="0" err="1"/>
              <a:t>lána</a:t>
            </a:r>
            <a:r>
              <a:rPr lang="en-US" dirty="0"/>
              <a:t> </a:t>
            </a:r>
            <a:r>
              <a:rPr lang="en-US" dirty="0" err="1"/>
              <a:t>og</a:t>
            </a:r>
            <a:r>
              <a:rPr lang="en-US" dirty="0"/>
              <a:t> </a:t>
            </a:r>
            <a:r>
              <a:rPr lang="en-US" dirty="0" err="1"/>
              <a:t>til</a:t>
            </a:r>
            <a:r>
              <a:rPr lang="en-US" dirty="0"/>
              <a:t> </a:t>
            </a:r>
            <a:r>
              <a:rPr lang="en-US" dirty="0" err="1"/>
              <a:t>að</a:t>
            </a:r>
            <a:r>
              <a:rPr lang="en-US" dirty="0"/>
              <a:t> </a:t>
            </a:r>
            <a:r>
              <a:rPr lang="en-US" dirty="0" err="1"/>
              <a:t>fjármagna</a:t>
            </a:r>
            <a:r>
              <a:rPr lang="en-US" dirty="0"/>
              <a:t> </a:t>
            </a:r>
            <a:r>
              <a:rPr lang="en-US" dirty="0" err="1"/>
              <a:t>fjárfestingar</a:t>
            </a:r>
            <a:endParaRPr lang="en-US" dirty="0"/>
          </a:p>
          <a:p>
            <a:pPr marL="0" indent="0">
              <a:buNone/>
            </a:pPr>
            <a:r>
              <a:rPr lang="en-US" dirty="0" err="1"/>
              <a:t>Veltufé</a:t>
            </a:r>
            <a:r>
              <a:rPr lang="en-US" dirty="0"/>
              <a:t> </a:t>
            </a:r>
            <a:r>
              <a:rPr lang="en-US" dirty="0" err="1"/>
              <a:t>frá</a:t>
            </a:r>
            <a:r>
              <a:rPr lang="en-US" dirty="0"/>
              <a:t> </a:t>
            </a:r>
            <a:r>
              <a:rPr lang="en-US" dirty="0" err="1"/>
              <a:t>rekstri</a:t>
            </a:r>
            <a:r>
              <a:rPr lang="en-US" dirty="0"/>
              <a:t> er </a:t>
            </a:r>
            <a:r>
              <a:rPr lang="en-US" dirty="0" err="1"/>
              <a:t>t.d.</a:t>
            </a:r>
            <a:r>
              <a:rPr lang="en-US" dirty="0"/>
              <a:t> </a:t>
            </a:r>
            <a:r>
              <a:rPr lang="en-US" dirty="0" err="1"/>
              <a:t>reiknað</a:t>
            </a:r>
            <a:r>
              <a:rPr lang="en-US" dirty="0"/>
              <a:t> </a:t>
            </a:r>
            <a:r>
              <a:rPr lang="en-US" dirty="0" err="1"/>
              <a:t>út</a:t>
            </a:r>
            <a:r>
              <a:rPr lang="en-US" dirty="0"/>
              <a:t> </a:t>
            </a:r>
            <a:r>
              <a:rPr lang="en-US" dirty="0" err="1"/>
              <a:t>sem</a:t>
            </a:r>
            <a:r>
              <a:rPr lang="en-US" dirty="0"/>
              <a:t>:</a:t>
            </a:r>
          </a:p>
          <a:p>
            <a:pPr lvl="1"/>
            <a:r>
              <a:rPr lang="en-US" dirty="0" err="1"/>
              <a:t>Veltufé</a:t>
            </a:r>
            <a:r>
              <a:rPr lang="en-US" dirty="0"/>
              <a:t> </a:t>
            </a:r>
            <a:r>
              <a:rPr lang="en-US" dirty="0" err="1"/>
              <a:t>frá</a:t>
            </a:r>
            <a:r>
              <a:rPr lang="en-US" dirty="0"/>
              <a:t> </a:t>
            </a:r>
            <a:r>
              <a:rPr lang="en-US" dirty="0" err="1"/>
              <a:t>rekstri</a:t>
            </a:r>
            <a:r>
              <a:rPr lang="en-US" dirty="0"/>
              <a:t>, </a:t>
            </a:r>
            <a:r>
              <a:rPr lang="en-US" dirty="0" err="1"/>
              <a:t>heildarupphæð</a:t>
            </a:r>
            <a:endParaRPr lang="en-US" dirty="0"/>
          </a:p>
          <a:p>
            <a:pPr lvl="1"/>
            <a:r>
              <a:rPr lang="en-US" dirty="0" err="1"/>
              <a:t>Veltufé</a:t>
            </a:r>
            <a:r>
              <a:rPr lang="en-US" dirty="0"/>
              <a:t> </a:t>
            </a:r>
            <a:r>
              <a:rPr lang="en-US" dirty="0" err="1"/>
              <a:t>frá</a:t>
            </a:r>
            <a:r>
              <a:rPr lang="en-US" dirty="0"/>
              <a:t> </a:t>
            </a:r>
            <a:r>
              <a:rPr lang="en-US" dirty="0" err="1"/>
              <a:t>rekstri</a:t>
            </a:r>
            <a:r>
              <a:rPr lang="en-US" dirty="0"/>
              <a:t>, </a:t>
            </a:r>
            <a:r>
              <a:rPr lang="en-US" dirty="0" err="1"/>
              <a:t>kr</a:t>
            </a:r>
            <a:r>
              <a:rPr lang="en-US" dirty="0"/>
              <a:t> á </a:t>
            </a:r>
            <a:r>
              <a:rPr lang="en-US" dirty="0" err="1"/>
              <a:t>hvern</a:t>
            </a:r>
            <a:r>
              <a:rPr lang="en-US" dirty="0"/>
              <a:t> </a:t>
            </a:r>
            <a:r>
              <a:rPr lang="en-US" dirty="0" err="1"/>
              <a:t>íbúa</a:t>
            </a:r>
            <a:endParaRPr lang="en-US" dirty="0"/>
          </a:p>
          <a:p>
            <a:pPr lvl="1"/>
            <a:r>
              <a:rPr lang="en-US" dirty="0" err="1"/>
              <a:t>Veltufé</a:t>
            </a:r>
            <a:r>
              <a:rPr lang="en-US" dirty="0"/>
              <a:t> </a:t>
            </a:r>
            <a:r>
              <a:rPr lang="en-US" dirty="0" err="1"/>
              <a:t>frá</a:t>
            </a:r>
            <a:r>
              <a:rPr lang="en-US" dirty="0"/>
              <a:t> </a:t>
            </a:r>
            <a:r>
              <a:rPr lang="en-US" dirty="0" err="1"/>
              <a:t>rekstri</a:t>
            </a:r>
            <a:r>
              <a:rPr lang="en-US" dirty="0"/>
              <a:t>, % </a:t>
            </a:r>
            <a:r>
              <a:rPr lang="en-US" dirty="0" err="1"/>
              <a:t>af</a:t>
            </a:r>
            <a:r>
              <a:rPr lang="en-US" dirty="0"/>
              <a:t> </a:t>
            </a:r>
            <a:r>
              <a:rPr lang="en-US" dirty="0" err="1"/>
              <a:t>rekstrartekjum</a:t>
            </a: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819702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a:xfrm>
            <a:off x="838200" y="1524000"/>
            <a:ext cx="10515600" cy="5053781"/>
          </a:xfrm>
        </p:spPr>
        <p:txBody>
          <a:bodyPr>
            <a:normAutofit/>
          </a:bodyPr>
          <a:lstStyle/>
          <a:p>
            <a:pPr marL="0" indent="0">
              <a:buNone/>
            </a:pPr>
            <a:r>
              <a:rPr lang="en-US" dirty="0" err="1"/>
              <a:t>Lykiltölur</a:t>
            </a:r>
            <a:r>
              <a:rPr lang="en-US" dirty="0"/>
              <a:t> </a:t>
            </a:r>
            <a:r>
              <a:rPr lang="en-US" dirty="0" err="1"/>
              <a:t>tengdar</a:t>
            </a:r>
            <a:r>
              <a:rPr lang="en-US" dirty="0"/>
              <a:t> </a:t>
            </a:r>
            <a:r>
              <a:rPr lang="en-US" dirty="0" err="1"/>
              <a:t>veltufé</a:t>
            </a:r>
            <a:r>
              <a:rPr lang="en-US" dirty="0"/>
              <a:t> </a:t>
            </a:r>
            <a:r>
              <a:rPr lang="en-US" dirty="0" err="1"/>
              <a:t>frá</a:t>
            </a:r>
            <a:r>
              <a:rPr lang="en-US" dirty="0"/>
              <a:t> </a:t>
            </a:r>
            <a:r>
              <a:rPr lang="en-US" dirty="0" err="1"/>
              <a:t>rekstri</a:t>
            </a:r>
            <a:r>
              <a:rPr lang="en-US" dirty="0"/>
              <a:t>:</a:t>
            </a:r>
          </a:p>
          <a:p>
            <a:pPr lvl="1"/>
            <a:r>
              <a:rPr lang="en-US" dirty="0" err="1"/>
              <a:t>Veltufé</a:t>
            </a:r>
            <a:r>
              <a:rPr lang="en-US" dirty="0"/>
              <a:t> </a:t>
            </a:r>
            <a:r>
              <a:rPr lang="en-US" dirty="0" err="1"/>
              <a:t>frá</a:t>
            </a:r>
            <a:r>
              <a:rPr lang="en-US" dirty="0"/>
              <a:t> </a:t>
            </a:r>
            <a:r>
              <a:rPr lang="en-US" dirty="0" err="1"/>
              <a:t>rekstri</a:t>
            </a:r>
            <a:r>
              <a:rPr lang="en-US" dirty="0"/>
              <a:t>, </a:t>
            </a:r>
            <a:r>
              <a:rPr lang="en-US" dirty="0" err="1"/>
              <a:t>þús</a:t>
            </a:r>
            <a:r>
              <a:rPr lang="en-US" dirty="0"/>
              <a:t> kr. </a:t>
            </a:r>
          </a:p>
          <a:p>
            <a:pPr lvl="2"/>
            <a:r>
              <a:rPr lang="en-US" dirty="0"/>
              <a:t>872.012.- </a:t>
            </a:r>
            <a:r>
              <a:rPr lang="en-US" dirty="0" err="1"/>
              <a:t>kr</a:t>
            </a:r>
            <a:endParaRPr lang="en-US" dirty="0"/>
          </a:p>
          <a:p>
            <a:pPr lvl="1"/>
            <a:r>
              <a:rPr lang="en-US" dirty="0" err="1"/>
              <a:t>Veltufé</a:t>
            </a:r>
            <a:r>
              <a:rPr lang="en-US" dirty="0"/>
              <a:t> </a:t>
            </a:r>
            <a:r>
              <a:rPr lang="en-US" dirty="0" err="1"/>
              <a:t>frá</a:t>
            </a:r>
            <a:r>
              <a:rPr lang="en-US" dirty="0"/>
              <a:t> </a:t>
            </a:r>
            <a:r>
              <a:rPr lang="en-US" dirty="0" err="1"/>
              <a:t>rekstri</a:t>
            </a:r>
            <a:r>
              <a:rPr lang="en-US" dirty="0"/>
              <a:t>, </a:t>
            </a:r>
            <a:r>
              <a:rPr lang="en-US" dirty="0" err="1"/>
              <a:t>kr</a:t>
            </a:r>
            <a:r>
              <a:rPr lang="en-US" dirty="0"/>
              <a:t> á </a:t>
            </a:r>
            <a:r>
              <a:rPr lang="en-US" dirty="0" err="1"/>
              <a:t>hvern</a:t>
            </a:r>
            <a:r>
              <a:rPr lang="en-US" dirty="0"/>
              <a:t> </a:t>
            </a:r>
            <a:r>
              <a:rPr lang="en-US" dirty="0" err="1"/>
              <a:t>íbúa</a:t>
            </a:r>
            <a:endParaRPr lang="en-US" dirty="0"/>
          </a:p>
          <a:p>
            <a:pPr lvl="2"/>
            <a:r>
              <a:rPr lang="en-US" dirty="0"/>
              <a:t>872.012/20.380 (</a:t>
            </a:r>
            <a:r>
              <a:rPr lang="en-US" dirty="0" err="1"/>
              <a:t>íbúar</a:t>
            </a:r>
            <a:r>
              <a:rPr lang="en-US" dirty="0"/>
              <a:t> í </a:t>
            </a:r>
            <a:r>
              <a:rPr lang="en-US" dirty="0" err="1"/>
              <a:t>árslok</a:t>
            </a:r>
            <a:r>
              <a:rPr lang="en-US" dirty="0"/>
              <a:t> 2021) = 42.787.- </a:t>
            </a:r>
            <a:r>
              <a:rPr lang="en-US" dirty="0" err="1"/>
              <a:t>kr</a:t>
            </a:r>
            <a:endParaRPr lang="en-US" dirty="0"/>
          </a:p>
          <a:p>
            <a:pPr lvl="1"/>
            <a:r>
              <a:rPr lang="en-US" dirty="0" err="1"/>
              <a:t>Veltufé</a:t>
            </a:r>
            <a:r>
              <a:rPr lang="en-US" dirty="0"/>
              <a:t> </a:t>
            </a:r>
            <a:r>
              <a:rPr lang="en-US" dirty="0" err="1"/>
              <a:t>frá</a:t>
            </a:r>
            <a:r>
              <a:rPr lang="en-US" dirty="0"/>
              <a:t> </a:t>
            </a:r>
            <a:r>
              <a:rPr lang="en-US" dirty="0" err="1"/>
              <a:t>rekstri</a:t>
            </a:r>
            <a:r>
              <a:rPr lang="en-US" dirty="0"/>
              <a:t>, % </a:t>
            </a:r>
            <a:r>
              <a:rPr lang="en-US" dirty="0" err="1"/>
              <a:t>af</a:t>
            </a:r>
            <a:r>
              <a:rPr lang="en-US" dirty="0"/>
              <a:t> </a:t>
            </a:r>
            <a:r>
              <a:rPr lang="en-US" dirty="0" err="1"/>
              <a:t>rekstrartekjum</a:t>
            </a:r>
            <a:r>
              <a:rPr lang="en-US" dirty="0"/>
              <a:t> (</a:t>
            </a:r>
            <a:r>
              <a:rPr lang="en-US" dirty="0" err="1"/>
              <a:t>reiknað</a:t>
            </a:r>
            <a:r>
              <a:rPr lang="en-US" dirty="0"/>
              <a:t> </a:t>
            </a:r>
            <a:r>
              <a:rPr lang="en-US" dirty="0" err="1"/>
              <a:t>með</a:t>
            </a:r>
            <a:r>
              <a:rPr lang="en-US" dirty="0"/>
              <a:t> </a:t>
            </a:r>
            <a:r>
              <a:rPr lang="en-US" dirty="0" err="1"/>
              <a:t>þríliðu</a:t>
            </a:r>
            <a:r>
              <a:rPr lang="en-US" dirty="0"/>
              <a:t>)</a:t>
            </a:r>
          </a:p>
          <a:p>
            <a:pPr marL="914400" lvl="2" indent="0">
              <a:buNone/>
            </a:pPr>
            <a:r>
              <a:rPr lang="en-US" dirty="0"/>
              <a:t>18.327.803 (</a:t>
            </a:r>
            <a:r>
              <a:rPr lang="en-US" dirty="0" err="1"/>
              <a:t>rekstrartekjur</a:t>
            </a:r>
            <a:r>
              <a:rPr lang="en-US" dirty="0"/>
              <a:t>) = 100%</a:t>
            </a:r>
          </a:p>
          <a:p>
            <a:pPr marL="914400" lvl="2" indent="0">
              <a:buNone/>
            </a:pPr>
            <a:r>
              <a:rPr lang="en-US" dirty="0"/>
              <a:t> 872.012 (</a:t>
            </a:r>
            <a:r>
              <a:rPr lang="en-US" dirty="0" err="1"/>
              <a:t>veltufé</a:t>
            </a:r>
            <a:r>
              <a:rPr lang="en-US" dirty="0"/>
              <a:t> </a:t>
            </a:r>
            <a:r>
              <a:rPr lang="en-US" dirty="0" err="1"/>
              <a:t>frá</a:t>
            </a:r>
            <a:r>
              <a:rPr lang="en-US" dirty="0"/>
              <a:t> </a:t>
            </a:r>
            <a:r>
              <a:rPr lang="en-US" dirty="0" err="1"/>
              <a:t>rekstri</a:t>
            </a:r>
            <a:r>
              <a:rPr lang="en-US" dirty="0"/>
              <a:t>) = x%</a:t>
            </a:r>
          </a:p>
          <a:p>
            <a:pPr marL="914400" lvl="2" indent="0">
              <a:buNone/>
            </a:pPr>
            <a:endParaRPr lang="en-US" dirty="0"/>
          </a:p>
          <a:p>
            <a:pPr marL="914400" lvl="2" indent="0">
              <a:buNone/>
            </a:pPr>
            <a:r>
              <a:rPr lang="en-US" dirty="0"/>
              <a:t>872.012*100/18.327.803= 4.8%</a:t>
            </a:r>
          </a:p>
          <a:p>
            <a:pPr marL="914400" lvl="2" indent="0">
              <a:buNone/>
            </a:pPr>
            <a:endParaRPr lang="en-US" dirty="0"/>
          </a:p>
          <a:p>
            <a:pPr marL="457200" lvl="1" indent="0">
              <a:buNone/>
            </a:pPr>
            <a:r>
              <a:rPr lang="en-US" dirty="0" err="1"/>
              <a:t>Æskilegt</a:t>
            </a:r>
            <a:r>
              <a:rPr lang="en-US" dirty="0"/>
              <a:t> </a:t>
            </a:r>
            <a:r>
              <a:rPr lang="en-US" dirty="0" err="1"/>
              <a:t>markmið</a:t>
            </a:r>
            <a:r>
              <a:rPr lang="en-US" dirty="0"/>
              <a:t> er </a:t>
            </a:r>
            <a:r>
              <a:rPr lang="en-US" dirty="0" err="1"/>
              <a:t>að</a:t>
            </a:r>
            <a:r>
              <a:rPr lang="en-US" dirty="0"/>
              <a:t> </a:t>
            </a:r>
            <a:r>
              <a:rPr lang="en-US" dirty="0" err="1"/>
              <a:t>veltufé</a:t>
            </a:r>
            <a:r>
              <a:rPr lang="en-US" dirty="0"/>
              <a:t> </a:t>
            </a:r>
            <a:r>
              <a:rPr lang="en-US" dirty="0" err="1"/>
              <a:t>frá</a:t>
            </a:r>
            <a:r>
              <a:rPr lang="en-US" dirty="0"/>
              <a:t> </a:t>
            </a:r>
            <a:r>
              <a:rPr lang="en-US" dirty="0" err="1"/>
              <a:t>rekstri</a:t>
            </a:r>
            <a:r>
              <a:rPr lang="en-US" dirty="0"/>
              <a:t> </a:t>
            </a:r>
            <a:r>
              <a:rPr lang="en-US" dirty="0" err="1"/>
              <a:t>sé</a:t>
            </a:r>
            <a:r>
              <a:rPr lang="en-US" dirty="0"/>
              <a:t> ekki </a:t>
            </a:r>
            <a:r>
              <a:rPr lang="en-US" dirty="0" err="1"/>
              <a:t>lægra</a:t>
            </a:r>
            <a:r>
              <a:rPr lang="en-US" dirty="0"/>
              <a:t> </a:t>
            </a:r>
            <a:r>
              <a:rPr lang="en-US" dirty="0" err="1"/>
              <a:t>en</a:t>
            </a:r>
            <a:r>
              <a:rPr lang="en-US" dirty="0"/>
              <a:t> 9% </a:t>
            </a:r>
            <a:r>
              <a:rPr lang="en-US" dirty="0" err="1"/>
              <a:t>af</a:t>
            </a:r>
            <a:r>
              <a:rPr lang="en-US" dirty="0"/>
              <a:t> </a:t>
            </a:r>
            <a:r>
              <a:rPr lang="en-US" dirty="0" err="1"/>
              <a:t>rekstrartekjum</a:t>
            </a: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498681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r>
              <a:rPr lang="en-US" dirty="0" err="1"/>
              <a:t>Veltufé</a:t>
            </a:r>
            <a:r>
              <a:rPr lang="en-US" dirty="0"/>
              <a:t> </a:t>
            </a:r>
            <a:r>
              <a:rPr lang="en-US" dirty="0" err="1"/>
              <a:t>frá</a:t>
            </a:r>
            <a:r>
              <a:rPr lang="en-US" dirty="0"/>
              <a:t> </a:t>
            </a:r>
            <a:r>
              <a:rPr lang="en-US" dirty="0" err="1"/>
              <a:t>rekstri</a:t>
            </a:r>
            <a:r>
              <a:rPr lang="en-US" dirty="0"/>
              <a:t>, </a:t>
            </a:r>
            <a:r>
              <a:rPr lang="en-US" dirty="0" err="1"/>
              <a:t>kr</a:t>
            </a:r>
            <a:r>
              <a:rPr lang="en-US" dirty="0"/>
              <a:t> á </a:t>
            </a:r>
            <a:r>
              <a:rPr lang="en-US" dirty="0" err="1"/>
              <a:t>hvern</a:t>
            </a:r>
            <a:r>
              <a:rPr lang="en-US" dirty="0"/>
              <a:t> </a:t>
            </a:r>
            <a:r>
              <a:rPr lang="en-US" dirty="0" err="1"/>
              <a:t>íbúa</a:t>
            </a:r>
            <a:r>
              <a:rPr lang="en-US" dirty="0"/>
              <a:t> =&gt; </a:t>
            </a:r>
            <a:r>
              <a:rPr lang="en-US" dirty="0" err="1"/>
              <a:t>samanburðarhæf</a:t>
            </a:r>
            <a:r>
              <a:rPr lang="en-US" dirty="0"/>
              <a:t> </a:t>
            </a:r>
            <a:r>
              <a:rPr lang="en-US" dirty="0" err="1"/>
              <a:t>fjárhæð</a:t>
            </a:r>
            <a:endParaRPr lang="en-US" dirty="0"/>
          </a:p>
          <a:p>
            <a:r>
              <a:rPr lang="en-US" dirty="0" err="1"/>
              <a:t>Veltufé</a:t>
            </a:r>
            <a:r>
              <a:rPr lang="en-US" dirty="0"/>
              <a:t> </a:t>
            </a:r>
            <a:r>
              <a:rPr lang="en-US" dirty="0" err="1"/>
              <a:t>frá</a:t>
            </a:r>
            <a:r>
              <a:rPr lang="en-US" dirty="0"/>
              <a:t> </a:t>
            </a:r>
            <a:r>
              <a:rPr lang="en-US" dirty="0" err="1"/>
              <a:t>rekstri</a:t>
            </a:r>
            <a:r>
              <a:rPr lang="en-US" dirty="0"/>
              <a:t> </a:t>
            </a:r>
            <a:r>
              <a:rPr lang="en-US" dirty="0" err="1"/>
              <a:t>sem</a:t>
            </a:r>
            <a:r>
              <a:rPr lang="en-US" dirty="0"/>
              <a:t> % </a:t>
            </a:r>
            <a:r>
              <a:rPr lang="en-US" dirty="0" err="1"/>
              <a:t>af</a:t>
            </a:r>
            <a:r>
              <a:rPr lang="en-US" dirty="0"/>
              <a:t> </a:t>
            </a:r>
            <a:r>
              <a:rPr lang="en-US" dirty="0" err="1"/>
              <a:t>rekstrartekjum</a:t>
            </a:r>
            <a:r>
              <a:rPr lang="en-US" dirty="0"/>
              <a:t> =&gt; </a:t>
            </a:r>
            <a:r>
              <a:rPr lang="en-US" dirty="0" err="1"/>
              <a:t>hvað</a:t>
            </a:r>
            <a:r>
              <a:rPr lang="en-US" dirty="0"/>
              <a:t> </a:t>
            </a:r>
            <a:r>
              <a:rPr lang="en-US" dirty="0" err="1"/>
              <a:t>skilar</a:t>
            </a:r>
            <a:r>
              <a:rPr lang="en-US" dirty="0"/>
              <a:t> </a:t>
            </a:r>
            <a:r>
              <a:rPr lang="en-US" dirty="0" err="1"/>
              <a:t>reksturinn</a:t>
            </a:r>
            <a:r>
              <a:rPr lang="en-US" dirty="0"/>
              <a:t> </a:t>
            </a:r>
            <a:r>
              <a:rPr lang="en-US" dirty="0" err="1"/>
              <a:t>háu</a:t>
            </a:r>
            <a:r>
              <a:rPr lang="en-US" dirty="0"/>
              <a:t> </a:t>
            </a:r>
            <a:r>
              <a:rPr lang="en-US" dirty="0" err="1"/>
              <a:t>hlutfalli</a:t>
            </a:r>
            <a:r>
              <a:rPr lang="en-US" dirty="0"/>
              <a:t> </a:t>
            </a:r>
            <a:r>
              <a:rPr lang="en-US" dirty="0" err="1"/>
              <a:t>til</a:t>
            </a:r>
            <a:r>
              <a:rPr lang="en-US" dirty="0"/>
              <a:t> </a:t>
            </a:r>
            <a:r>
              <a:rPr lang="en-US" dirty="0" err="1"/>
              <a:t>ráðstöfunar</a:t>
            </a:r>
            <a:r>
              <a:rPr lang="en-US" dirty="0"/>
              <a:t> í </a:t>
            </a:r>
            <a:r>
              <a:rPr lang="en-US" dirty="0" err="1"/>
              <a:t>afborganir</a:t>
            </a:r>
            <a:r>
              <a:rPr lang="en-US" dirty="0"/>
              <a:t> </a:t>
            </a:r>
            <a:r>
              <a:rPr lang="en-US" dirty="0" err="1"/>
              <a:t>og</a:t>
            </a:r>
            <a:r>
              <a:rPr lang="en-US" dirty="0"/>
              <a:t> </a:t>
            </a:r>
            <a:r>
              <a:rPr lang="en-US" dirty="0" err="1"/>
              <a:t>fjárfestingar</a:t>
            </a:r>
            <a:r>
              <a:rPr lang="en-US" dirty="0"/>
              <a:t>?</a:t>
            </a:r>
          </a:p>
          <a:p>
            <a:r>
              <a:rPr lang="en-US" dirty="0" err="1"/>
              <a:t>Langtímaskuldir</a:t>
            </a:r>
            <a:r>
              <a:rPr lang="en-US" dirty="0"/>
              <a:t> / </a:t>
            </a:r>
            <a:r>
              <a:rPr lang="en-US" dirty="0" err="1"/>
              <a:t>veltufé</a:t>
            </a:r>
            <a:r>
              <a:rPr lang="en-US" dirty="0"/>
              <a:t> </a:t>
            </a:r>
            <a:r>
              <a:rPr lang="en-US" dirty="0" err="1"/>
              <a:t>frá</a:t>
            </a:r>
            <a:r>
              <a:rPr lang="en-US" dirty="0"/>
              <a:t> </a:t>
            </a:r>
            <a:r>
              <a:rPr lang="en-US" dirty="0" err="1"/>
              <a:t>rekstri</a:t>
            </a:r>
            <a:r>
              <a:rPr lang="en-US" dirty="0"/>
              <a:t> =&gt; </a:t>
            </a:r>
            <a:r>
              <a:rPr lang="en-US" dirty="0" err="1"/>
              <a:t>hvað</a:t>
            </a:r>
            <a:r>
              <a:rPr lang="en-US" dirty="0"/>
              <a:t> </a:t>
            </a:r>
            <a:r>
              <a:rPr lang="en-US" dirty="0" err="1"/>
              <a:t>tekur</a:t>
            </a:r>
            <a:r>
              <a:rPr lang="en-US" dirty="0"/>
              <a:t> </a:t>
            </a:r>
            <a:r>
              <a:rPr lang="en-US" dirty="0" err="1"/>
              <a:t>mörg</a:t>
            </a:r>
            <a:r>
              <a:rPr lang="en-US" dirty="0"/>
              <a:t> </a:t>
            </a:r>
            <a:r>
              <a:rPr lang="en-US" dirty="0" err="1"/>
              <a:t>ár</a:t>
            </a:r>
            <a:r>
              <a:rPr lang="en-US" dirty="0"/>
              <a:t> </a:t>
            </a:r>
            <a:r>
              <a:rPr lang="en-US" dirty="0" err="1"/>
              <a:t>að</a:t>
            </a:r>
            <a:r>
              <a:rPr lang="en-US" dirty="0"/>
              <a:t> </a:t>
            </a:r>
            <a:r>
              <a:rPr lang="en-US" dirty="0" err="1"/>
              <a:t>greiða</a:t>
            </a:r>
            <a:r>
              <a:rPr lang="en-US" dirty="0"/>
              <a:t> </a:t>
            </a:r>
            <a:r>
              <a:rPr lang="en-US" dirty="0" err="1"/>
              <a:t>upp</a:t>
            </a:r>
            <a:r>
              <a:rPr lang="en-US" dirty="0"/>
              <a:t> </a:t>
            </a:r>
            <a:r>
              <a:rPr lang="en-US" dirty="0" err="1"/>
              <a:t>núverandi</a:t>
            </a:r>
            <a:r>
              <a:rPr lang="en-US" dirty="0"/>
              <a:t> </a:t>
            </a:r>
            <a:r>
              <a:rPr lang="en-US" dirty="0" err="1"/>
              <a:t>langtímaskuldir</a:t>
            </a:r>
            <a:r>
              <a:rPr lang="en-US" dirty="0"/>
              <a:t> </a:t>
            </a:r>
            <a:r>
              <a:rPr lang="en-US" dirty="0" err="1"/>
              <a:t>miðað</a:t>
            </a:r>
            <a:r>
              <a:rPr lang="en-US" dirty="0"/>
              <a:t> </a:t>
            </a:r>
            <a:r>
              <a:rPr lang="en-US" dirty="0" err="1"/>
              <a:t>við</a:t>
            </a:r>
            <a:r>
              <a:rPr lang="en-US" dirty="0"/>
              <a:t> </a:t>
            </a:r>
            <a:r>
              <a:rPr lang="en-US" dirty="0" err="1"/>
              <a:t>óbreytt</a:t>
            </a:r>
            <a:r>
              <a:rPr lang="en-US" dirty="0"/>
              <a:t> </a:t>
            </a:r>
            <a:r>
              <a:rPr lang="en-US" dirty="0" err="1"/>
              <a:t>veltu</a:t>
            </a:r>
            <a:r>
              <a:rPr lang="en-US" dirty="0"/>
              <a:t> </a:t>
            </a:r>
            <a:r>
              <a:rPr lang="en-US" dirty="0" err="1"/>
              <a:t>fé</a:t>
            </a:r>
            <a:r>
              <a:rPr lang="en-US" dirty="0"/>
              <a:t> </a:t>
            </a:r>
            <a:r>
              <a:rPr lang="en-US" dirty="0" err="1"/>
              <a:t>frá</a:t>
            </a:r>
            <a:r>
              <a:rPr lang="en-US" dirty="0"/>
              <a:t> </a:t>
            </a:r>
            <a:r>
              <a:rPr lang="en-US" dirty="0" err="1"/>
              <a:t>rekstri</a:t>
            </a:r>
            <a:r>
              <a:rPr lang="en-US" dirty="0"/>
              <a:t>?</a:t>
            </a:r>
          </a:p>
          <a:p>
            <a:r>
              <a:rPr lang="en-US" dirty="0" err="1"/>
              <a:t>Veltufé</a:t>
            </a:r>
            <a:r>
              <a:rPr lang="en-US" dirty="0"/>
              <a:t> </a:t>
            </a:r>
            <a:r>
              <a:rPr lang="en-US" dirty="0" err="1"/>
              <a:t>frá</a:t>
            </a:r>
            <a:r>
              <a:rPr lang="en-US" dirty="0"/>
              <a:t> </a:t>
            </a:r>
            <a:r>
              <a:rPr lang="en-US" dirty="0" err="1"/>
              <a:t>rekstri</a:t>
            </a:r>
            <a:r>
              <a:rPr lang="en-US" dirty="0"/>
              <a:t> í </a:t>
            </a:r>
            <a:r>
              <a:rPr lang="en-US" dirty="0" err="1"/>
              <a:t>hlutfalli</a:t>
            </a:r>
            <a:r>
              <a:rPr lang="en-US" dirty="0"/>
              <a:t> </a:t>
            </a:r>
            <a:r>
              <a:rPr lang="en-US" dirty="0" err="1"/>
              <a:t>við</a:t>
            </a:r>
            <a:r>
              <a:rPr lang="en-US" dirty="0"/>
              <a:t> </a:t>
            </a:r>
            <a:r>
              <a:rPr lang="en-US" dirty="0" err="1"/>
              <a:t>afborganir</a:t>
            </a:r>
            <a:r>
              <a:rPr lang="en-US" dirty="0"/>
              <a:t> </a:t>
            </a:r>
            <a:r>
              <a:rPr lang="en-US" dirty="0" err="1"/>
              <a:t>langtímaskulda</a:t>
            </a:r>
            <a:r>
              <a:rPr lang="en-US" dirty="0"/>
              <a:t> =&gt; </a:t>
            </a:r>
            <a:r>
              <a:rPr lang="en-US" dirty="0" err="1"/>
              <a:t>hve</a:t>
            </a:r>
            <a:r>
              <a:rPr lang="en-US" dirty="0"/>
              <a:t> </a:t>
            </a:r>
            <a:r>
              <a:rPr lang="en-US" dirty="0" err="1"/>
              <a:t>auðvelt</a:t>
            </a:r>
            <a:r>
              <a:rPr lang="en-US" dirty="0"/>
              <a:t> er </a:t>
            </a:r>
            <a:r>
              <a:rPr lang="en-US" dirty="0" err="1"/>
              <a:t>að</a:t>
            </a:r>
            <a:r>
              <a:rPr lang="en-US" dirty="0"/>
              <a:t> </a:t>
            </a:r>
            <a:r>
              <a:rPr lang="en-US" dirty="0" err="1"/>
              <a:t>greiða</a:t>
            </a:r>
            <a:r>
              <a:rPr lang="en-US" dirty="0"/>
              <a:t> </a:t>
            </a:r>
            <a:r>
              <a:rPr lang="en-US" dirty="0" err="1"/>
              <a:t>afborganir</a:t>
            </a:r>
            <a:r>
              <a:rPr lang="en-US" dirty="0"/>
              <a:t> </a:t>
            </a:r>
            <a:r>
              <a:rPr lang="en-US" dirty="0" err="1"/>
              <a:t>lána</a:t>
            </a:r>
            <a:r>
              <a:rPr lang="en-US" dirty="0"/>
              <a:t>?</a:t>
            </a:r>
          </a:p>
          <a:p>
            <a:endParaRPr lang="en-US" dirty="0"/>
          </a:p>
          <a:p>
            <a:r>
              <a:rPr lang="en-US" dirty="0" err="1"/>
              <a:t>Mikilvægi</a:t>
            </a:r>
            <a:r>
              <a:rPr lang="en-US" dirty="0"/>
              <a:t> </a:t>
            </a:r>
            <a:r>
              <a:rPr lang="en-US" dirty="0" err="1"/>
              <a:t>markmiðssetningar</a:t>
            </a:r>
            <a:r>
              <a:rPr lang="en-US" dirty="0"/>
              <a:t>!!</a:t>
            </a:r>
          </a:p>
          <a:p>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2819193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endParaRPr lang="en-US" dirty="0"/>
          </a:p>
          <a:p>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
        <p:nvSpPr>
          <p:cNvPr id="6" name="TextBox 5">
            <a:extLst>
              <a:ext uri="{FF2B5EF4-FFF2-40B4-BE49-F238E27FC236}">
                <a16:creationId xmlns:a16="http://schemas.microsoft.com/office/drawing/2014/main" id="{DE0E6FA9-9953-C4BC-C78E-EFF8B8F40CAB}"/>
              </a:ext>
            </a:extLst>
          </p:cNvPr>
          <p:cNvSpPr txBox="1"/>
          <p:nvPr/>
        </p:nvSpPr>
        <p:spPr>
          <a:xfrm>
            <a:off x="914400" y="1379577"/>
            <a:ext cx="10515600" cy="5478423"/>
          </a:xfrm>
          <a:prstGeom prst="rect">
            <a:avLst/>
          </a:prstGeom>
          <a:noFill/>
        </p:spPr>
        <p:txBody>
          <a:bodyPr wrap="square">
            <a:spAutoFit/>
          </a:bodyPr>
          <a:lstStyle/>
          <a:p>
            <a:r>
              <a:rPr lang="en-US" sz="2000" b="1" dirty="0" err="1"/>
              <a:t>Langtímaskuldir</a:t>
            </a:r>
            <a:r>
              <a:rPr lang="en-US" sz="2000" b="1" dirty="0"/>
              <a:t> / </a:t>
            </a:r>
            <a:r>
              <a:rPr lang="en-US" sz="2000" b="1" dirty="0" err="1"/>
              <a:t>veltufé</a:t>
            </a:r>
            <a:r>
              <a:rPr lang="en-US" sz="2000" b="1" dirty="0"/>
              <a:t> </a:t>
            </a:r>
            <a:r>
              <a:rPr lang="en-US" sz="2000" b="1" dirty="0" err="1"/>
              <a:t>frá</a:t>
            </a:r>
            <a:r>
              <a:rPr lang="en-US" sz="2000" b="1" dirty="0"/>
              <a:t> </a:t>
            </a:r>
            <a:r>
              <a:rPr lang="en-US" sz="2000" b="1" dirty="0" err="1"/>
              <a:t>rekstri</a:t>
            </a:r>
            <a:r>
              <a:rPr lang="en-US" sz="2000" b="1" dirty="0"/>
              <a:t> =&gt; </a:t>
            </a:r>
            <a:r>
              <a:rPr lang="en-US" sz="2000" b="1" dirty="0" err="1"/>
              <a:t>hvað</a:t>
            </a:r>
            <a:r>
              <a:rPr lang="en-US" sz="2000" b="1" dirty="0"/>
              <a:t> </a:t>
            </a:r>
            <a:r>
              <a:rPr lang="en-US" sz="2000" b="1" dirty="0" err="1"/>
              <a:t>tekur</a:t>
            </a:r>
            <a:r>
              <a:rPr lang="en-US" sz="2000" b="1" dirty="0"/>
              <a:t> </a:t>
            </a:r>
            <a:r>
              <a:rPr lang="en-US" sz="2000" b="1" dirty="0" err="1"/>
              <a:t>mörg</a:t>
            </a:r>
            <a:r>
              <a:rPr lang="en-US" sz="2000" b="1" dirty="0"/>
              <a:t> </a:t>
            </a:r>
            <a:r>
              <a:rPr lang="en-US" sz="2000" b="1" dirty="0" err="1"/>
              <a:t>ár</a:t>
            </a:r>
            <a:r>
              <a:rPr lang="en-US" sz="2000" b="1" dirty="0"/>
              <a:t> </a:t>
            </a:r>
            <a:r>
              <a:rPr lang="en-US" sz="2000" b="1" dirty="0" err="1"/>
              <a:t>að</a:t>
            </a:r>
            <a:r>
              <a:rPr lang="en-US" sz="2000" b="1" dirty="0"/>
              <a:t> </a:t>
            </a:r>
            <a:r>
              <a:rPr lang="en-US" sz="2000" b="1" dirty="0" err="1"/>
              <a:t>greiða</a:t>
            </a:r>
            <a:r>
              <a:rPr lang="en-US" sz="2000" b="1" dirty="0"/>
              <a:t> </a:t>
            </a:r>
            <a:r>
              <a:rPr lang="en-US" sz="2000" b="1" dirty="0" err="1"/>
              <a:t>upp</a:t>
            </a:r>
            <a:r>
              <a:rPr lang="en-US" sz="2000" b="1" dirty="0"/>
              <a:t> </a:t>
            </a:r>
            <a:r>
              <a:rPr lang="en-US" sz="2000" b="1" dirty="0" err="1"/>
              <a:t>núverandi</a:t>
            </a:r>
            <a:r>
              <a:rPr lang="en-US" sz="2000" b="1" dirty="0"/>
              <a:t> </a:t>
            </a:r>
            <a:r>
              <a:rPr lang="en-US" sz="2000" b="1" dirty="0" err="1"/>
              <a:t>langtímaskuldir</a:t>
            </a:r>
            <a:r>
              <a:rPr lang="en-US" sz="2000" b="1" dirty="0"/>
              <a:t> </a:t>
            </a:r>
            <a:r>
              <a:rPr lang="en-US" sz="2000" b="1" dirty="0" err="1"/>
              <a:t>miðað</a:t>
            </a:r>
            <a:r>
              <a:rPr lang="en-US" sz="2000" b="1" dirty="0"/>
              <a:t> </a:t>
            </a:r>
            <a:r>
              <a:rPr lang="en-US" sz="2000" b="1" dirty="0" err="1"/>
              <a:t>við</a:t>
            </a:r>
            <a:r>
              <a:rPr lang="en-US" sz="2000" b="1" dirty="0"/>
              <a:t> </a:t>
            </a:r>
            <a:r>
              <a:rPr lang="en-US" sz="2000" b="1" dirty="0" err="1"/>
              <a:t>óbreytt</a:t>
            </a:r>
            <a:r>
              <a:rPr lang="en-US" sz="2000" b="1" dirty="0"/>
              <a:t> </a:t>
            </a:r>
            <a:r>
              <a:rPr lang="en-US" sz="2000" b="1" dirty="0" err="1"/>
              <a:t>veltu</a:t>
            </a:r>
            <a:r>
              <a:rPr lang="en-US" sz="2000" b="1" dirty="0"/>
              <a:t> </a:t>
            </a:r>
            <a:r>
              <a:rPr lang="en-US" sz="2000" b="1" dirty="0" err="1"/>
              <a:t>fé</a:t>
            </a:r>
            <a:r>
              <a:rPr lang="en-US" sz="2000" b="1" dirty="0"/>
              <a:t> </a:t>
            </a:r>
            <a:r>
              <a:rPr lang="en-US" sz="2000" b="1" dirty="0" err="1"/>
              <a:t>frá</a:t>
            </a:r>
            <a:r>
              <a:rPr lang="en-US" sz="2000" b="1" dirty="0"/>
              <a:t> </a:t>
            </a:r>
            <a:r>
              <a:rPr lang="en-US" sz="2000" b="1" dirty="0" err="1"/>
              <a:t>rekstri</a:t>
            </a:r>
            <a:r>
              <a:rPr lang="en-US" sz="2000" b="1" dirty="0"/>
              <a:t>?</a:t>
            </a:r>
          </a:p>
          <a:p>
            <a:endParaRPr lang="en-US" dirty="0"/>
          </a:p>
          <a:p>
            <a:r>
              <a:rPr lang="en-US" dirty="0" err="1"/>
              <a:t>Langtímaskuldir</a:t>
            </a:r>
            <a:r>
              <a:rPr lang="en-US" dirty="0"/>
              <a:t>:	13.869.778</a:t>
            </a:r>
          </a:p>
          <a:p>
            <a:r>
              <a:rPr lang="en-US" dirty="0" err="1"/>
              <a:t>Veltufé</a:t>
            </a:r>
            <a:r>
              <a:rPr lang="en-US" dirty="0"/>
              <a:t> </a:t>
            </a:r>
            <a:r>
              <a:rPr lang="en-US" dirty="0" err="1"/>
              <a:t>frá</a:t>
            </a:r>
            <a:r>
              <a:rPr lang="en-US" dirty="0"/>
              <a:t> </a:t>
            </a:r>
            <a:r>
              <a:rPr lang="en-US" dirty="0" err="1"/>
              <a:t>rekstri</a:t>
            </a:r>
            <a:r>
              <a:rPr lang="en-US" dirty="0"/>
              <a:t>: 	      872.012</a:t>
            </a:r>
          </a:p>
          <a:p>
            <a:endParaRPr lang="en-US" dirty="0"/>
          </a:p>
          <a:p>
            <a:r>
              <a:rPr lang="en-US" b="1" dirty="0" err="1"/>
              <a:t>Langtímaskuldir</a:t>
            </a:r>
            <a:r>
              <a:rPr lang="en-US" b="1" dirty="0"/>
              <a:t> / </a:t>
            </a:r>
            <a:r>
              <a:rPr lang="en-US" b="1" dirty="0" err="1"/>
              <a:t>veltufé</a:t>
            </a:r>
            <a:r>
              <a:rPr lang="en-US" b="1" dirty="0"/>
              <a:t> </a:t>
            </a:r>
            <a:r>
              <a:rPr lang="en-US" b="1" dirty="0" err="1"/>
              <a:t>frá</a:t>
            </a:r>
            <a:r>
              <a:rPr lang="en-US" b="1" dirty="0"/>
              <a:t> </a:t>
            </a:r>
            <a:r>
              <a:rPr lang="en-US" b="1" dirty="0" err="1"/>
              <a:t>rekstri</a:t>
            </a:r>
            <a:r>
              <a:rPr lang="en-US" b="1" dirty="0"/>
              <a:t>: 13.869.778 / 872.012 = 15,9 </a:t>
            </a:r>
            <a:r>
              <a:rPr lang="en-US" b="1" dirty="0" err="1"/>
              <a:t>ár</a:t>
            </a:r>
            <a:endParaRPr lang="en-US" b="1" dirty="0"/>
          </a:p>
          <a:p>
            <a:endParaRPr lang="en-US" b="1" dirty="0"/>
          </a:p>
          <a:p>
            <a:r>
              <a:rPr lang="en-US" sz="2000" b="1" dirty="0" err="1"/>
              <a:t>Veltufé</a:t>
            </a:r>
            <a:r>
              <a:rPr lang="en-US" sz="2000" b="1" dirty="0"/>
              <a:t> </a:t>
            </a:r>
            <a:r>
              <a:rPr lang="en-US" sz="2000" b="1" dirty="0" err="1"/>
              <a:t>frá</a:t>
            </a:r>
            <a:r>
              <a:rPr lang="en-US" sz="2000" b="1" dirty="0"/>
              <a:t> </a:t>
            </a:r>
            <a:r>
              <a:rPr lang="en-US" sz="2000" b="1" dirty="0" err="1"/>
              <a:t>rekstri</a:t>
            </a:r>
            <a:r>
              <a:rPr lang="en-US" sz="2000" b="1" dirty="0"/>
              <a:t> í </a:t>
            </a:r>
            <a:r>
              <a:rPr lang="en-US" sz="2000" b="1" dirty="0" err="1"/>
              <a:t>hlutfalli</a:t>
            </a:r>
            <a:r>
              <a:rPr lang="en-US" sz="2000" b="1" dirty="0"/>
              <a:t> </a:t>
            </a:r>
            <a:r>
              <a:rPr lang="en-US" sz="2000" b="1" dirty="0" err="1"/>
              <a:t>við</a:t>
            </a:r>
            <a:r>
              <a:rPr lang="en-US" sz="2000" b="1" dirty="0"/>
              <a:t> </a:t>
            </a:r>
            <a:r>
              <a:rPr lang="en-US" sz="2000" b="1" dirty="0" err="1"/>
              <a:t>afborganir</a:t>
            </a:r>
            <a:r>
              <a:rPr lang="en-US" sz="2000" b="1" dirty="0"/>
              <a:t> </a:t>
            </a:r>
            <a:r>
              <a:rPr lang="en-US" sz="2000" b="1" dirty="0" err="1"/>
              <a:t>langtímaskulda</a:t>
            </a:r>
            <a:r>
              <a:rPr lang="en-US" sz="2000" b="1" dirty="0"/>
              <a:t> =&gt; </a:t>
            </a:r>
            <a:r>
              <a:rPr lang="en-US" sz="2000" b="1" dirty="0" err="1"/>
              <a:t>hve</a:t>
            </a:r>
            <a:r>
              <a:rPr lang="en-US" sz="2000" b="1" dirty="0"/>
              <a:t> </a:t>
            </a:r>
            <a:r>
              <a:rPr lang="en-US" sz="2000" b="1" dirty="0" err="1"/>
              <a:t>auðvelt</a:t>
            </a:r>
            <a:r>
              <a:rPr lang="en-US" sz="2000" b="1" dirty="0"/>
              <a:t> er </a:t>
            </a:r>
            <a:r>
              <a:rPr lang="en-US" sz="2000" b="1" dirty="0" err="1"/>
              <a:t>að</a:t>
            </a:r>
            <a:r>
              <a:rPr lang="en-US" sz="2000" b="1" dirty="0"/>
              <a:t> </a:t>
            </a:r>
            <a:r>
              <a:rPr lang="en-US" sz="2000" b="1" dirty="0" err="1"/>
              <a:t>greiða</a:t>
            </a:r>
            <a:r>
              <a:rPr lang="en-US" sz="2000" b="1" dirty="0"/>
              <a:t> </a:t>
            </a:r>
            <a:r>
              <a:rPr lang="en-US" sz="2000" b="1" dirty="0" err="1"/>
              <a:t>afborganir</a:t>
            </a:r>
            <a:r>
              <a:rPr lang="en-US" sz="2000" b="1" dirty="0"/>
              <a:t> </a:t>
            </a:r>
            <a:r>
              <a:rPr lang="en-US" sz="2000" b="1" dirty="0" err="1"/>
              <a:t>lána</a:t>
            </a:r>
            <a:r>
              <a:rPr lang="en-US" sz="2000" b="1" dirty="0"/>
              <a:t>?</a:t>
            </a:r>
          </a:p>
          <a:p>
            <a:endParaRPr lang="en-US" b="1" dirty="0"/>
          </a:p>
          <a:p>
            <a:endParaRPr lang="en-US" b="1" dirty="0"/>
          </a:p>
          <a:p>
            <a:r>
              <a:rPr lang="en-US" dirty="0" err="1"/>
              <a:t>Veltufé</a:t>
            </a:r>
            <a:r>
              <a:rPr lang="en-US" dirty="0"/>
              <a:t> </a:t>
            </a:r>
            <a:r>
              <a:rPr lang="en-US" dirty="0" err="1"/>
              <a:t>frá</a:t>
            </a:r>
            <a:r>
              <a:rPr lang="en-US" dirty="0"/>
              <a:t> </a:t>
            </a:r>
            <a:r>
              <a:rPr lang="en-US" dirty="0" err="1"/>
              <a:t>rekstri</a:t>
            </a:r>
            <a:r>
              <a:rPr lang="en-US" dirty="0"/>
              <a:t>: 			872.012</a:t>
            </a:r>
          </a:p>
          <a:p>
            <a:r>
              <a:rPr lang="en-US" dirty="0" err="1"/>
              <a:t>Afborganir</a:t>
            </a:r>
            <a:r>
              <a:rPr lang="en-US" dirty="0"/>
              <a:t> </a:t>
            </a:r>
            <a:r>
              <a:rPr lang="en-US" dirty="0" err="1"/>
              <a:t>langtímaskulda</a:t>
            </a:r>
            <a:r>
              <a:rPr lang="en-US" dirty="0"/>
              <a:t>: 	785.320</a:t>
            </a:r>
          </a:p>
          <a:p>
            <a:endParaRPr lang="en-US" dirty="0"/>
          </a:p>
          <a:p>
            <a:r>
              <a:rPr lang="en-US" dirty="0"/>
              <a:t>872.012 / 785.320 = 1,1</a:t>
            </a:r>
          </a:p>
          <a:p>
            <a:endParaRPr lang="en-US" b="1" dirty="0"/>
          </a:p>
          <a:p>
            <a:r>
              <a:rPr lang="en-US" b="1" dirty="0" err="1"/>
              <a:t>Veltufé</a:t>
            </a:r>
            <a:r>
              <a:rPr lang="en-US" b="1" dirty="0"/>
              <a:t> </a:t>
            </a:r>
            <a:r>
              <a:rPr lang="en-US" b="1" dirty="0" err="1"/>
              <a:t>frá</a:t>
            </a:r>
            <a:r>
              <a:rPr lang="en-US" b="1" dirty="0"/>
              <a:t> </a:t>
            </a:r>
            <a:r>
              <a:rPr lang="en-US" b="1" dirty="0" err="1"/>
              <a:t>rekstri</a:t>
            </a:r>
            <a:r>
              <a:rPr lang="en-US" b="1" dirty="0"/>
              <a:t> er </a:t>
            </a:r>
            <a:r>
              <a:rPr lang="en-US" b="1" dirty="0" err="1"/>
              <a:t>hærra</a:t>
            </a:r>
            <a:r>
              <a:rPr lang="en-US" b="1" dirty="0"/>
              <a:t> </a:t>
            </a:r>
            <a:r>
              <a:rPr lang="en-US" b="1" dirty="0" err="1"/>
              <a:t>en</a:t>
            </a:r>
            <a:r>
              <a:rPr lang="en-US" b="1" dirty="0"/>
              <a:t> </a:t>
            </a:r>
            <a:r>
              <a:rPr lang="en-US" b="1" dirty="0" err="1"/>
              <a:t>afborganir</a:t>
            </a:r>
            <a:r>
              <a:rPr lang="en-US" b="1" dirty="0"/>
              <a:t> </a:t>
            </a:r>
            <a:r>
              <a:rPr lang="en-US" b="1" dirty="0" err="1"/>
              <a:t>langtímaskulda</a:t>
            </a:r>
            <a:r>
              <a:rPr lang="en-US" b="1" dirty="0"/>
              <a:t> </a:t>
            </a:r>
            <a:r>
              <a:rPr lang="en-US" b="1" dirty="0" err="1"/>
              <a:t>en</a:t>
            </a:r>
            <a:r>
              <a:rPr lang="en-US" b="1" dirty="0"/>
              <a:t> ekki </a:t>
            </a:r>
            <a:r>
              <a:rPr lang="en-US" b="1" dirty="0" err="1"/>
              <a:t>nógu</a:t>
            </a:r>
            <a:r>
              <a:rPr lang="en-US" b="1" dirty="0"/>
              <a:t> </a:t>
            </a:r>
            <a:r>
              <a:rPr lang="en-US" b="1" dirty="0" err="1"/>
              <a:t>mikið</a:t>
            </a:r>
            <a:r>
              <a:rPr lang="en-US" b="1" dirty="0"/>
              <a:t>. </a:t>
            </a:r>
          </a:p>
          <a:p>
            <a:endParaRPr lang="en-US" dirty="0"/>
          </a:p>
        </p:txBody>
      </p:sp>
    </p:spTree>
    <p:extLst>
      <p:ext uri="{BB962C8B-B14F-4D97-AF65-F5344CB8AC3E}">
        <p14:creationId xmlns:p14="http://schemas.microsoft.com/office/powerpoint/2010/main" val="902278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r>
              <a:rPr lang="en-US" sz="3200" dirty="0" err="1"/>
              <a:t>Veltufjárhlutfall</a:t>
            </a:r>
            <a:r>
              <a:rPr lang="en-US" sz="3200" dirty="0"/>
              <a:t>:</a:t>
            </a:r>
          </a:p>
          <a:p>
            <a:pPr lvl="1"/>
            <a:r>
              <a:rPr lang="en-US" dirty="0" err="1"/>
              <a:t>Lausafé</a:t>
            </a:r>
            <a:r>
              <a:rPr lang="en-US" dirty="0"/>
              <a:t> (</a:t>
            </a:r>
            <a:r>
              <a:rPr lang="en-US" dirty="0" err="1"/>
              <a:t>hægt</a:t>
            </a:r>
            <a:r>
              <a:rPr lang="en-US" dirty="0"/>
              <a:t> </a:t>
            </a:r>
            <a:r>
              <a:rPr lang="en-US" dirty="0" err="1"/>
              <a:t>að</a:t>
            </a:r>
            <a:r>
              <a:rPr lang="en-US" dirty="0"/>
              <a:t> </a:t>
            </a:r>
            <a:r>
              <a:rPr lang="en-US" dirty="0" err="1"/>
              <a:t>losa</a:t>
            </a:r>
            <a:r>
              <a:rPr lang="en-US" dirty="0"/>
              <a:t> </a:t>
            </a:r>
            <a:r>
              <a:rPr lang="en-US" dirty="0" err="1"/>
              <a:t>innan</a:t>
            </a:r>
            <a:r>
              <a:rPr lang="en-US" dirty="0"/>
              <a:t> </a:t>
            </a:r>
            <a:r>
              <a:rPr lang="en-US" dirty="0" err="1"/>
              <a:t>eins</a:t>
            </a:r>
            <a:r>
              <a:rPr lang="en-US" dirty="0"/>
              <a:t> </a:t>
            </a:r>
            <a:r>
              <a:rPr lang="en-US" dirty="0" err="1"/>
              <a:t>árs</a:t>
            </a:r>
            <a:r>
              <a:rPr lang="en-US" dirty="0"/>
              <a:t>) / </a:t>
            </a:r>
            <a:r>
              <a:rPr lang="en-US" dirty="0" err="1"/>
              <a:t>skammtímaskuldir</a:t>
            </a:r>
            <a:r>
              <a:rPr lang="en-US" dirty="0"/>
              <a:t> (</a:t>
            </a:r>
            <a:r>
              <a:rPr lang="en-US" dirty="0" err="1"/>
              <a:t>skulu</a:t>
            </a:r>
            <a:r>
              <a:rPr lang="en-US" dirty="0"/>
              <a:t> </a:t>
            </a:r>
            <a:r>
              <a:rPr lang="en-US" dirty="0" err="1"/>
              <a:t>greiðast</a:t>
            </a:r>
            <a:r>
              <a:rPr lang="en-US" dirty="0"/>
              <a:t> </a:t>
            </a:r>
            <a:r>
              <a:rPr lang="en-US" dirty="0" err="1"/>
              <a:t>innan</a:t>
            </a:r>
            <a:r>
              <a:rPr lang="en-US" dirty="0"/>
              <a:t> </a:t>
            </a:r>
            <a:r>
              <a:rPr lang="en-US" dirty="0" err="1"/>
              <a:t>eins</a:t>
            </a:r>
            <a:r>
              <a:rPr lang="en-US" dirty="0"/>
              <a:t> </a:t>
            </a:r>
            <a:r>
              <a:rPr lang="en-US" dirty="0" err="1"/>
              <a:t>árs</a:t>
            </a:r>
            <a:r>
              <a:rPr lang="en-US" dirty="0"/>
              <a:t>) </a:t>
            </a:r>
          </a:p>
          <a:p>
            <a:pPr lvl="1"/>
            <a:r>
              <a:rPr lang="en-US" dirty="0" err="1"/>
              <a:t>Hlutfallið</a:t>
            </a:r>
            <a:r>
              <a:rPr lang="en-US" dirty="0"/>
              <a:t> </a:t>
            </a:r>
            <a:r>
              <a:rPr lang="en-US" dirty="0" err="1"/>
              <a:t>skal</a:t>
            </a:r>
            <a:r>
              <a:rPr lang="en-US" dirty="0"/>
              <a:t> vera </a:t>
            </a:r>
            <a:r>
              <a:rPr lang="en-US" dirty="0" err="1"/>
              <a:t>jafnt</a:t>
            </a:r>
            <a:r>
              <a:rPr lang="en-US" dirty="0"/>
              <a:t> </a:t>
            </a:r>
            <a:r>
              <a:rPr lang="en-US" dirty="0" err="1"/>
              <a:t>og</a:t>
            </a:r>
            <a:r>
              <a:rPr lang="en-US" dirty="0"/>
              <a:t> </a:t>
            </a:r>
            <a:r>
              <a:rPr lang="en-US" dirty="0" err="1"/>
              <a:t>eða</a:t>
            </a:r>
            <a:r>
              <a:rPr lang="en-US" dirty="0"/>
              <a:t> </a:t>
            </a:r>
            <a:r>
              <a:rPr lang="en-US" dirty="0" err="1"/>
              <a:t>stærra</a:t>
            </a:r>
            <a:r>
              <a:rPr lang="en-US" dirty="0"/>
              <a:t> </a:t>
            </a:r>
            <a:r>
              <a:rPr lang="en-US" dirty="0" err="1"/>
              <a:t>en</a:t>
            </a:r>
            <a:r>
              <a:rPr lang="en-US" dirty="0"/>
              <a:t> 1 (</a:t>
            </a:r>
            <a:r>
              <a:rPr lang="en-US" dirty="0" err="1"/>
              <a:t>lausafé</a:t>
            </a:r>
            <a:r>
              <a:rPr lang="en-US" dirty="0"/>
              <a:t> </a:t>
            </a:r>
            <a:r>
              <a:rPr lang="en-US" dirty="0" err="1"/>
              <a:t>hærra</a:t>
            </a:r>
            <a:r>
              <a:rPr lang="en-US" dirty="0"/>
              <a:t> </a:t>
            </a:r>
            <a:r>
              <a:rPr lang="en-US" dirty="0" err="1"/>
              <a:t>en</a:t>
            </a:r>
            <a:r>
              <a:rPr lang="en-US" dirty="0"/>
              <a:t> </a:t>
            </a:r>
            <a:r>
              <a:rPr lang="en-US" dirty="0" err="1"/>
              <a:t>skammtímaskuldir</a:t>
            </a:r>
            <a:r>
              <a:rPr lang="en-US" dirty="0"/>
              <a:t>)</a:t>
            </a:r>
          </a:p>
          <a:p>
            <a:pPr lvl="1"/>
            <a:r>
              <a:rPr lang="en-US" dirty="0" err="1"/>
              <a:t>Ef</a:t>
            </a:r>
            <a:r>
              <a:rPr lang="en-US" dirty="0"/>
              <a:t> </a:t>
            </a:r>
            <a:r>
              <a:rPr lang="en-US" dirty="0" err="1"/>
              <a:t>skammtímaskuldir</a:t>
            </a:r>
            <a:r>
              <a:rPr lang="en-US" dirty="0"/>
              <a:t> </a:t>
            </a:r>
            <a:r>
              <a:rPr lang="en-US" dirty="0" err="1"/>
              <a:t>eru</a:t>
            </a:r>
            <a:r>
              <a:rPr lang="en-US" dirty="0"/>
              <a:t> </a:t>
            </a:r>
            <a:r>
              <a:rPr lang="en-US" dirty="0" err="1"/>
              <a:t>hærri</a:t>
            </a:r>
            <a:r>
              <a:rPr lang="en-US" dirty="0"/>
              <a:t> </a:t>
            </a:r>
            <a:r>
              <a:rPr lang="en-US" dirty="0" err="1"/>
              <a:t>en</a:t>
            </a:r>
            <a:r>
              <a:rPr lang="en-US" dirty="0"/>
              <a:t> </a:t>
            </a:r>
            <a:r>
              <a:rPr lang="en-US" dirty="0" err="1"/>
              <a:t>lausafé</a:t>
            </a:r>
            <a:r>
              <a:rPr lang="en-US" dirty="0"/>
              <a:t> </a:t>
            </a:r>
            <a:r>
              <a:rPr lang="en-US" dirty="0" err="1"/>
              <a:t>kemur</a:t>
            </a:r>
            <a:r>
              <a:rPr lang="en-US" dirty="0"/>
              <a:t> </a:t>
            </a:r>
            <a:r>
              <a:rPr lang="en-US" dirty="0" err="1"/>
              <a:t>skýrt</a:t>
            </a:r>
            <a:r>
              <a:rPr lang="en-US" dirty="0"/>
              <a:t> í </a:t>
            </a:r>
            <a:r>
              <a:rPr lang="en-US" dirty="0" err="1"/>
              <a:t>ljós</a:t>
            </a:r>
            <a:r>
              <a:rPr lang="en-US" dirty="0"/>
              <a:t> </a:t>
            </a:r>
            <a:r>
              <a:rPr lang="en-US" dirty="0" err="1"/>
              <a:t>að</a:t>
            </a:r>
            <a:r>
              <a:rPr lang="en-US" dirty="0"/>
              <a:t> </a:t>
            </a:r>
            <a:r>
              <a:rPr lang="en-US" dirty="0" err="1"/>
              <a:t>dráttarvextir</a:t>
            </a:r>
            <a:r>
              <a:rPr lang="en-US" dirty="0"/>
              <a:t> </a:t>
            </a:r>
            <a:r>
              <a:rPr lang="en-US" dirty="0" err="1"/>
              <a:t>fara</a:t>
            </a:r>
            <a:r>
              <a:rPr lang="en-US" dirty="0"/>
              <a:t> </a:t>
            </a:r>
            <a:r>
              <a:rPr lang="en-US" dirty="0" err="1"/>
              <a:t>vaxandi</a:t>
            </a:r>
            <a:endParaRPr lang="en-US" dirty="0"/>
          </a:p>
          <a:p>
            <a:endParaRPr lang="en-US" dirty="0"/>
          </a:p>
          <a:p>
            <a:r>
              <a:rPr lang="en-US" dirty="0" err="1"/>
              <a:t>Mikilvægi</a:t>
            </a:r>
            <a:r>
              <a:rPr lang="en-US" dirty="0"/>
              <a:t> </a:t>
            </a:r>
            <a:r>
              <a:rPr lang="en-US" dirty="0" err="1"/>
              <a:t>markmiðssetningar</a:t>
            </a:r>
            <a:r>
              <a:rPr lang="en-US" dirty="0"/>
              <a:t>!!</a:t>
            </a:r>
          </a:p>
          <a:p>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658286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endParaRPr lang="en-US" sz="3200" dirty="0"/>
          </a:p>
          <a:p>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
        <p:nvSpPr>
          <p:cNvPr id="6" name="TextBox 5">
            <a:extLst>
              <a:ext uri="{FF2B5EF4-FFF2-40B4-BE49-F238E27FC236}">
                <a16:creationId xmlns:a16="http://schemas.microsoft.com/office/drawing/2014/main" id="{3C80E2F5-C292-F269-4445-8D262210EE4E}"/>
              </a:ext>
            </a:extLst>
          </p:cNvPr>
          <p:cNvSpPr txBox="1"/>
          <p:nvPr/>
        </p:nvSpPr>
        <p:spPr>
          <a:xfrm>
            <a:off x="838200" y="1563329"/>
            <a:ext cx="8305800" cy="3139321"/>
          </a:xfrm>
          <a:prstGeom prst="rect">
            <a:avLst/>
          </a:prstGeom>
          <a:noFill/>
        </p:spPr>
        <p:txBody>
          <a:bodyPr wrap="square">
            <a:spAutoFit/>
          </a:bodyPr>
          <a:lstStyle/>
          <a:p>
            <a:pPr lvl="1"/>
            <a:r>
              <a:rPr lang="en-US" b="1" dirty="0" err="1"/>
              <a:t>Veltufjárhlutfall</a:t>
            </a:r>
            <a:endParaRPr lang="en-US" b="1" dirty="0"/>
          </a:p>
          <a:p>
            <a:pPr lvl="1"/>
            <a:endParaRPr lang="en-US" b="1" dirty="0"/>
          </a:p>
          <a:p>
            <a:pPr lvl="1"/>
            <a:r>
              <a:rPr lang="en-US" b="1" dirty="0" err="1"/>
              <a:t>Veltufjármunir</a:t>
            </a:r>
            <a:r>
              <a:rPr lang="en-US" b="1" dirty="0"/>
              <a:t> / </a:t>
            </a:r>
            <a:r>
              <a:rPr lang="en-US" b="1" dirty="0" err="1"/>
              <a:t>lausafé</a:t>
            </a:r>
            <a:r>
              <a:rPr lang="en-US" b="1" dirty="0"/>
              <a:t> (</a:t>
            </a:r>
            <a:r>
              <a:rPr lang="en-US" b="1" dirty="0" err="1"/>
              <a:t>hægt</a:t>
            </a:r>
            <a:r>
              <a:rPr lang="en-US" b="1" dirty="0"/>
              <a:t> </a:t>
            </a:r>
            <a:r>
              <a:rPr lang="en-US" b="1" dirty="0" err="1"/>
              <a:t>að</a:t>
            </a:r>
            <a:r>
              <a:rPr lang="en-US" b="1" dirty="0"/>
              <a:t> </a:t>
            </a:r>
            <a:r>
              <a:rPr lang="en-US" b="1" dirty="0" err="1"/>
              <a:t>losa</a:t>
            </a:r>
            <a:r>
              <a:rPr lang="en-US" b="1" dirty="0"/>
              <a:t> </a:t>
            </a:r>
            <a:r>
              <a:rPr lang="en-US" b="1" dirty="0" err="1"/>
              <a:t>innan</a:t>
            </a:r>
            <a:r>
              <a:rPr lang="en-US" b="1" dirty="0"/>
              <a:t> </a:t>
            </a:r>
            <a:r>
              <a:rPr lang="en-US" b="1" dirty="0" err="1"/>
              <a:t>eins</a:t>
            </a:r>
            <a:r>
              <a:rPr lang="en-US" b="1" dirty="0"/>
              <a:t> </a:t>
            </a:r>
            <a:r>
              <a:rPr lang="en-US" b="1" dirty="0" err="1"/>
              <a:t>árs</a:t>
            </a:r>
            <a:r>
              <a:rPr lang="en-US" b="1" dirty="0"/>
              <a:t>) / </a:t>
            </a:r>
            <a:r>
              <a:rPr lang="en-US" b="1" dirty="0" err="1"/>
              <a:t>skammtímaskuldir</a:t>
            </a:r>
            <a:r>
              <a:rPr lang="en-US" b="1" dirty="0"/>
              <a:t> (</a:t>
            </a:r>
            <a:r>
              <a:rPr lang="en-US" b="1" dirty="0" err="1"/>
              <a:t>sem</a:t>
            </a:r>
            <a:r>
              <a:rPr lang="en-US" b="1" dirty="0"/>
              <a:t> </a:t>
            </a:r>
            <a:r>
              <a:rPr lang="en-US" b="1" dirty="0" err="1"/>
              <a:t>skal</a:t>
            </a:r>
            <a:r>
              <a:rPr lang="en-US" b="1" dirty="0"/>
              <a:t> </a:t>
            </a:r>
            <a:r>
              <a:rPr lang="en-US" b="1" dirty="0" err="1"/>
              <a:t>greiða</a:t>
            </a:r>
            <a:r>
              <a:rPr lang="en-US" b="1" dirty="0"/>
              <a:t> </a:t>
            </a:r>
            <a:r>
              <a:rPr lang="en-US" b="1" dirty="0" err="1"/>
              <a:t>innan</a:t>
            </a:r>
            <a:r>
              <a:rPr lang="en-US" b="1" dirty="0"/>
              <a:t> </a:t>
            </a:r>
            <a:r>
              <a:rPr lang="en-US" b="1" dirty="0" err="1"/>
              <a:t>eins</a:t>
            </a:r>
            <a:r>
              <a:rPr lang="en-US" b="1" dirty="0"/>
              <a:t> </a:t>
            </a:r>
            <a:r>
              <a:rPr lang="en-US" b="1" dirty="0" err="1"/>
              <a:t>árs</a:t>
            </a:r>
            <a:r>
              <a:rPr lang="en-US" b="1" dirty="0"/>
              <a:t>) </a:t>
            </a:r>
          </a:p>
          <a:p>
            <a:pPr lvl="1"/>
            <a:endParaRPr lang="en-US" dirty="0"/>
          </a:p>
          <a:p>
            <a:pPr lvl="1"/>
            <a:r>
              <a:rPr lang="en-US" dirty="0" err="1"/>
              <a:t>Veltufjármunir</a:t>
            </a:r>
            <a:r>
              <a:rPr lang="en-US" dirty="0"/>
              <a:t>: 5.159.577</a:t>
            </a:r>
          </a:p>
          <a:p>
            <a:pPr lvl="1"/>
            <a:r>
              <a:rPr lang="en-US" dirty="0" err="1"/>
              <a:t>Skammtímaskuldir</a:t>
            </a:r>
            <a:r>
              <a:rPr lang="en-US" dirty="0"/>
              <a:t>: 6.407.059</a:t>
            </a:r>
          </a:p>
          <a:p>
            <a:pPr lvl="1"/>
            <a:endParaRPr lang="en-US" dirty="0"/>
          </a:p>
          <a:p>
            <a:pPr lvl="1"/>
            <a:r>
              <a:rPr lang="en-US" dirty="0" err="1"/>
              <a:t>Veltufjárhlutfall</a:t>
            </a:r>
            <a:r>
              <a:rPr lang="en-US" dirty="0"/>
              <a:t>: 5.159.577 / 6.407.059 = 0,81</a:t>
            </a:r>
          </a:p>
          <a:p>
            <a:pPr lvl="1"/>
            <a:endParaRPr lang="en-US" dirty="0"/>
          </a:p>
          <a:p>
            <a:pPr lvl="1"/>
            <a:r>
              <a:rPr lang="en-US" b="1" dirty="0" err="1"/>
              <a:t>Veltufjárhlutfall</a:t>
            </a:r>
            <a:r>
              <a:rPr lang="en-US" b="1" dirty="0"/>
              <a:t> er of </a:t>
            </a:r>
            <a:r>
              <a:rPr lang="en-US" b="1" dirty="0" err="1"/>
              <a:t>lágt</a:t>
            </a:r>
            <a:r>
              <a:rPr lang="en-US" b="1" dirty="0"/>
              <a:t>. </a:t>
            </a:r>
            <a:r>
              <a:rPr lang="en-US" b="1" dirty="0" err="1"/>
              <a:t>Það</a:t>
            </a:r>
            <a:r>
              <a:rPr lang="en-US" b="1" dirty="0"/>
              <a:t> </a:t>
            </a:r>
            <a:r>
              <a:rPr lang="en-US" b="1" dirty="0" err="1"/>
              <a:t>þarf</a:t>
            </a:r>
            <a:r>
              <a:rPr lang="en-US" b="1" dirty="0"/>
              <a:t> </a:t>
            </a:r>
            <a:r>
              <a:rPr lang="en-US" b="1" dirty="0" err="1"/>
              <a:t>að</a:t>
            </a:r>
            <a:r>
              <a:rPr lang="en-US" b="1" dirty="0"/>
              <a:t> vera 1.0 </a:t>
            </a:r>
            <a:r>
              <a:rPr lang="en-US" b="1" dirty="0" err="1"/>
              <a:t>eða</a:t>
            </a:r>
            <a:r>
              <a:rPr lang="en-US" b="1" dirty="0"/>
              <a:t> </a:t>
            </a:r>
            <a:r>
              <a:rPr lang="en-US" b="1" dirty="0" err="1"/>
              <a:t>hærra</a:t>
            </a:r>
            <a:endParaRPr lang="en-US" b="1" dirty="0"/>
          </a:p>
        </p:txBody>
      </p:sp>
    </p:spTree>
    <p:extLst>
      <p:ext uri="{BB962C8B-B14F-4D97-AF65-F5344CB8AC3E}">
        <p14:creationId xmlns:p14="http://schemas.microsoft.com/office/powerpoint/2010/main" val="2687390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r>
              <a:rPr lang="en-US" sz="3200" dirty="0" err="1"/>
              <a:t>Hlutfall</a:t>
            </a:r>
            <a:r>
              <a:rPr lang="en-US" sz="3200" dirty="0"/>
              <a:t> </a:t>
            </a:r>
            <a:r>
              <a:rPr lang="en-US" sz="3200" dirty="0" err="1"/>
              <a:t>einstakra</a:t>
            </a:r>
            <a:r>
              <a:rPr lang="en-US" sz="3200" dirty="0"/>
              <a:t> </a:t>
            </a:r>
            <a:r>
              <a:rPr lang="en-US" sz="3200" dirty="0" err="1"/>
              <a:t>tekjustofna</a:t>
            </a:r>
            <a:r>
              <a:rPr lang="en-US" sz="3200" dirty="0"/>
              <a:t> </a:t>
            </a:r>
            <a:r>
              <a:rPr lang="en-US" sz="3200" dirty="0" err="1"/>
              <a:t>sem</a:t>
            </a:r>
            <a:r>
              <a:rPr lang="en-US" sz="3200" dirty="0"/>
              <a:t> </a:t>
            </a:r>
            <a:r>
              <a:rPr lang="en-US" sz="3200" dirty="0" err="1"/>
              <a:t>hlutfall</a:t>
            </a:r>
            <a:r>
              <a:rPr lang="en-US" sz="3200" dirty="0"/>
              <a:t> </a:t>
            </a:r>
            <a:r>
              <a:rPr lang="en-US" sz="3200" dirty="0" err="1"/>
              <a:t>af</a:t>
            </a:r>
            <a:r>
              <a:rPr lang="en-US" sz="3200" dirty="0"/>
              <a:t> </a:t>
            </a:r>
            <a:r>
              <a:rPr lang="en-US" sz="3200" dirty="0" err="1"/>
              <a:t>heildartekjum</a:t>
            </a:r>
            <a:r>
              <a:rPr lang="en-US" sz="3200" dirty="0"/>
              <a:t>:</a:t>
            </a:r>
          </a:p>
          <a:p>
            <a:pPr lvl="1"/>
            <a:r>
              <a:rPr lang="en-US" dirty="0" err="1"/>
              <a:t>Hlutfall</a:t>
            </a:r>
            <a:r>
              <a:rPr lang="en-US" dirty="0"/>
              <a:t> </a:t>
            </a:r>
            <a:r>
              <a:rPr lang="en-US" dirty="0" err="1"/>
              <a:t>útsvars</a:t>
            </a:r>
            <a:r>
              <a:rPr lang="en-US" dirty="0"/>
              <a:t> </a:t>
            </a:r>
            <a:r>
              <a:rPr lang="en-US" dirty="0" err="1"/>
              <a:t>af</a:t>
            </a:r>
            <a:r>
              <a:rPr lang="en-US" dirty="0"/>
              <a:t> </a:t>
            </a:r>
            <a:r>
              <a:rPr lang="en-US" dirty="0" err="1"/>
              <a:t>heildartekjum</a:t>
            </a:r>
            <a:endParaRPr lang="en-US" dirty="0"/>
          </a:p>
          <a:p>
            <a:pPr lvl="1"/>
            <a:r>
              <a:rPr lang="en-US" dirty="0" err="1"/>
              <a:t>Hlutfall</a:t>
            </a:r>
            <a:r>
              <a:rPr lang="en-US" dirty="0"/>
              <a:t> </a:t>
            </a:r>
            <a:r>
              <a:rPr lang="en-US" dirty="0" err="1"/>
              <a:t>fasteignaskatts</a:t>
            </a:r>
            <a:r>
              <a:rPr lang="en-US" dirty="0"/>
              <a:t> </a:t>
            </a:r>
            <a:r>
              <a:rPr lang="en-US" dirty="0" err="1"/>
              <a:t>af</a:t>
            </a:r>
            <a:r>
              <a:rPr lang="en-US" dirty="0"/>
              <a:t> </a:t>
            </a:r>
            <a:r>
              <a:rPr lang="en-US" dirty="0" err="1"/>
              <a:t>heildartekjum</a:t>
            </a:r>
            <a:endParaRPr lang="en-US" dirty="0"/>
          </a:p>
          <a:p>
            <a:pPr lvl="1"/>
            <a:r>
              <a:rPr lang="en-US" dirty="0" err="1"/>
              <a:t>Hlutfall</a:t>
            </a:r>
            <a:r>
              <a:rPr lang="en-US" dirty="0"/>
              <a:t> </a:t>
            </a:r>
            <a:r>
              <a:rPr lang="en-US" dirty="0" err="1"/>
              <a:t>greiðslna</a:t>
            </a:r>
            <a:r>
              <a:rPr lang="en-US" dirty="0"/>
              <a:t> </a:t>
            </a:r>
            <a:r>
              <a:rPr lang="en-US" dirty="0" err="1"/>
              <a:t>úr</a:t>
            </a:r>
            <a:r>
              <a:rPr lang="en-US" dirty="0"/>
              <a:t> </a:t>
            </a:r>
            <a:r>
              <a:rPr lang="en-US" dirty="0" err="1"/>
              <a:t>jöfnunarsjóði</a:t>
            </a:r>
            <a:r>
              <a:rPr lang="en-US" dirty="0"/>
              <a:t> </a:t>
            </a:r>
            <a:r>
              <a:rPr lang="en-US" dirty="0" err="1"/>
              <a:t>af</a:t>
            </a:r>
            <a:r>
              <a:rPr lang="en-US" dirty="0"/>
              <a:t> </a:t>
            </a:r>
            <a:r>
              <a:rPr lang="en-US" dirty="0" err="1"/>
              <a:t>heildartekjum</a:t>
            </a:r>
            <a:endParaRPr lang="en-US" dirty="0"/>
          </a:p>
          <a:p>
            <a:pPr lvl="2"/>
            <a:r>
              <a:rPr lang="en-US" dirty="0" err="1"/>
              <a:t>Segir</a:t>
            </a:r>
            <a:r>
              <a:rPr lang="en-US" dirty="0"/>
              <a:t> </a:t>
            </a:r>
            <a:r>
              <a:rPr lang="en-US" dirty="0" err="1"/>
              <a:t>til</a:t>
            </a:r>
            <a:r>
              <a:rPr lang="en-US" dirty="0"/>
              <a:t> um </a:t>
            </a:r>
            <a:r>
              <a:rPr lang="en-US" dirty="0" err="1"/>
              <a:t>sjálfbærni</a:t>
            </a:r>
            <a:r>
              <a:rPr lang="en-US" dirty="0"/>
              <a:t> í </a:t>
            </a:r>
            <a:r>
              <a:rPr lang="en-US" dirty="0" err="1"/>
              <a:t>tekjuöflun</a:t>
            </a:r>
            <a:r>
              <a:rPr lang="en-US" dirty="0"/>
              <a:t> </a:t>
            </a:r>
            <a:r>
              <a:rPr lang="en-US" dirty="0" err="1"/>
              <a:t>sveitarfélagsins</a:t>
            </a:r>
            <a:endParaRPr lang="en-US" dirty="0"/>
          </a:p>
          <a:p>
            <a:pPr lvl="2"/>
            <a:r>
              <a:rPr lang="en-US" dirty="0" err="1"/>
              <a:t>Hærra</a:t>
            </a:r>
            <a:r>
              <a:rPr lang="en-US" dirty="0"/>
              <a:t> </a:t>
            </a:r>
            <a:r>
              <a:rPr lang="en-US" dirty="0" err="1"/>
              <a:t>hlutfall</a:t>
            </a:r>
            <a:r>
              <a:rPr lang="en-US" dirty="0"/>
              <a:t> </a:t>
            </a:r>
            <a:r>
              <a:rPr lang="en-US" dirty="0" err="1"/>
              <a:t>greiðslna</a:t>
            </a:r>
            <a:r>
              <a:rPr lang="en-US" dirty="0"/>
              <a:t> </a:t>
            </a:r>
            <a:r>
              <a:rPr lang="en-US" dirty="0" err="1"/>
              <a:t>úr</a:t>
            </a:r>
            <a:r>
              <a:rPr lang="en-US" dirty="0"/>
              <a:t> </a:t>
            </a:r>
            <a:r>
              <a:rPr lang="en-US" dirty="0" err="1"/>
              <a:t>jöfnunarsjóði</a:t>
            </a:r>
            <a:r>
              <a:rPr lang="en-US" dirty="0"/>
              <a:t> </a:t>
            </a:r>
            <a:r>
              <a:rPr lang="en-US" dirty="0" err="1"/>
              <a:t>en</a:t>
            </a:r>
            <a:r>
              <a:rPr lang="en-US" dirty="0"/>
              <a:t> </a:t>
            </a:r>
            <a:r>
              <a:rPr lang="en-US" dirty="0" err="1"/>
              <a:t>almennt</a:t>
            </a:r>
            <a:r>
              <a:rPr lang="en-US" dirty="0"/>
              <a:t> </a:t>
            </a:r>
            <a:r>
              <a:rPr lang="en-US" dirty="0" err="1"/>
              <a:t>gerist</a:t>
            </a:r>
            <a:r>
              <a:rPr lang="en-US" dirty="0"/>
              <a:t> </a:t>
            </a:r>
            <a:r>
              <a:rPr lang="en-US" dirty="0" err="1"/>
              <a:t>gefur</a:t>
            </a:r>
            <a:r>
              <a:rPr lang="en-US" dirty="0"/>
              <a:t> </a:t>
            </a:r>
            <a:r>
              <a:rPr lang="en-US" dirty="0" err="1"/>
              <a:t>til</a:t>
            </a:r>
            <a:r>
              <a:rPr lang="en-US" dirty="0"/>
              <a:t> </a:t>
            </a:r>
            <a:r>
              <a:rPr lang="en-US" dirty="0" err="1"/>
              <a:t>kynna</a:t>
            </a:r>
            <a:r>
              <a:rPr lang="en-US" dirty="0"/>
              <a:t> </a:t>
            </a:r>
            <a:r>
              <a:rPr lang="en-US" dirty="0" err="1"/>
              <a:t>veikan</a:t>
            </a:r>
            <a:r>
              <a:rPr lang="en-US" dirty="0"/>
              <a:t> </a:t>
            </a:r>
            <a:r>
              <a:rPr lang="en-US" dirty="0" err="1"/>
              <a:t>tekjugrunn</a:t>
            </a:r>
            <a:r>
              <a:rPr lang="en-US" dirty="0"/>
              <a:t> </a:t>
            </a:r>
            <a:r>
              <a:rPr lang="en-US" dirty="0" err="1"/>
              <a:t>af</a:t>
            </a:r>
            <a:r>
              <a:rPr lang="en-US" dirty="0"/>
              <a:t> </a:t>
            </a:r>
            <a:r>
              <a:rPr lang="en-US" dirty="0" err="1"/>
              <a:t>mikilvægustu</a:t>
            </a:r>
            <a:r>
              <a:rPr lang="en-US" dirty="0"/>
              <a:t> </a:t>
            </a:r>
            <a:r>
              <a:rPr lang="en-US" dirty="0" err="1"/>
              <a:t>tekjustofnum</a:t>
            </a:r>
            <a:endParaRPr lang="en-US" dirty="0"/>
          </a:p>
          <a:p>
            <a:pPr lvl="1"/>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633808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r>
              <a:rPr lang="en-US" sz="3200" dirty="0" err="1"/>
              <a:t>Hlutfall</a:t>
            </a:r>
            <a:r>
              <a:rPr lang="en-US" sz="3200" dirty="0"/>
              <a:t> </a:t>
            </a:r>
            <a:r>
              <a:rPr lang="en-US" sz="3200" dirty="0" err="1"/>
              <a:t>einstakra</a:t>
            </a:r>
            <a:r>
              <a:rPr lang="en-US" sz="3200" dirty="0"/>
              <a:t> </a:t>
            </a:r>
            <a:r>
              <a:rPr lang="en-US" sz="3200" dirty="0" err="1"/>
              <a:t>tekjustofna</a:t>
            </a:r>
            <a:r>
              <a:rPr lang="en-US" sz="3200" dirty="0"/>
              <a:t> </a:t>
            </a:r>
            <a:r>
              <a:rPr lang="en-US" sz="3200" dirty="0" err="1"/>
              <a:t>sem</a:t>
            </a:r>
            <a:r>
              <a:rPr lang="en-US" sz="3200" dirty="0"/>
              <a:t> </a:t>
            </a:r>
            <a:r>
              <a:rPr lang="en-US" sz="3200" dirty="0" err="1"/>
              <a:t>hlutfall</a:t>
            </a:r>
            <a:r>
              <a:rPr lang="en-US" sz="3200" dirty="0"/>
              <a:t> </a:t>
            </a:r>
            <a:r>
              <a:rPr lang="en-US" sz="3200" dirty="0" err="1"/>
              <a:t>af</a:t>
            </a:r>
            <a:r>
              <a:rPr lang="en-US" sz="3200" dirty="0"/>
              <a:t> </a:t>
            </a:r>
            <a:r>
              <a:rPr lang="en-US" sz="3200" dirty="0" err="1"/>
              <a:t>rekstrartekjum</a:t>
            </a:r>
            <a:r>
              <a:rPr lang="en-US" sz="3200" dirty="0"/>
              <a:t>:</a:t>
            </a:r>
          </a:p>
          <a:p>
            <a:r>
              <a:rPr lang="en-US" b="1" dirty="0" err="1"/>
              <a:t>Hlutfall</a:t>
            </a:r>
            <a:r>
              <a:rPr lang="en-US" b="1" dirty="0"/>
              <a:t> </a:t>
            </a:r>
            <a:r>
              <a:rPr lang="en-US" b="1" dirty="0" err="1"/>
              <a:t>útsvars</a:t>
            </a:r>
            <a:r>
              <a:rPr lang="en-US" b="1" dirty="0"/>
              <a:t> </a:t>
            </a:r>
            <a:r>
              <a:rPr lang="en-US" b="1" dirty="0" err="1"/>
              <a:t>af</a:t>
            </a:r>
            <a:r>
              <a:rPr lang="en-US" b="1" dirty="0"/>
              <a:t> </a:t>
            </a:r>
            <a:r>
              <a:rPr lang="en-US" b="1" dirty="0" err="1"/>
              <a:t>rekstrartekjum</a:t>
            </a:r>
            <a:endParaRPr lang="en-US" b="1" dirty="0"/>
          </a:p>
          <a:p>
            <a:pPr lvl="1"/>
            <a:r>
              <a:rPr lang="en-US" dirty="0"/>
              <a:t>11.205.828 (</a:t>
            </a:r>
            <a:r>
              <a:rPr lang="en-US" dirty="0" err="1"/>
              <a:t>útsvar</a:t>
            </a:r>
            <a:r>
              <a:rPr lang="en-US" dirty="0"/>
              <a:t>) / 18.327.803 (</a:t>
            </a:r>
            <a:r>
              <a:rPr lang="en-US" dirty="0" err="1"/>
              <a:t>rekstrartekjur</a:t>
            </a:r>
            <a:r>
              <a:rPr lang="en-US" dirty="0"/>
              <a:t>) * 100 =&gt; 61,1%</a:t>
            </a:r>
          </a:p>
          <a:p>
            <a:r>
              <a:rPr lang="en-US" b="1" dirty="0" err="1"/>
              <a:t>Hlutfall</a:t>
            </a:r>
            <a:r>
              <a:rPr lang="en-US" b="1" dirty="0"/>
              <a:t> </a:t>
            </a:r>
            <a:r>
              <a:rPr lang="en-US" b="1" dirty="0" err="1"/>
              <a:t>fasteignaskatts</a:t>
            </a:r>
            <a:r>
              <a:rPr lang="en-US" b="1" dirty="0"/>
              <a:t> </a:t>
            </a:r>
            <a:r>
              <a:rPr lang="en-US" b="1" dirty="0" err="1"/>
              <a:t>af</a:t>
            </a:r>
            <a:r>
              <a:rPr lang="en-US" b="1" dirty="0"/>
              <a:t> </a:t>
            </a:r>
            <a:r>
              <a:rPr lang="en-US" b="1" dirty="0" err="1"/>
              <a:t>rekstrartekjum</a:t>
            </a:r>
            <a:endParaRPr lang="en-US" b="1" dirty="0"/>
          </a:p>
          <a:p>
            <a:pPr lvl="1"/>
            <a:r>
              <a:rPr lang="en-US" dirty="0"/>
              <a:t>1.589.017 (</a:t>
            </a:r>
            <a:r>
              <a:rPr lang="en-US" dirty="0" err="1"/>
              <a:t>fasteignaskattar</a:t>
            </a:r>
            <a:r>
              <a:rPr lang="en-US" dirty="0"/>
              <a:t>) / 18.327.803 (</a:t>
            </a:r>
            <a:r>
              <a:rPr lang="en-US" dirty="0" err="1"/>
              <a:t>rekstrartekjur</a:t>
            </a:r>
            <a:r>
              <a:rPr lang="en-US" dirty="0"/>
              <a:t>) * 100 = 8,7%</a:t>
            </a:r>
          </a:p>
          <a:p>
            <a:r>
              <a:rPr lang="en-US" b="1" dirty="0" err="1"/>
              <a:t>Hlutfall</a:t>
            </a:r>
            <a:r>
              <a:rPr lang="en-US" b="1" dirty="0"/>
              <a:t> </a:t>
            </a:r>
            <a:r>
              <a:rPr lang="en-US" b="1" dirty="0" err="1"/>
              <a:t>greiðslna</a:t>
            </a:r>
            <a:r>
              <a:rPr lang="en-US" b="1" dirty="0"/>
              <a:t> </a:t>
            </a:r>
            <a:r>
              <a:rPr lang="en-US" b="1" dirty="0" err="1"/>
              <a:t>úr</a:t>
            </a:r>
            <a:r>
              <a:rPr lang="en-US" b="1" dirty="0"/>
              <a:t> </a:t>
            </a:r>
            <a:r>
              <a:rPr lang="en-US" b="1" dirty="0" err="1"/>
              <a:t>jöfnunarsjóði</a:t>
            </a:r>
            <a:r>
              <a:rPr lang="en-US" b="1" dirty="0"/>
              <a:t> </a:t>
            </a:r>
            <a:r>
              <a:rPr lang="en-US" b="1" dirty="0" err="1"/>
              <a:t>af</a:t>
            </a:r>
            <a:r>
              <a:rPr lang="en-US" b="1" dirty="0"/>
              <a:t> </a:t>
            </a:r>
            <a:r>
              <a:rPr lang="en-US" b="1" dirty="0" err="1"/>
              <a:t>rekstrartekjum</a:t>
            </a:r>
            <a:endParaRPr lang="en-US" b="1" dirty="0"/>
          </a:p>
          <a:p>
            <a:pPr lvl="1"/>
            <a:r>
              <a:rPr lang="en-US" dirty="0"/>
              <a:t>2.957.991 (</a:t>
            </a:r>
            <a:r>
              <a:rPr lang="en-US" dirty="0" err="1"/>
              <a:t>Jöfnunarsjóður</a:t>
            </a:r>
            <a:r>
              <a:rPr lang="en-US" dirty="0"/>
              <a:t>) / 18.327.803 (</a:t>
            </a:r>
            <a:r>
              <a:rPr lang="en-US" dirty="0" err="1"/>
              <a:t>rekstrartekjur</a:t>
            </a:r>
            <a:r>
              <a:rPr lang="en-US" dirty="0"/>
              <a:t>) * 100 = 16,1%</a:t>
            </a:r>
          </a:p>
          <a:p>
            <a:pPr lvl="1"/>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56409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r>
              <a:rPr lang="en-US" sz="3200" dirty="0" err="1"/>
              <a:t>Laun</a:t>
            </a:r>
            <a:r>
              <a:rPr lang="en-US" sz="3200" dirty="0"/>
              <a:t> </a:t>
            </a:r>
            <a:r>
              <a:rPr lang="en-US" sz="3200" dirty="0" err="1"/>
              <a:t>og</a:t>
            </a:r>
            <a:r>
              <a:rPr lang="en-US" sz="3200" dirty="0"/>
              <a:t> </a:t>
            </a:r>
            <a:r>
              <a:rPr lang="en-US" sz="3200" dirty="0" err="1"/>
              <a:t>launatengd</a:t>
            </a:r>
            <a:r>
              <a:rPr lang="en-US" sz="3200" dirty="0"/>
              <a:t> </a:t>
            </a:r>
            <a:r>
              <a:rPr lang="en-US" sz="3200" dirty="0" err="1"/>
              <a:t>gjöld</a:t>
            </a:r>
            <a:r>
              <a:rPr lang="en-US" sz="3200" dirty="0"/>
              <a:t> </a:t>
            </a:r>
            <a:r>
              <a:rPr lang="en-US" sz="3200" dirty="0" err="1"/>
              <a:t>sem</a:t>
            </a:r>
            <a:r>
              <a:rPr lang="en-US" sz="3200" dirty="0"/>
              <a:t> </a:t>
            </a:r>
            <a:r>
              <a:rPr lang="en-US" sz="3200" dirty="0" err="1"/>
              <a:t>hlutfall</a:t>
            </a:r>
            <a:r>
              <a:rPr lang="en-US" sz="3200" dirty="0"/>
              <a:t> </a:t>
            </a:r>
            <a:r>
              <a:rPr lang="en-US" sz="3200" dirty="0" err="1"/>
              <a:t>af</a:t>
            </a:r>
            <a:r>
              <a:rPr lang="en-US" sz="3200" dirty="0"/>
              <a:t> </a:t>
            </a:r>
            <a:r>
              <a:rPr lang="en-US" sz="3200" dirty="0" err="1"/>
              <a:t>rekstrartekjum</a:t>
            </a:r>
            <a:r>
              <a:rPr lang="en-US" sz="3200" dirty="0"/>
              <a:t>:</a:t>
            </a:r>
          </a:p>
          <a:p>
            <a:pPr lvl="1"/>
            <a:r>
              <a:rPr lang="en-US" dirty="0" err="1"/>
              <a:t>Gefur</a:t>
            </a:r>
            <a:r>
              <a:rPr lang="en-US" dirty="0"/>
              <a:t> </a:t>
            </a:r>
            <a:r>
              <a:rPr lang="en-US" dirty="0" err="1"/>
              <a:t>upplýsingar</a:t>
            </a:r>
            <a:r>
              <a:rPr lang="en-US" dirty="0"/>
              <a:t> um </a:t>
            </a:r>
            <a:r>
              <a:rPr lang="en-US" dirty="0" err="1"/>
              <a:t>heildarþunga</a:t>
            </a:r>
            <a:r>
              <a:rPr lang="en-US" dirty="0"/>
              <a:t> </a:t>
            </a:r>
            <a:r>
              <a:rPr lang="en-US" dirty="0" err="1"/>
              <a:t>launagreiðslna</a:t>
            </a:r>
            <a:endParaRPr lang="en-US" dirty="0"/>
          </a:p>
          <a:p>
            <a:pPr lvl="1"/>
            <a:r>
              <a:rPr lang="en-US" dirty="0" err="1"/>
              <a:t>Mikilvæg</a:t>
            </a:r>
            <a:r>
              <a:rPr lang="en-US" dirty="0"/>
              <a:t> </a:t>
            </a:r>
            <a:r>
              <a:rPr lang="en-US" dirty="0" err="1"/>
              <a:t>kennitala</a:t>
            </a:r>
            <a:r>
              <a:rPr lang="en-US" dirty="0"/>
              <a:t> </a:t>
            </a:r>
            <a:r>
              <a:rPr lang="en-US" dirty="0" err="1"/>
              <a:t>við</a:t>
            </a:r>
            <a:r>
              <a:rPr lang="en-US" dirty="0"/>
              <a:t> </a:t>
            </a:r>
            <a:r>
              <a:rPr lang="en-US" dirty="0" err="1"/>
              <a:t>samanburð</a:t>
            </a:r>
            <a:r>
              <a:rPr lang="en-US" dirty="0"/>
              <a:t> milli </a:t>
            </a:r>
            <a:r>
              <a:rPr lang="en-US" dirty="0" err="1"/>
              <a:t>sveitarfélaga</a:t>
            </a:r>
            <a:endParaRPr lang="en-US" dirty="0"/>
          </a:p>
          <a:p>
            <a:pPr marL="457200" lvl="1" indent="0">
              <a:buNone/>
            </a:pPr>
            <a:endParaRPr lang="en-US" dirty="0"/>
          </a:p>
          <a:p>
            <a:pPr marL="457200" lvl="1" indent="0">
              <a:buNone/>
            </a:pPr>
            <a:endParaRPr lang="en-US" dirty="0"/>
          </a:p>
          <a:p>
            <a:pPr marL="457200" lvl="1" indent="0">
              <a:buNone/>
            </a:pPr>
            <a:r>
              <a:rPr lang="en-US" dirty="0"/>
              <a:t>10.041.148 (</a:t>
            </a:r>
            <a:r>
              <a:rPr lang="en-US" dirty="0" err="1"/>
              <a:t>laun</a:t>
            </a:r>
            <a:r>
              <a:rPr lang="en-US" dirty="0"/>
              <a:t> </a:t>
            </a:r>
            <a:r>
              <a:rPr lang="en-US" dirty="0" err="1"/>
              <a:t>og</a:t>
            </a:r>
            <a:r>
              <a:rPr lang="en-US" dirty="0"/>
              <a:t> </a:t>
            </a:r>
            <a:r>
              <a:rPr lang="en-US" dirty="0" err="1"/>
              <a:t>launatengd</a:t>
            </a:r>
            <a:r>
              <a:rPr lang="en-US" dirty="0"/>
              <a:t> </a:t>
            </a:r>
            <a:r>
              <a:rPr lang="en-US" dirty="0" err="1"/>
              <a:t>gjöld</a:t>
            </a:r>
            <a:r>
              <a:rPr lang="en-US" dirty="0"/>
              <a:t>) / 18.327.803 (</a:t>
            </a:r>
            <a:r>
              <a:rPr lang="en-US" dirty="0" err="1"/>
              <a:t>rekstrartekjur</a:t>
            </a:r>
            <a:r>
              <a:rPr lang="en-US" dirty="0"/>
              <a:t>) * 100 = 54,8%</a:t>
            </a:r>
          </a:p>
          <a:p>
            <a:pPr lvl="1"/>
            <a:endParaRPr lang="en-US" dirty="0"/>
          </a:p>
          <a:p>
            <a:r>
              <a:rPr lang="en-US" dirty="0" err="1"/>
              <a:t>Mikilvægi</a:t>
            </a:r>
            <a:r>
              <a:rPr lang="en-US" dirty="0"/>
              <a:t> </a:t>
            </a:r>
            <a:r>
              <a:rPr lang="en-US" dirty="0" err="1"/>
              <a:t>markmiðssetningar</a:t>
            </a:r>
            <a:r>
              <a:rPr lang="en-US" dirty="0"/>
              <a:t>!!</a:t>
            </a:r>
          </a:p>
          <a:p>
            <a:pPr lvl="1"/>
            <a:endParaRPr lang="en-US" dirty="0"/>
          </a:p>
          <a:p>
            <a:pPr lvl="1"/>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1908150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r>
              <a:rPr lang="en-US" sz="3200" dirty="0" err="1"/>
              <a:t>Skuldahlutfall</a:t>
            </a:r>
            <a:r>
              <a:rPr lang="en-US" sz="3200" dirty="0"/>
              <a:t>:</a:t>
            </a:r>
          </a:p>
          <a:p>
            <a:pPr lvl="1"/>
            <a:r>
              <a:rPr lang="en-US" dirty="0" err="1"/>
              <a:t>Langtímaskuldir</a:t>
            </a:r>
            <a:r>
              <a:rPr lang="en-US" dirty="0"/>
              <a:t> </a:t>
            </a:r>
            <a:r>
              <a:rPr lang="en-US" dirty="0" err="1"/>
              <a:t>sem</a:t>
            </a:r>
            <a:r>
              <a:rPr lang="en-US" dirty="0"/>
              <a:t> </a:t>
            </a:r>
            <a:r>
              <a:rPr lang="en-US" dirty="0" err="1"/>
              <a:t>hlutfall</a:t>
            </a:r>
            <a:r>
              <a:rPr lang="en-US" dirty="0"/>
              <a:t> </a:t>
            </a:r>
            <a:r>
              <a:rPr lang="en-US" dirty="0" err="1"/>
              <a:t>af</a:t>
            </a:r>
            <a:r>
              <a:rPr lang="en-US" dirty="0"/>
              <a:t> </a:t>
            </a:r>
            <a:r>
              <a:rPr lang="en-US" dirty="0" err="1"/>
              <a:t>heildartekjum</a:t>
            </a:r>
            <a:endParaRPr lang="en-US" dirty="0"/>
          </a:p>
          <a:p>
            <a:pPr lvl="1"/>
            <a:r>
              <a:rPr lang="en-US" dirty="0" err="1"/>
              <a:t>Gefur</a:t>
            </a:r>
            <a:r>
              <a:rPr lang="en-US" dirty="0"/>
              <a:t> </a:t>
            </a:r>
            <a:r>
              <a:rPr lang="en-US" dirty="0" err="1"/>
              <a:t>til</a:t>
            </a:r>
            <a:r>
              <a:rPr lang="en-US" dirty="0"/>
              <a:t> </a:t>
            </a:r>
            <a:r>
              <a:rPr lang="en-US" dirty="0" err="1"/>
              <a:t>kynna</a:t>
            </a:r>
            <a:r>
              <a:rPr lang="en-US" dirty="0"/>
              <a:t> </a:t>
            </a:r>
            <a:r>
              <a:rPr lang="en-US" dirty="0" err="1"/>
              <a:t>skuldsetningu</a:t>
            </a:r>
            <a:r>
              <a:rPr lang="en-US" dirty="0"/>
              <a:t> </a:t>
            </a:r>
            <a:r>
              <a:rPr lang="en-US" dirty="0" err="1"/>
              <a:t>miðað</a:t>
            </a:r>
            <a:r>
              <a:rPr lang="en-US" dirty="0"/>
              <a:t> </a:t>
            </a:r>
            <a:r>
              <a:rPr lang="en-US" dirty="0" err="1"/>
              <a:t>við</a:t>
            </a:r>
            <a:r>
              <a:rPr lang="en-US" dirty="0"/>
              <a:t> </a:t>
            </a:r>
            <a:r>
              <a:rPr lang="en-US" dirty="0" err="1"/>
              <a:t>heildarveltu</a:t>
            </a:r>
            <a:endParaRPr lang="en-US" dirty="0"/>
          </a:p>
          <a:p>
            <a:pPr lvl="1"/>
            <a:r>
              <a:rPr lang="en-US" dirty="0" err="1"/>
              <a:t>Því</a:t>
            </a:r>
            <a:r>
              <a:rPr lang="en-US" dirty="0"/>
              <a:t> </a:t>
            </a:r>
            <a:r>
              <a:rPr lang="en-US" dirty="0" err="1"/>
              <a:t>hærra</a:t>
            </a:r>
            <a:r>
              <a:rPr lang="en-US" dirty="0"/>
              <a:t> </a:t>
            </a:r>
            <a:r>
              <a:rPr lang="en-US" dirty="0" err="1"/>
              <a:t>sem</a:t>
            </a:r>
            <a:r>
              <a:rPr lang="en-US" dirty="0"/>
              <a:t> </a:t>
            </a:r>
            <a:r>
              <a:rPr lang="en-US" dirty="0" err="1"/>
              <a:t>skuldahlutfallið</a:t>
            </a:r>
            <a:r>
              <a:rPr lang="en-US" dirty="0"/>
              <a:t> er, </a:t>
            </a:r>
            <a:r>
              <a:rPr lang="en-US" dirty="0" err="1"/>
              <a:t>því</a:t>
            </a:r>
            <a:r>
              <a:rPr lang="en-US" dirty="0"/>
              <a:t> </a:t>
            </a:r>
            <a:r>
              <a:rPr lang="en-US" dirty="0" err="1"/>
              <a:t>meiri</a:t>
            </a:r>
            <a:r>
              <a:rPr lang="en-US" dirty="0"/>
              <a:t> </a:t>
            </a:r>
            <a:r>
              <a:rPr lang="en-US" dirty="0" err="1"/>
              <a:t>óvissa</a:t>
            </a:r>
            <a:r>
              <a:rPr lang="en-US" dirty="0"/>
              <a:t> </a:t>
            </a:r>
            <a:r>
              <a:rPr lang="en-US" dirty="0" err="1"/>
              <a:t>og</a:t>
            </a:r>
            <a:r>
              <a:rPr lang="en-US" dirty="0"/>
              <a:t> </a:t>
            </a:r>
            <a:r>
              <a:rPr lang="en-US" dirty="0" err="1"/>
              <a:t>áhætta</a:t>
            </a:r>
            <a:endParaRPr lang="en-US" dirty="0"/>
          </a:p>
          <a:p>
            <a:pPr lvl="1"/>
            <a:r>
              <a:rPr lang="en-US" dirty="0" err="1"/>
              <a:t>Almenn</a:t>
            </a:r>
            <a:r>
              <a:rPr lang="en-US" dirty="0"/>
              <a:t> </a:t>
            </a:r>
            <a:r>
              <a:rPr lang="en-US" dirty="0" err="1"/>
              <a:t>viðmiðun</a:t>
            </a:r>
            <a:r>
              <a:rPr lang="en-US" dirty="0"/>
              <a:t> er </a:t>
            </a:r>
            <a:r>
              <a:rPr lang="en-US" dirty="0" err="1"/>
              <a:t>að</a:t>
            </a:r>
            <a:r>
              <a:rPr lang="en-US" dirty="0"/>
              <a:t> </a:t>
            </a:r>
            <a:r>
              <a:rPr lang="en-US" dirty="0" err="1"/>
              <a:t>þegar</a:t>
            </a:r>
            <a:r>
              <a:rPr lang="en-US" dirty="0"/>
              <a:t> </a:t>
            </a:r>
            <a:r>
              <a:rPr lang="en-US" dirty="0" err="1"/>
              <a:t>skuldir</a:t>
            </a:r>
            <a:r>
              <a:rPr lang="en-US" dirty="0"/>
              <a:t> </a:t>
            </a:r>
            <a:r>
              <a:rPr lang="en-US" dirty="0" err="1"/>
              <a:t>fara</a:t>
            </a:r>
            <a:r>
              <a:rPr lang="en-US" dirty="0"/>
              <a:t> </a:t>
            </a:r>
            <a:r>
              <a:rPr lang="en-US" dirty="0" err="1"/>
              <a:t>yfir</a:t>
            </a:r>
            <a:r>
              <a:rPr lang="en-US" dirty="0"/>
              <a:t> 150% </a:t>
            </a:r>
            <a:r>
              <a:rPr lang="en-US" dirty="0" err="1"/>
              <a:t>af</a:t>
            </a:r>
            <a:r>
              <a:rPr lang="en-US" dirty="0"/>
              <a:t> </a:t>
            </a:r>
            <a:r>
              <a:rPr lang="en-US" dirty="0" err="1"/>
              <a:t>heildartekjum</a:t>
            </a:r>
            <a:r>
              <a:rPr lang="en-US" dirty="0"/>
              <a:t> </a:t>
            </a:r>
            <a:r>
              <a:rPr lang="en-US" dirty="0" err="1"/>
              <a:t>sé</a:t>
            </a:r>
            <a:r>
              <a:rPr lang="en-US" dirty="0"/>
              <a:t> </a:t>
            </a:r>
            <a:r>
              <a:rPr lang="en-US" dirty="0" err="1"/>
              <a:t>ástæða</a:t>
            </a:r>
            <a:r>
              <a:rPr lang="en-US" dirty="0"/>
              <a:t> </a:t>
            </a:r>
            <a:r>
              <a:rPr lang="en-US" dirty="0" err="1"/>
              <a:t>til</a:t>
            </a:r>
            <a:r>
              <a:rPr lang="en-US" dirty="0"/>
              <a:t> </a:t>
            </a:r>
            <a:r>
              <a:rPr lang="en-US" dirty="0" err="1"/>
              <a:t>að</a:t>
            </a:r>
            <a:r>
              <a:rPr lang="en-US" dirty="0"/>
              <a:t> </a:t>
            </a:r>
            <a:r>
              <a:rPr lang="en-US" dirty="0" err="1"/>
              <a:t>fara</a:t>
            </a:r>
            <a:r>
              <a:rPr lang="en-US" dirty="0"/>
              <a:t> </a:t>
            </a:r>
            <a:r>
              <a:rPr lang="en-US" dirty="0" err="1"/>
              <a:t>varlega</a:t>
            </a:r>
            <a:endParaRPr lang="en-US" dirty="0"/>
          </a:p>
          <a:p>
            <a:pPr lvl="1"/>
            <a:endParaRPr lang="en-US" dirty="0"/>
          </a:p>
          <a:p>
            <a:pPr lvl="1"/>
            <a:r>
              <a:rPr lang="en-US" dirty="0"/>
              <a:t>13.889.768 (</a:t>
            </a:r>
            <a:r>
              <a:rPr lang="en-US" dirty="0" err="1"/>
              <a:t>langtímaskuldir</a:t>
            </a:r>
            <a:r>
              <a:rPr lang="en-US" dirty="0"/>
              <a:t>) / 18.327.803 (</a:t>
            </a:r>
            <a:r>
              <a:rPr lang="en-US" dirty="0" err="1"/>
              <a:t>rekstrartekjur</a:t>
            </a:r>
            <a:r>
              <a:rPr lang="en-US" dirty="0"/>
              <a:t>) * 100 = 75.8%</a:t>
            </a:r>
          </a:p>
          <a:p>
            <a:pPr lvl="1"/>
            <a:endParaRPr lang="en-US" dirty="0"/>
          </a:p>
          <a:p>
            <a:r>
              <a:rPr lang="en-US" dirty="0" err="1"/>
              <a:t>Mikilvægi</a:t>
            </a:r>
            <a:r>
              <a:rPr lang="en-US" dirty="0"/>
              <a:t> </a:t>
            </a:r>
            <a:r>
              <a:rPr lang="en-US" dirty="0" err="1"/>
              <a:t>markmiðssetningar</a:t>
            </a:r>
            <a:r>
              <a:rPr lang="en-US" dirty="0"/>
              <a:t>!!</a:t>
            </a:r>
          </a:p>
          <a:p>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216652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B53661E4-382D-F448-BD3B-3B51E091C01B}"/>
              </a:ext>
            </a:extLst>
          </p:cNvPr>
          <p:cNvSpPr>
            <a:spLocks noGrp="1" noChangeArrowheads="1"/>
          </p:cNvSpPr>
          <p:nvPr>
            <p:ph idx="1"/>
          </p:nvPr>
        </p:nvSpPr>
        <p:spPr>
          <a:xfrm>
            <a:off x="838200" y="1690688"/>
            <a:ext cx="10515600" cy="4665661"/>
          </a:xfrm>
        </p:spPr>
        <p:txBody>
          <a:bodyPr>
            <a:normAutofit/>
          </a:bodyPr>
          <a:lstStyle/>
          <a:p>
            <a:pPr eaLnBrk="1" hangingPunct="1">
              <a:lnSpc>
                <a:spcPct val="90000"/>
              </a:lnSpc>
            </a:pPr>
            <a:endParaRPr lang="is-IS" altLang="is-IS" dirty="0"/>
          </a:p>
          <a:p>
            <a:pPr eaLnBrk="1" hangingPunct="1">
              <a:lnSpc>
                <a:spcPct val="90000"/>
              </a:lnSpc>
            </a:pPr>
            <a:endParaRPr lang="is-IS" altLang="is-IS" dirty="0"/>
          </a:p>
          <a:p>
            <a:pPr eaLnBrk="1" hangingPunct="1">
              <a:lnSpc>
                <a:spcPct val="90000"/>
              </a:lnSpc>
            </a:pPr>
            <a:endParaRPr lang="is-IS" altLang="is-IS" dirty="0"/>
          </a:p>
          <a:p>
            <a:pPr eaLnBrk="1" hangingPunct="1">
              <a:lnSpc>
                <a:spcPct val="90000"/>
              </a:lnSpc>
            </a:pPr>
            <a:r>
              <a:rPr lang="is-IS" altLang="is-IS" sz="4000" dirty="0"/>
              <a:t>Fjármálareglur sem varða sveitarfélögin</a:t>
            </a:r>
          </a:p>
        </p:txBody>
      </p:sp>
      <p:sp>
        <p:nvSpPr>
          <p:cNvPr id="2" name="Footer Placeholder 1">
            <a:extLst>
              <a:ext uri="{FF2B5EF4-FFF2-40B4-BE49-F238E27FC236}">
                <a16:creationId xmlns:a16="http://schemas.microsoft.com/office/drawing/2014/main" id="{63ED89F8-8AB5-4453-BE67-DFCA71BDADE5}"/>
              </a:ext>
            </a:extLst>
          </p:cNvPr>
          <p:cNvSpPr>
            <a:spLocks noGrp="1"/>
          </p:cNvSpPr>
          <p:nvPr>
            <p:ph type="ftr" sz="quarter" idx="11"/>
          </p:nvPr>
        </p:nvSpPr>
        <p:spPr/>
        <p:txBody>
          <a:bodyPr/>
          <a:lstStyle/>
          <a:p>
            <a:r>
              <a:rPr lang="en-US"/>
              <a:t>GAJ ráðgjöf slf</a:t>
            </a:r>
            <a:endParaRPr lang="en-US" dirty="0"/>
          </a:p>
        </p:txBody>
      </p:sp>
    </p:spTree>
    <p:extLst>
      <p:ext uri="{BB962C8B-B14F-4D97-AF65-F5344CB8AC3E}">
        <p14:creationId xmlns:p14="http://schemas.microsoft.com/office/powerpoint/2010/main" val="3114528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r>
              <a:rPr lang="en-US" dirty="0" err="1"/>
              <a:t>Eiginfjárhlutfall</a:t>
            </a:r>
            <a:r>
              <a:rPr lang="en-US" dirty="0"/>
              <a:t> er ekki </a:t>
            </a:r>
            <a:r>
              <a:rPr lang="en-US" dirty="0" err="1"/>
              <a:t>mikilvæg</a:t>
            </a:r>
            <a:r>
              <a:rPr lang="en-US" dirty="0"/>
              <a:t> </a:t>
            </a:r>
            <a:r>
              <a:rPr lang="en-US" dirty="0" err="1"/>
              <a:t>lykiltala</a:t>
            </a:r>
            <a:r>
              <a:rPr lang="en-US" dirty="0"/>
              <a:t>:</a:t>
            </a:r>
          </a:p>
          <a:p>
            <a:pPr lvl="1"/>
            <a:r>
              <a:rPr lang="en-US" dirty="0" err="1"/>
              <a:t>Öll</a:t>
            </a:r>
            <a:r>
              <a:rPr lang="en-US" dirty="0"/>
              <a:t> </a:t>
            </a:r>
            <a:r>
              <a:rPr lang="en-US" dirty="0" err="1"/>
              <a:t>stærri</a:t>
            </a:r>
            <a:r>
              <a:rPr lang="en-US" dirty="0"/>
              <a:t> </a:t>
            </a:r>
            <a:r>
              <a:rPr lang="en-US" dirty="0" err="1"/>
              <a:t>mannvirki</a:t>
            </a:r>
            <a:r>
              <a:rPr lang="en-US" dirty="0"/>
              <a:t> á </a:t>
            </a:r>
            <a:r>
              <a:rPr lang="en-US" dirty="0" err="1"/>
              <a:t>að</a:t>
            </a:r>
            <a:r>
              <a:rPr lang="en-US" dirty="0"/>
              <a:t> meta á </a:t>
            </a:r>
            <a:r>
              <a:rPr lang="en-US" dirty="0" err="1"/>
              <a:t>skv</a:t>
            </a:r>
            <a:r>
              <a:rPr lang="en-US" dirty="0"/>
              <a:t>. </a:t>
            </a:r>
            <a:r>
              <a:rPr lang="en-US" dirty="0" err="1"/>
              <a:t>byggingarkostnaði</a:t>
            </a:r>
            <a:r>
              <a:rPr lang="en-US" dirty="0"/>
              <a:t> </a:t>
            </a:r>
            <a:r>
              <a:rPr lang="en-US" dirty="0" err="1"/>
              <a:t>eða</a:t>
            </a:r>
            <a:r>
              <a:rPr lang="en-US" dirty="0"/>
              <a:t> </a:t>
            </a:r>
            <a:r>
              <a:rPr lang="en-US" dirty="0" err="1"/>
              <a:t>kaupverði</a:t>
            </a:r>
            <a:r>
              <a:rPr lang="en-US" dirty="0"/>
              <a:t>.</a:t>
            </a:r>
          </a:p>
          <a:p>
            <a:pPr lvl="1"/>
            <a:r>
              <a:rPr lang="en-US" dirty="0" err="1"/>
              <a:t>Ekkert</a:t>
            </a:r>
            <a:r>
              <a:rPr lang="en-US" dirty="0"/>
              <a:t> </a:t>
            </a:r>
            <a:r>
              <a:rPr lang="en-US" dirty="0" err="1"/>
              <a:t>markaðsverð</a:t>
            </a:r>
            <a:r>
              <a:rPr lang="en-US" dirty="0"/>
              <a:t> er </a:t>
            </a:r>
            <a:r>
              <a:rPr lang="en-US" dirty="0" err="1"/>
              <a:t>til</a:t>
            </a:r>
            <a:r>
              <a:rPr lang="en-US" dirty="0"/>
              <a:t> </a:t>
            </a:r>
            <a:r>
              <a:rPr lang="en-US" dirty="0" err="1"/>
              <a:t>staðar</a:t>
            </a:r>
            <a:r>
              <a:rPr lang="en-US" dirty="0"/>
              <a:t> á </a:t>
            </a:r>
            <a:r>
              <a:rPr lang="en-US" dirty="0" err="1"/>
              <a:t>stærstu</a:t>
            </a:r>
            <a:r>
              <a:rPr lang="en-US" dirty="0"/>
              <a:t> </a:t>
            </a:r>
            <a:r>
              <a:rPr lang="en-US" dirty="0" err="1"/>
              <a:t>mannvirkjum</a:t>
            </a:r>
            <a:r>
              <a:rPr lang="en-US" dirty="0"/>
              <a:t> </a:t>
            </a:r>
            <a:r>
              <a:rPr lang="en-US" dirty="0" err="1"/>
              <a:t>sveitarfélaga</a:t>
            </a:r>
            <a:endParaRPr lang="en-US" dirty="0"/>
          </a:p>
          <a:p>
            <a:pPr lvl="1"/>
            <a:r>
              <a:rPr lang="en-US" dirty="0" err="1"/>
              <a:t>Mannvirki</a:t>
            </a:r>
            <a:r>
              <a:rPr lang="en-US" dirty="0"/>
              <a:t> </a:t>
            </a:r>
            <a:r>
              <a:rPr lang="en-US" dirty="0" err="1"/>
              <a:t>sveitarfélaga</a:t>
            </a:r>
            <a:r>
              <a:rPr lang="en-US" dirty="0"/>
              <a:t> </a:t>
            </a:r>
            <a:r>
              <a:rPr lang="en-US" dirty="0" err="1"/>
              <a:t>eru</a:t>
            </a:r>
            <a:r>
              <a:rPr lang="en-US" dirty="0"/>
              <a:t> ekki </a:t>
            </a:r>
            <a:r>
              <a:rPr lang="en-US" dirty="0" err="1"/>
              <a:t>markaðsvara</a:t>
            </a:r>
            <a:endParaRPr lang="en-US" dirty="0"/>
          </a:p>
          <a:p>
            <a:pPr lvl="1"/>
            <a:r>
              <a:rPr lang="en-US" dirty="0" err="1"/>
              <a:t>Afgangur</a:t>
            </a:r>
            <a:r>
              <a:rPr lang="en-US" dirty="0"/>
              <a:t> </a:t>
            </a:r>
            <a:r>
              <a:rPr lang="en-US" dirty="0" err="1"/>
              <a:t>frá</a:t>
            </a:r>
            <a:r>
              <a:rPr lang="en-US" dirty="0"/>
              <a:t> </a:t>
            </a:r>
            <a:r>
              <a:rPr lang="en-US" dirty="0" err="1"/>
              <a:t>rekstri</a:t>
            </a:r>
            <a:r>
              <a:rPr lang="en-US" dirty="0"/>
              <a:t> </a:t>
            </a:r>
            <a:r>
              <a:rPr lang="en-US" dirty="0" err="1"/>
              <a:t>verður</a:t>
            </a:r>
            <a:r>
              <a:rPr lang="en-US" dirty="0"/>
              <a:t> </a:t>
            </a:r>
            <a:r>
              <a:rPr lang="en-US" dirty="0" err="1"/>
              <a:t>að</a:t>
            </a:r>
            <a:r>
              <a:rPr lang="en-US" dirty="0"/>
              <a:t> </a:t>
            </a:r>
            <a:r>
              <a:rPr lang="en-US" dirty="0" err="1"/>
              <a:t>standa</a:t>
            </a:r>
            <a:r>
              <a:rPr lang="en-US" dirty="0"/>
              <a:t> </a:t>
            </a:r>
            <a:r>
              <a:rPr lang="en-US" dirty="0" err="1"/>
              <a:t>undir</a:t>
            </a:r>
            <a:r>
              <a:rPr lang="en-US" dirty="0"/>
              <a:t> </a:t>
            </a:r>
            <a:r>
              <a:rPr lang="en-US" dirty="0" err="1"/>
              <a:t>afborgunum</a:t>
            </a:r>
            <a:r>
              <a:rPr lang="en-US" dirty="0"/>
              <a:t>. </a:t>
            </a:r>
            <a:r>
              <a:rPr lang="en-US" dirty="0" err="1"/>
              <a:t>Mannvirkin</a:t>
            </a:r>
            <a:r>
              <a:rPr lang="en-US" dirty="0"/>
              <a:t> </a:t>
            </a:r>
            <a:r>
              <a:rPr lang="en-US" dirty="0" err="1"/>
              <a:t>eru</a:t>
            </a:r>
            <a:r>
              <a:rPr lang="en-US" dirty="0"/>
              <a:t> ekki </a:t>
            </a:r>
            <a:r>
              <a:rPr lang="en-US" dirty="0" err="1"/>
              <a:t>seld</a:t>
            </a:r>
            <a:r>
              <a:rPr lang="en-US" dirty="0"/>
              <a:t> </a:t>
            </a:r>
            <a:r>
              <a:rPr lang="en-US" dirty="0" err="1"/>
              <a:t>þótt</a:t>
            </a:r>
            <a:r>
              <a:rPr lang="en-US" dirty="0"/>
              <a:t> </a:t>
            </a:r>
            <a:r>
              <a:rPr lang="en-US" dirty="0" err="1"/>
              <a:t>afkoman</a:t>
            </a:r>
            <a:r>
              <a:rPr lang="en-US" dirty="0"/>
              <a:t> </a:t>
            </a:r>
            <a:r>
              <a:rPr lang="en-US" dirty="0" err="1"/>
              <a:t>versni</a:t>
            </a:r>
            <a:r>
              <a:rPr lang="en-US" dirty="0"/>
              <a:t> </a:t>
            </a:r>
          </a:p>
          <a:p>
            <a:pPr lvl="1"/>
            <a:endParaRPr lang="en-US" dirty="0"/>
          </a:p>
          <a:p>
            <a:pPr lvl="1"/>
            <a:r>
              <a:rPr lang="en-US" dirty="0"/>
              <a:t>12.633.330 (</a:t>
            </a:r>
            <a:r>
              <a:rPr lang="en-US" dirty="0" err="1"/>
              <a:t>eigið</a:t>
            </a:r>
            <a:r>
              <a:rPr lang="en-US" dirty="0"/>
              <a:t> </a:t>
            </a:r>
            <a:r>
              <a:rPr lang="en-US" dirty="0" err="1"/>
              <a:t>fé</a:t>
            </a:r>
            <a:r>
              <a:rPr lang="en-US" dirty="0"/>
              <a:t>) / 40.507.592 (</a:t>
            </a:r>
            <a:r>
              <a:rPr lang="en-US" dirty="0" err="1"/>
              <a:t>Eigið</a:t>
            </a:r>
            <a:r>
              <a:rPr lang="en-US" dirty="0"/>
              <a:t> </a:t>
            </a:r>
            <a:r>
              <a:rPr lang="en-US" dirty="0" err="1"/>
              <a:t>fé</a:t>
            </a:r>
            <a:r>
              <a:rPr lang="en-US" dirty="0"/>
              <a:t> </a:t>
            </a:r>
            <a:r>
              <a:rPr lang="en-US" dirty="0" err="1"/>
              <a:t>og</a:t>
            </a:r>
            <a:r>
              <a:rPr lang="en-US" dirty="0"/>
              <a:t> </a:t>
            </a:r>
            <a:r>
              <a:rPr lang="en-US" dirty="0" err="1"/>
              <a:t>skuldir</a:t>
            </a:r>
            <a:r>
              <a:rPr lang="en-US" dirty="0"/>
              <a:t>) * 100 = 31,2%</a:t>
            </a:r>
          </a:p>
          <a:p>
            <a:pPr marL="457200" lvl="1" indent="0">
              <a:buNone/>
            </a:pPr>
            <a:endParaRPr lang="en-US" dirty="0"/>
          </a:p>
          <a:p>
            <a:pPr marL="457200" lvl="1" indent="0">
              <a:buNone/>
            </a:pPr>
            <a:r>
              <a:rPr lang="en-US" dirty="0" err="1"/>
              <a:t>Mikilvægi</a:t>
            </a:r>
            <a:r>
              <a:rPr lang="en-US" dirty="0"/>
              <a:t> </a:t>
            </a:r>
            <a:r>
              <a:rPr lang="en-US" dirty="0" err="1"/>
              <a:t>markmiðssetningar</a:t>
            </a:r>
            <a:r>
              <a:rPr lang="en-US" dirty="0"/>
              <a:t>!!</a:t>
            </a:r>
          </a:p>
          <a:p>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120066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r>
              <a:rPr lang="en-US" sz="3200" dirty="0" err="1"/>
              <a:t>Niðurstöður</a:t>
            </a:r>
            <a:r>
              <a:rPr lang="en-US" sz="3200" dirty="0"/>
              <a:t> </a:t>
            </a:r>
            <a:r>
              <a:rPr lang="en-US" sz="3200" dirty="0" err="1"/>
              <a:t>reiknaðar</a:t>
            </a:r>
            <a:r>
              <a:rPr lang="en-US" sz="3200" dirty="0"/>
              <a:t> </a:t>
            </a:r>
            <a:r>
              <a:rPr lang="en-US" sz="3200" dirty="0" err="1"/>
              <a:t>út</a:t>
            </a:r>
            <a:r>
              <a:rPr lang="en-US" sz="3200" dirty="0"/>
              <a:t> í </a:t>
            </a:r>
            <a:r>
              <a:rPr lang="en-US" sz="3200" dirty="0" err="1"/>
              <a:t>krónum</a:t>
            </a:r>
            <a:r>
              <a:rPr lang="en-US" sz="3200" dirty="0"/>
              <a:t> á </a:t>
            </a:r>
            <a:r>
              <a:rPr lang="en-US" sz="3200" dirty="0" err="1"/>
              <a:t>hvern</a:t>
            </a:r>
            <a:r>
              <a:rPr lang="en-US" sz="3200" dirty="0"/>
              <a:t> </a:t>
            </a:r>
            <a:r>
              <a:rPr lang="en-US" sz="3200" dirty="0" err="1"/>
              <a:t>íbúa</a:t>
            </a:r>
            <a:endParaRPr lang="en-US" sz="3200" dirty="0"/>
          </a:p>
          <a:p>
            <a:r>
              <a:rPr lang="en-US" sz="3200" dirty="0" err="1"/>
              <a:t>Samanburðarhæfar</a:t>
            </a:r>
            <a:r>
              <a:rPr lang="en-US" sz="3200" dirty="0"/>
              <a:t> </a:t>
            </a:r>
            <a:r>
              <a:rPr lang="en-US" sz="3200" dirty="0" err="1"/>
              <a:t>niðurstöður</a:t>
            </a:r>
            <a:r>
              <a:rPr lang="en-US" sz="3200" dirty="0"/>
              <a:t> milli </a:t>
            </a:r>
            <a:r>
              <a:rPr lang="en-US" sz="3200" dirty="0" err="1"/>
              <a:t>sveitarfélaga</a:t>
            </a:r>
            <a:r>
              <a:rPr lang="en-US" sz="3200" dirty="0"/>
              <a:t> </a:t>
            </a:r>
            <a:r>
              <a:rPr lang="en-US" sz="3200" dirty="0" err="1"/>
              <a:t>sem</a:t>
            </a:r>
            <a:r>
              <a:rPr lang="en-US" sz="3200" dirty="0"/>
              <a:t> </a:t>
            </a:r>
            <a:r>
              <a:rPr lang="en-US" sz="3200" dirty="0" err="1"/>
              <a:t>eru</a:t>
            </a:r>
            <a:r>
              <a:rPr lang="en-US" sz="3200" dirty="0"/>
              <a:t> </a:t>
            </a:r>
            <a:r>
              <a:rPr lang="en-US" sz="3200" dirty="0" err="1"/>
              <a:t>áþekk</a:t>
            </a:r>
            <a:r>
              <a:rPr lang="en-US" sz="3200" dirty="0"/>
              <a:t> </a:t>
            </a:r>
            <a:r>
              <a:rPr lang="en-US" sz="3200" dirty="0" err="1"/>
              <a:t>að</a:t>
            </a:r>
            <a:r>
              <a:rPr lang="en-US" sz="3200" dirty="0"/>
              <a:t> </a:t>
            </a:r>
            <a:r>
              <a:rPr lang="en-US" sz="3200" dirty="0" err="1"/>
              <a:t>stærð</a:t>
            </a:r>
            <a:r>
              <a:rPr lang="en-US" sz="3200" dirty="0"/>
              <a:t>:</a:t>
            </a:r>
          </a:p>
          <a:p>
            <a:pPr lvl="1"/>
            <a:r>
              <a:rPr lang="en-US" dirty="0" err="1"/>
              <a:t>Skatttekjur</a:t>
            </a:r>
            <a:endParaRPr lang="en-US" dirty="0"/>
          </a:p>
          <a:p>
            <a:pPr lvl="1"/>
            <a:r>
              <a:rPr lang="en-US" dirty="0" err="1"/>
              <a:t>Laun</a:t>
            </a:r>
            <a:r>
              <a:rPr lang="en-US" dirty="0"/>
              <a:t> </a:t>
            </a:r>
            <a:r>
              <a:rPr lang="en-US" dirty="0" err="1"/>
              <a:t>og</a:t>
            </a:r>
            <a:r>
              <a:rPr lang="en-US" dirty="0"/>
              <a:t> </a:t>
            </a:r>
            <a:r>
              <a:rPr lang="en-US" dirty="0" err="1"/>
              <a:t>launatengd</a:t>
            </a:r>
            <a:r>
              <a:rPr lang="en-US" dirty="0"/>
              <a:t> </a:t>
            </a:r>
            <a:r>
              <a:rPr lang="en-US" dirty="0" err="1"/>
              <a:t>gjöld</a:t>
            </a:r>
            <a:endParaRPr lang="en-US" dirty="0"/>
          </a:p>
          <a:p>
            <a:pPr lvl="1"/>
            <a:r>
              <a:rPr lang="en-US" dirty="0" err="1"/>
              <a:t>Skuldir</a:t>
            </a:r>
            <a:r>
              <a:rPr lang="en-US" dirty="0"/>
              <a:t> </a:t>
            </a:r>
            <a:r>
              <a:rPr lang="en-US" dirty="0" err="1"/>
              <a:t>og</a:t>
            </a:r>
            <a:r>
              <a:rPr lang="en-US" dirty="0"/>
              <a:t> </a:t>
            </a:r>
            <a:r>
              <a:rPr lang="en-US" dirty="0" err="1"/>
              <a:t>skuldbindingar</a:t>
            </a:r>
            <a:endParaRPr lang="en-US" dirty="0"/>
          </a:p>
          <a:p>
            <a:pPr lvl="1"/>
            <a:r>
              <a:rPr lang="en-US" dirty="0" err="1"/>
              <a:t>Veltufé</a:t>
            </a:r>
            <a:r>
              <a:rPr lang="en-US" dirty="0"/>
              <a:t> </a:t>
            </a:r>
            <a:r>
              <a:rPr lang="en-US" dirty="0" err="1"/>
              <a:t>frá</a:t>
            </a:r>
            <a:r>
              <a:rPr lang="en-US" dirty="0"/>
              <a:t> </a:t>
            </a:r>
            <a:r>
              <a:rPr lang="en-US" dirty="0" err="1"/>
              <a:t>rekstri</a:t>
            </a:r>
            <a:endParaRPr lang="en-US" dirty="0"/>
          </a:p>
          <a:p>
            <a:pPr lvl="1"/>
            <a:endParaRPr lang="en-US" dirty="0"/>
          </a:p>
          <a:p>
            <a:r>
              <a:rPr lang="en-US" dirty="0" err="1"/>
              <a:t>Mikilvægi</a:t>
            </a:r>
            <a:r>
              <a:rPr lang="en-US" dirty="0"/>
              <a:t> </a:t>
            </a:r>
            <a:r>
              <a:rPr lang="en-US" dirty="0" err="1"/>
              <a:t>markmiðssetningar</a:t>
            </a:r>
            <a:r>
              <a:rPr lang="en-US" dirty="0"/>
              <a:t>!!</a:t>
            </a:r>
          </a:p>
          <a:p>
            <a:pPr lvl="1"/>
            <a:endParaRPr lang="en-US" dirty="0"/>
          </a:p>
          <a:p>
            <a:pPr lvl="1"/>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690900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Helstu</a:t>
            </a:r>
            <a:r>
              <a:rPr lang="en-US" dirty="0"/>
              <a:t> </a:t>
            </a:r>
            <a:r>
              <a:rPr lang="en-US" dirty="0" err="1"/>
              <a:t>lykiltölur</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r>
              <a:rPr lang="en-US" dirty="0" err="1"/>
              <a:t>Greining</a:t>
            </a:r>
            <a:r>
              <a:rPr lang="en-US" dirty="0"/>
              <a:t> </a:t>
            </a:r>
            <a:r>
              <a:rPr lang="en-US" dirty="0" err="1"/>
              <a:t>og</a:t>
            </a:r>
            <a:r>
              <a:rPr lang="en-US" dirty="0"/>
              <a:t> </a:t>
            </a:r>
            <a:r>
              <a:rPr lang="en-US" dirty="0" err="1"/>
              <a:t>stöðumat</a:t>
            </a:r>
            <a:endParaRPr lang="en-US" dirty="0"/>
          </a:p>
          <a:p>
            <a:pPr lvl="1"/>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graphicFrame>
        <p:nvGraphicFramePr>
          <p:cNvPr id="3" name="Table 5">
            <a:extLst>
              <a:ext uri="{FF2B5EF4-FFF2-40B4-BE49-F238E27FC236}">
                <a16:creationId xmlns:a16="http://schemas.microsoft.com/office/drawing/2014/main" id="{9F79AB11-9B94-4B3C-9A6A-610BB9D67F63}"/>
              </a:ext>
            </a:extLst>
          </p:cNvPr>
          <p:cNvGraphicFramePr>
            <a:graphicFrameLocks noGrp="1"/>
          </p:cNvGraphicFramePr>
          <p:nvPr>
            <p:extLst>
              <p:ext uri="{D42A27DB-BD31-4B8C-83A1-F6EECF244321}">
                <p14:modId xmlns:p14="http://schemas.microsoft.com/office/powerpoint/2010/main" val="3851803368"/>
              </p:ext>
            </p:extLst>
          </p:nvPr>
        </p:nvGraphicFramePr>
        <p:xfrm>
          <a:off x="1747099" y="2671015"/>
          <a:ext cx="8127999" cy="1854200"/>
        </p:xfrm>
        <a:graphic>
          <a:graphicData uri="http://schemas.openxmlformats.org/drawingml/2006/table">
            <a:tbl>
              <a:tblPr firstRow="1" bandRow="1">
                <a:tableStyleId>{5C22544A-7EE6-4342-B048-85BDC9FD1C3A}</a:tableStyleId>
              </a:tblPr>
              <a:tblGrid>
                <a:gridCol w="2240439">
                  <a:extLst>
                    <a:ext uri="{9D8B030D-6E8A-4147-A177-3AD203B41FA5}">
                      <a16:colId xmlns:a16="http://schemas.microsoft.com/office/drawing/2014/main" val="227845704"/>
                    </a:ext>
                  </a:extLst>
                </a:gridCol>
                <a:gridCol w="1498862">
                  <a:extLst>
                    <a:ext uri="{9D8B030D-6E8A-4147-A177-3AD203B41FA5}">
                      <a16:colId xmlns:a16="http://schemas.microsoft.com/office/drawing/2014/main" val="4240991419"/>
                    </a:ext>
                  </a:extLst>
                </a:gridCol>
                <a:gridCol w="4388698">
                  <a:extLst>
                    <a:ext uri="{9D8B030D-6E8A-4147-A177-3AD203B41FA5}">
                      <a16:colId xmlns:a16="http://schemas.microsoft.com/office/drawing/2014/main" val="1754066073"/>
                    </a:ext>
                  </a:extLst>
                </a:gridCol>
              </a:tblGrid>
              <a:tr h="370840">
                <a:tc>
                  <a:txBody>
                    <a:bodyPr/>
                    <a:lstStyle/>
                    <a:p>
                      <a:r>
                        <a:rPr lang="en-US" dirty="0" err="1"/>
                        <a:t>Rekstrarniðurstaða</a:t>
                      </a:r>
                      <a:endParaRPr lang="en-US" dirty="0"/>
                    </a:p>
                  </a:txBody>
                  <a:tcPr/>
                </a:tc>
                <a:tc>
                  <a:txBody>
                    <a:bodyPr/>
                    <a:lstStyle/>
                    <a:p>
                      <a:r>
                        <a:rPr lang="en-US" dirty="0" err="1"/>
                        <a:t>Skuldastaða</a:t>
                      </a:r>
                      <a:endParaRPr lang="en-US" dirty="0"/>
                    </a:p>
                  </a:txBody>
                  <a:tcPr/>
                </a:tc>
                <a:tc>
                  <a:txBody>
                    <a:bodyPr/>
                    <a:lstStyle/>
                    <a:p>
                      <a:r>
                        <a:rPr lang="en-US" dirty="0" err="1"/>
                        <a:t>Stöðumat</a:t>
                      </a:r>
                      <a:endParaRPr lang="en-US" dirty="0"/>
                    </a:p>
                  </a:txBody>
                  <a:tcPr/>
                </a:tc>
                <a:extLst>
                  <a:ext uri="{0D108BD9-81ED-4DB2-BD59-A6C34878D82A}">
                    <a16:rowId xmlns:a16="http://schemas.microsoft.com/office/drawing/2014/main" val="547585390"/>
                  </a:ext>
                </a:extLst>
              </a:tr>
              <a:tr h="370840">
                <a:tc>
                  <a:txBody>
                    <a:bodyPr/>
                    <a:lstStyle/>
                    <a:p>
                      <a:r>
                        <a:rPr lang="en-US" dirty="0" err="1"/>
                        <a:t>Hátt</a:t>
                      </a:r>
                      <a:r>
                        <a:rPr lang="en-US" dirty="0"/>
                        <a:t> </a:t>
                      </a:r>
                      <a:r>
                        <a:rPr lang="en-US" dirty="0" err="1"/>
                        <a:t>veltufé</a:t>
                      </a:r>
                      <a:r>
                        <a:rPr lang="en-US" dirty="0"/>
                        <a:t> </a:t>
                      </a:r>
                      <a:r>
                        <a:rPr lang="en-US" dirty="0" err="1"/>
                        <a:t>frá</a:t>
                      </a:r>
                      <a:r>
                        <a:rPr lang="en-US" dirty="0"/>
                        <a:t> </a:t>
                      </a:r>
                      <a:r>
                        <a:rPr lang="en-US" dirty="0" err="1"/>
                        <a:t>rekstri</a:t>
                      </a:r>
                      <a:endParaRPr lang="en-US" dirty="0"/>
                    </a:p>
                  </a:txBody>
                  <a:tcPr/>
                </a:tc>
                <a:tc>
                  <a:txBody>
                    <a:bodyPr/>
                    <a:lstStyle/>
                    <a:p>
                      <a:r>
                        <a:rPr lang="en-US" dirty="0" err="1"/>
                        <a:t>Litlar</a:t>
                      </a:r>
                      <a:r>
                        <a:rPr lang="en-US" dirty="0"/>
                        <a:t> </a:t>
                      </a:r>
                      <a:r>
                        <a:rPr lang="en-US" dirty="0" err="1"/>
                        <a:t>skuldir</a:t>
                      </a:r>
                      <a:endParaRPr lang="en-US" dirty="0"/>
                    </a:p>
                  </a:txBody>
                  <a:tcPr/>
                </a:tc>
                <a:tc>
                  <a:txBody>
                    <a:bodyPr/>
                    <a:lstStyle/>
                    <a:p>
                      <a:r>
                        <a:rPr lang="en-US" dirty="0" err="1"/>
                        <a:t>Góð</a:t>
                      </a:r>
                      <a:r>
                        <a:rPr lang="en-US" dirty="0"/>
                        <a:t> </a:t>
                      </a:r>
                      <a:r>
                        <a:rPr lang="en-US" dirty="0" err="1"/>
                        <a:t>staða</a:t>
                      </a:r>
                      <a:r>
                        <a:rPr lang="en-US" dirty="0"/>
                        <a:t>, </a:t>
                      </a:r>
                      <a:r>
                        <a:rPr lang="en-US" dirty="0" err="1"/>
                        <a:t>mikið</a:t>
                      </a:r>
                      <a:r>
                        <a:rPr lang="en-US" dirty="0"/>
                        <a:t> </a:t>
                      </a:r>
                      <a:r>
                        <a:rPr lang="en-US" dirty="0" err="1"/>
                        <a:t>svigrúm</a:t>
                      </a:r>
                      <a:endParaRPr lang="en-US" dirty="0"/>
                    </a:p>
                  </a:txBody>
                  <a:tcPr/>
                </a:tc>
                <a:extLst>
                  <a:ext uri="{0D108BD9-81ED-4DB2-BD59-A6C34878D82A}">
                    <a16:rowId xmlns:a16="http://schemas.microsoft.com/office/drawing/2014/main" val="2958796114"/>
                  </a:ext>
                </a:extLst>
              </a:tr>
              <a:tr h="370840">
                <a:tc>
                  <a:txBody>
                    <a:bodyPr/>
                    <a:lstStyle/>
                    <a:p>
                      <a:r>
                        <a:rPr lang="en-US" dirty="0" err="1"/>
                        <a:t>Hátt</a:t>
                      </a:r>
                      <a:r>
                        <a:rPr lang="en-US" dirty="0"/>
                        <a:t> </a:t>
                      </a:r>
                      <a:r>
                        <a:rPr lang="en-US" dirty="0" err="1"/>
                        <a:t>veltufé</a:t>
                      </a:r>
                      <a:r>
                        <a:rPr lang="en-US" dirty="0"/>
                        <a:t> </a:t>
                      </a:r>
                      <a:r>
                        <a:rPr lang="en-US" dirty="0" err="1"/>
                        <a:t>frá</a:t>
                      </a:r>
                      <a:r>
                        <a:rPr lang="en-US" dirty="0"/>
                        <a:t> </a:t>
                      </a:r>
                      <a:r>
                        <a:rPr lang="en-US" dirty="0" err="1"/>
                        <a:t>rekstri</a:t>
                      </a:r>
                      <a:endParaRPr lang="en-US" dirty="0"/>
                    </a:p>
                  </a:txBody>
                  <a:tcPr/>
                </a:tc>
                <a:tc>
                  <a:txBody>
                    <a:bodyPr/>
                    <a:lstStyle/>
                    <a:p>
                      <a:r>
                        <a:rPr lang="en-US" dirty="0" err="1"/>
                        <a:t>Miklar</a:t>
                      </a:r>
                      <a:r>
                        <a:rPr lang="en-US" dirty="0"/>
                        <a:t> </a:t>
                      </a:r>
                      <a:r>
                        <a:rPr lang="en-US" dirty="0" err="1"/>
                        <a:t>skuldir</a:t>
                      </a:r>
                      <a:endParaRPr lang="en-US" dirty="0"/>
                    </a:p>
                  </a:txBody>
                  <a:tcPr/>
                </a:tc>
                <a:tc>
                  <a:txBody>
                    <a:bodyPr/>
                    <a:lstStyle/>
                    <a:p>
                      <a:r>
                        <a:rPr lang="en-US" dirty="0" err="1"/>
                        <a:t>Þokkaleg</a:t>
                      </a:r>
                      <a:r>
                        <a:rPr lang="en-US" dirty="0"/>
                        <a:t> </a:t>
                      </a:r>
                      <a:r>
                        <a:rPr lang="en-US" dirty="0" err="1"/>
                        <a:t>staða</a:t>
                      </a:r>
                      <a:r>
                        <a:rPr lang="en-US" dirty="0"/>
                        <a:t>, </a:t>
                      </a:r>
                      <a:r>
                        <a:rPr lang="en-US" dirty="0" err="1"/>
                        <a:t>lítið</a:t>
                      </a:r>
                      <a:r>
                        <a:rPr lang="en-US" dirty="0"/>
                        <a:t> </a:t>
                      </a:r>
                      <a:r>
                        <a:rPr lang="en-US" dirty="0" err="1"/>
                        <a:t>svigrúm</a:t>
                      </a:r>
                      <a:r>
                        <a:rPr lang="en-US" dirty="0"/>
                        <a:t>, </a:t>
                      </a:r>
                      <a:r>
                        <a:rPr lang="en-US" dirty="0" err="1"/>
                        <a:t>viðkvæm</a:t>
                      </a:r>
                      <a:r>
                        <a:rPr lang="en-US" dirty="0"/>
                        <a:t> </a:t>
                      </a:r>
                      <a:r>
                        <a:rPr lang="en-US" dirty="0" err="1"/>
                        <a:t>staða</a:t>
                      </a:r>
                      <a:endParaRPr lang="en-US" dirty="0"/>
                    </a:p>
                  </a:txBody>
                  <a:tcPr/>
                </a:tc>
                <a:extLst>
                  <a:ext uri="{0D108BD9-81ED-4DB2-BD59-A6C34878D82A}">
                    <a16:rowId xmlns:a16="http://schemas.microsoft.com/office/drawing/2014/main" val="2664567950"/>
                  </a:ext>
                </a:extLst>
              </a:tr>
              <a:tr h="370840">
                <a:tc>
                  <a:txBody>
                    <a:bodyPr/>
                    <a:lstStyle/>
                    <a:p>
                      <a:r>
                        <a:rPr lang="en-US" dirty="0" err="1"/>
                        <a:t>Lágt</a:t>
                      </a:r>
                      <a:r>
                        <a:rPr lang="en-US" dirty="0"/>
                        <a:t> </a:t>
                      </a:r>
                      <a:r>
                        <a:rPr lang="en-US" dirty="0" err="1"/>
                        <a:t>veltufé</a:t>
                      </a:r>
                      <a:r>
                        <a:rPr lang="en-US" dirty="0"/>
                        <a:t> </a:t>
                      </a:r>
                      <a:r>
                        <a:rPr lang="en-US" dirty="0" err="1"/>
                        <a:t>frá</a:t>
                      </a:r>
                      <a:r>
                        <a:rPr lang="en-US" dirty="0"/>
                        <a:t> </a:t>
                      </a:r>
                      <a:r>
                        <a:rPr lang="en-US" dirty="0" err="1"/>
                        <a:t>rekstri</a:t>
                      </a:r>
                      <a:endParaRPr lang="en-US" dirty="0"/>
                    </a:p>
                  </a:txBody>
                  <a:tcPr/>
                </a:tc>
                <a:tc>
                  <a:txBody>
                    <a:bodyPr/>
                    <a:lstStyle/>
                    <a:p>
                      <a:r>
                        <a:rPr lang="en-US" dirty="0" err="1"/>
                        <a:t>Litlar</a:t>
                      </a:r>
                      <a:r>
                        <a:rPr lang="en-US" dirty="0"/>
                        <a:t> </a:t>
                      </a:r>
                      <a:r>
                        <a:rPr lang="en-US" dirty="0" err="1"/>
                        <a:t>skuldir</a:t>
                      </a:r>
                      <a:endParaRPr lang="en-US" dirty="0"/>
                    </a:p>
                  </a:txBody>
                  <a:tcPr/>
                </a:tc>
                <a:tc>
                  <a:txBody>
                    <a:bodyPr/>
                    <a:lstStyle/>
                    <a:p>
                      <a:r>
                        <a:rPr lang="en-US" dirty="0" err="1"/>
                        <a:t>Þokkaleg</a:t>
                      </a:r>
                      <a:r>
                        <a:rPr lang="en-US" dirty="0"/>
                        <a:t> </a:t>
                      </a:r>
                      <a:r>
                        <a:rPr lang="en-US" dirty="0" err="1"/>
                        <a:t>staða</a:t>
                      </a:r>
                      <a:r>
                        <a:rPr lang="en-US" dirty="0"/>
                        <a:t>, </a:t>
                      </a:r>
                      <a:r>
                        <a:rPr lang="en-US" dirty="0" err="1"/>
                        <a:t>lítið</a:t>
                      </a:r>
                      <a:r>
                        <a:rPr lang="en-US" dirty="0"/>
                        <a:t> </a:t>
                      </a:r>
                      <a:r>
                        <a:rPr lang="en-US" dirty="0" err="1"/>
                        <a:t>svigrúm</a:t>
                      </a:r>
                      <a:r>
                        <a:rPr lang="en-US" dirty="0"/>
                        <a:t>, </a:t>
                      </a:r>
                      <a:r>
                        <a:rPr lang="en-US" dirty="0" err="1"/>
                        <a:t>viðkvæm</a:t>
                      </a:r>
                      <a:r>
                        <a:rPr lang="en-US" dirty="0"/>
                        <a:t> </a:t>
                      </a:r>
                      <a:r>
                        <a:rPr lang="en-US" dirty="0" err="1"/>
                        <a:t>staða</a:t>
                      </a:r>
                      <a:endParaRPr lang="en-US" dirty="0"/>
                    </a:p>
                  </a:txBody>
                  <a:tcPr/>
                </a:tc>
                <a:extLst>
                  <a:ext uri="{0D108BD9-81ED-4DB2-BD59-A6C34878D82A}">
                    <a16:rowId xmlns:a16="http://schemas.microsoft.com/office/drawing/2014/main" val="4125695239"/>
                  </a:ext>
                </a:extLst>
              </a:tr>
              <a:tr h="370840">
                <a:tc>
                  <a:txBody>
                    <a:bodyPr/>
                    <a:lstStyle/>
                    <a:p>
                      <a:r>
                        <a:rPr lang="en-US" dirty="0" err="1"/>
                        <a:t>Lágt</a:t>
                      </a:r>
                      <a:r>
                        <a:rPr lang="en-US" dirty="0"/>
                        <a:t> </a:t>
                      </a:r>
                      <a:r>
                        <a:rPr lang="en-US" dirty="0" err="1"/>
                        <a:t>veltufé</a:t>
                      </a:r>
                      <a:r>
                        <a:rPr lang="en-US" dirty="0"/>
                        <a:t> </a:t>
                      </a:r>
                      <a:r>
                        <a:rPr lang="en-US" dirty="0" err="1"/>
                        <a:t>frá</a:t>
                      </a:r>
                      <a:r>
                        <a:rPr lang="en-US" dirty="0"/>
                        <a:t> </a:t>
                      </a:r>
                      <a:r>
                        <a:rPr lang="en-US" dirty="0" err="1"/>
                        <a:t>rekstri</a:t>
                      </a:r>
                      <a:endParaRPr lang="en-US" dirty="0"/>
                    </a:p>
                  </a:txBody>
                  <a:tcPr/>
                </a:tc>
                <a:tc>
                  <a:txBody>
                    <a:bodyPr/>
                    <a:lstStyle/>
                    <a:p>
                      <a:r>
                        <a:rPr lang="en-US" dirty="0" err="1"/>
                        <a:t>Miklar</a:t>
                      </a:r>
                      <a:r>
                        <a:rPr lang="en-US" dirty="0"/>
                        <a:t> </a:t>
                      </a:r>
                      <a:r>
                        <a:rPr lang="en-US" dirty="0" err="1"/>
                        <a:t>skuldir</a:t>
                      </a:r>
                      <a:endParaRPr lang="en-US" dirty="0"/>
                    </a:p>
                  </a:txBody>
                  <a:tcPr/>
                </a:tc>
                <a:tc>
                  <a:txBody>
                    <a:bodyPr/>
                    <a:lstStyle/>
                    <a:p>
                      <a:r>
                        <a:rPr lang="en-US" dirty="0" err="1"/>
                        <a:t>Erfiðleikar</a:t>
                      </a:r>
                      <a:r>
                        <a:rPr lang="en-US" dirty="0"/>
                        <a:t>, </a:t>
                      </a:r>
                      <a:r>
                        <a:rPr lang="en-US" dirty="0" err="1"/>
                        <a:t>ekkert</a:t>
                      </a:r>
                      <a:r>
                        <a:rPr lang="en-US" dirty="0"/>
                        <a:t> </a:t>
                      </a:r>
                      <a:r>
                        <a:rPr lang="en-US" dirty="0" err="1"/>
                        <a:t>svigrúm</a:t>
                      </a:r>
                      <a:endParaRPr lang="en-US" dirty="0"/>
                    </a:p>
                  </a:txBody>
                  <a:tcPr/>
                </a:tc>
                <a:extLst>
                  <a:ext uri="{0D108BD9-81ED-4DB2-BD59-A6C34878D82A}">
                    <a16:rowId xmlns:a16="http://schemas.microsoft.com/office/drawing/2014/main" val="1644873413"/>
                  </a:ext>
                </a:extLst>
              </a:tr>
            </a:tbl>
          </a:graphicData>
        </a:graphic>
      </p:graphicFrame>
    </p:spTree>
    <p:extLst>
      <p:ext uri="{BB962C8B-B14F-4D97-AF65-F5344CB8AC3E}">
        <p14:creationId xmlns:p14="http://schemas.microsoft.com/office/powerpoint/2010/main" val="2330364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
        <p:nvSpPr>
          <p:cNvPr id="6" name="Content Placeholder 5">
            <a:extLst>
              <a:ext uri="{FF2B5EF4-FFF2-40B4-BE49-F238E27FC236}">
                <a16:creationId xmlns:a16="http://schemas.microsoft.com/office/drawing/2014/main" id="{49E72084-EEC9-9B11-4A25-A2759D5A784C}"/>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000" dirty="0" err="1"/>
              <a:t>Samtök</a:t>
            </a:r>
            <a:r>
              <a:rPr lang="en-US" sz="4000" dirty="0"/>
              <a:t> </a:t>
            </a:r>
            <a:r>
              <a:rPr lang="en-US" sz="4000" dirty="0" err="1"/>
              <a:t>sveitarfélaga</a:t>
            </a:r>
            <a:endParaRPr lang="en-US" sz="4000" dirty="0"/>
          </a:p>
        </p:txBody>
      </p:sp>
    </p:spTree>
    <p:extLst>
      <p:ext uri="{BB962C8B-B14F-4D97-AF65-F5344CB8AC3E}">
        <p14:creationId xmlns:p14="http://schemas.microsoft.com/office/powerpoint/2010/main" val="2393976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Samband</a:t>
            </a:r>
            <a:r>
              <a:rPr lang="en-US" dirty="0"/>
              <a:t> </a:t>
            </a:r>
            <a:r>
              <a:rPr lang="en-US" dirty="0" err="1"/>
              <a:t>íslenskra</a:t>
            </a:r>
            <a:r>
              <a:rPr lang="en-US" dirty="0"/>
              <a:t> </a:t>
            </a:r>
            <a:r>
              <a:rPr lang="en-US" dirty="0" err="1"/>
              <a:t>sveitarfélaga</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p:txBody>
          <a:bodyPr>
            <a:normAutofit/>
          </a:bodyPr>
          <a:lstStyle/>
          <a:p>
            <a:pPr lvl="1">
              <a:buFont typeface="Arial" panose="020B0604020202020204" pitchFamily="34" charset="0"/>
              <a:buChar char="•"/>
            </a:pPr>
            <a:r>
              <a:rPr lang="en-US" b="0" i="0" dirty="0" err="1">
                <a:solidFill>
                  <a:srgbClr val="353535"/>
                </a:solidFill>
                <a:effectLst/>
                <a:latin typeface="work-sans"/>
              </a:rPr>
              <a:t>Samband</a:t>
            </a:r>
            <a:r>
              <a:rPr lang="en-US" b="0" i="0" dirty="0">
                <a:solidFill>
                  <a:srgbClr val="353535"/>
                </a:solidFill>
                <a:effectLst/>
                <a:latin typeface="work-sans"/>
              </a:rPr>
              <a:t> </a:t>
            </a:r>
            <a:r>
              <a:rPr lang="en-US" b="0" i="0" dirty="0" err="1">
                <a:solidFill>
                  <a:srgbClr val="353535"/>
                </a:solidFill>
                <a:effectLst/>
                <a:latin typeface="work-sans"/>
              </a:rPr>
              <a:t>íslenskra</a:t>
            </a:r>
            <a:r>
              <a:rPr lang="en-US" b="0" i="0" dirty="0">
                <a:solidFill>
                  <a:srgbClr val="353535"/>
                </a:solidFill>
                <a:effectLst/>
                <a:latin typeface="work-sans"/>
              </a:rPr>
              <a:t> </a:t>
            </a:r>
            <a:r>
              <a:rPr lang="en-US" b="0" i="0" dirty="0" err="1">
                <a:solidFill>
                  <a:srgbClr val="353535"/>
                </a:solidFill>
                <a:effectLst/>
                <a:latin typeface="work-sans"/>
              </a:rPr>
              <a:t>sveitarfélaga</a:t>
            </a:r>
            <a:r>
              <a:rPr lang="en-US" b="0" i="0" dirty="0">
                <a:solidFill>
                  <a:srgbClr val="353535"/>
                </a:solidFill>
                <a:effectLst/>
                <a:latin typeface="work-sans"/>
              </a:rPr>
              <a:t> </a:t>
            </a:r>
            <a:r>
              <a:rPr lang="en-US" b="0" i="0" dirty="0" err="1">
                <a:solidFill>
                  <a:srgbClr val="353535"/>
                </a:solidFill>
                <a:effectLst/>
                <a:latin typeface="work-sans"/>
              </a:rPr>
              <a:t>vinnur</a:t>
            </a:r>
            <a:r>
              <a:rPr lang="en-US" b="0" i="0" dirty="0">
                <a:solidFill>
                  <a:srgbClr val="353535"/>
                </a:solidFill>
                <a:effectLst/>
                <a:latin typeface="work-sans"/>
              </a:rPr>
              <a:t> </a:t>
            </a:r>
            <a:r>
              <a:rPr lang="en-US" b="0" i="0" dirty="0" err="1">
                <a:solidFill>
                  <a:srgbClr val="353535"/>
                </a:solidFill>
                <a:effectLst/>
                <a:latin typeface="work-sans"/>
              </a:rPr>
              <a:t>að</a:t>
            </a:r>
            <a:r>
              <a:rPr lang="en-US" b="0" i="0" dirty="0">
                <a:solidFill>
                  <a:srgbClr val="353535"/>
                </a:solidFill>
                <a:effectLst/>
                <a:latin typeface="work-sans"/>
              </a:rPr>
              <a:t> </a:t>
            </a:r>
            <a:r>
              <a:rPr lang="en-US" b="0" i="0" dirty="0" err="1">
                <a:solidFill>
                  <a:srgbClr val="353535"/>
                </a:solidFill>
                <a:effectLst/>
                <a:latin typeface="work-sans"/>
              </a:rPr>
              <a:t>eflingu</a:t>
            </a:r>
            <a:r>
              <a:rPr lang="en-US" b="0" i="0" dirty="0">
                <a:solidFill>
                  <a:srgbClr val="353535"/>
                </a:solidFill>
                <a:effectLst/>
                <a:latin typeface="work-sans"/>
              </a:rPr>
              <a:t> </a:t>
            </a:r>
            <a:r>
              <a:rPr lang="en-US" b="0" i="0" dirty="0" err="1">
                <a:solidFill>
                  <a:srgbClr val="353535"/>
                </a:solidFill>
                <a:effectLst/>
                <a:latin typeface="work-sans"/>
              </a:rPr>
              <a:t>íslenskra</a:t>
            </a:r>
            <a:r>
              <a:rPr lang="en-US" b="0" i="0" dirty="0">
                <a:solidFill>
                  <a:srgbClr val="353535"/>
                </a:solidFill>
                <a:effectLst/>
                <a:latin typeface="work-sans"/>
              </a:rPr>
              <a:t> </a:t>
            </a:r>
            <a:r>
              <a:rPr lang="en-US" b="0" i="0" dirty="0" err="1">
                <a:solidFill>
                  <a:srgbClr val="353535"/>
                </a:solidFill>
                <a:effectLst/>
                <a:latin typeface="work-sans"/>
              </a:rPr>
              <a:t>sveitarfélaga</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að</a:t>
            </a:r>
            <a:r>
              <a:rPr lang="en-US" b="0" i="0" dirty="0">
                <a:solidFill>
                  <a:srgbClr val="353535"/>
                </a:solidFill>
                <a:effectLst/>
                <a:latin typeface="work-sans"/>
              </a:rPr>
              <a:t> </a:t>
            </a:r>
            <a:r>
              <a:rPr lang="en-US" b="0" i="0" dirty="0" err="1">
                <a:solidFill>
                  <a:srgbClr val="353535"/>
                </a:solidFill>
                <a:effectLst/>
                <a:latin typeface="work-sans"/>
              </a:rPr>
              <a:t>hvers</a:t>
            </a:r>
            <a:r>
              <a:rPr lang="en-US" b="0" i="0" dirty="0">
                <a:solidFill>
                  <a:srgbClr val="353535"/>
                </a:solidFill>
                <a:effectLst/>
                <a:latin typeface="work-sans"/>
              </a:rPr>
              <a:t> </a:t>
            </a:r>
            <a:r>
              <a:rPr lang="en-US" b="0" i="0" dirty="0" err="1">
                <a:solidFill>
                  <a:srgbClr val="353535"/>
                </a:solidFill>
                <a:effectLst/>
                <a:latin typeface="work-sans"/>
              </a:rPr>
              <a:t>konar</a:t>
            </a:r>
            <a:r>
              <a:rPr lang="en-US" b="0" i="0" dirty="0">
                <a:solidFill>
                  <a:srgbClr val="353535"/>
                </a:solidFill>
                <a:effectLst/>
                <a:latin typeface="work-sans"/>
              </a:rPr>
              <a:t> </a:t>
            </a:r>
            <a:r>
              <a:rPr lang="en-US" b="0" i="0" dirty="0" err="1">
                <a:solidFill>
                  <a:srgbClr val="353535"/>
                </a:solidFill>
                <a:effectLst/>
                <a:latin typeface="work-sans"/>
              </a:rPr>
              <a:t>hagsmunamálum</a:t>
            </a:r>
            <a:r>
              <a:rPr lang="en-US" b="0" i="0" dirty="0">
                <a:solidFill>
                  <a:srgbClr val="353535"/>
                </a:solidFill>
                <a:effectLst/>
                <a:latin typeface="work-sans"/>
              </a:rPr>
              <a:t> </a:t>
            </a:r>
            <a:r>
              <a:rPr lang="en-US" b="0" i="0" dirty="0" err="1">
                <a:solidFill>
                  <a:srgbClr val="353535"/>
                </a:solidFill>
                <a:effectLst/>
                <a:latin typeface="work-sans"/>
              </a:rPr>
              <a:t>þeirra</a:t>
            </a:r>
            <a:r>
              <a:rPr lang="en-US" b="0" i="0" dirty="0">
                <a:solidFill>
                  <a:srgbClr val="353535"/>
                </a:solidFill>
                <a:effectLst/>
                <a:latin typeface="work-sans"/>
              </a:rPr>
              <a:t> </a:t>
            </a:r>
          </a:p>
          <a:p>
            <a:pPr lvl="1">
              <a:buFont typeface="Arial" panose="020B0604020202020204" pitchFamily="34" charset="0"/>
              <a:buChar char="•"/>
            </a:pPr>
            <a:r>
              <a:rPr lang="en-US" b="0" i="0" dirty="0" err="1">
                <a:solidFill>
                  <a:srgbClr val="353535"/>
                </a:solidFill>
                <a:effectLst/>
                <a:latin typeface="work-sans"/>
              </a:rPr>
              <a:t>Verulegur</a:t>
            </a:r>
            <a:r>
              <a:rPr lang="en-US" b="0" i="0" dirty="0">
                <a:solidFill>
                  <a:srgbClr val="353535"/>
                </a:solidFill>
                <a:effectLst/>
                <a:latin typeface="work-sans"/>
              </a:rPr>
              <a:t> </a:t>
            </a:r>
            <a:r>
              <a:rPr lang="en-US" b="0" i="0" dirty="0" err="1">
                <a:solidFill>
                  <a:srgbClr val="353535"/>
                </a:solidFill>
                <a:effectLst/>
                <a:latin typeface="work-sans"/>
              </a:rPr>
              <a:t>hluti</a:t>
            </a:r>
            <a:r>
              <a:rPr lang="en-US" b="0" i="0" dirty="0">
                <a:solidFill>
                  <a:srgbClr val="353535"/>
                </a:solidFill>
                <a:effectLst/>
                <a:latin typeface="work-sans"/>
              </a:rPr>
              <a:t> </a:t>
            </a:r>
            <a:r>
              <a:rPr lang="en-US" b="0" i="0" dirty="0" err="1">
                <a:solidFill>
                  <a:srgbClr val="353535"/>
                </a:solidFill>
                <a:effectLst/>
                <a:latin typeface="work-sans"/>
              </a:rPr>
              <a:t>starfseminnar</a:t>
            </a:r>
            <a:r>
              <a:rPr lang="en-US" b="0" i="0" dirty="0">
                <a:solidFill>
                  <a:srgbClr val="353535"/>
                </a:solidFill>
                <a:effectLst/>
                <a:latin typeface="work-sans"/>
              </a:rPr>
              <a:t> </a:t>
            </a:r>
            <a:r>
              <a:rPr lang="en-US" b="0" i="0" dirty="0" err="1">
                <a:solidFill>
                  <a:srgbClr val="353535"/>
                </a:solidFill>
                <a:effectLst/>
                <a:latin typeface="work-sans"/>
              </a:rPr>
              <a:t>felst</a:t>
            </a:r>
            <a:r>
              <a:rPr lang="en-US" b="0" i="0" dirty="0">
                <a:solidFill>
                  <a:srgbClr val="353535"/>
                </a:solidFill>
                <a:effectLst/>
                <a:latin typeface="work-sans"/>
              </a:rPr>
              <a:t> í </a:t>
            </a:r>
            <a:r>
              <a:rPr lang="en-US" b="0" i="0" dirty="0" err="1">
                <a:solidFill>
                  <a:srgbClr val="353535"/>
                </a:solidFill>
                <a:effectLst/>
                <a:latin typeface="work-sans"/>
              </a:rPr>
              <a:t>hagsmunagæslu</a:t>
            </a:r>
            <a:r>
              <a:rPr lang="en-US" b="0" i="0" dirty="0">
                <a:solidFill>
                  <a:srgbClr val="353535"/>
                </a:solidFill>
                <a:effectLst/>
                <a:latin typeface="work-sans"/>
              </a:rPr>
              <a:t> </a:t>
            </a:r>
            <a:r>
              <a:rPr lang="en-US" b="0" i="0" dirty="0" err="1">
                <a:solidFill>
                  <a:srgbClr val="353535"/>
                </a:solidFill>
                <a:effectLst/>
                <a:latin typeface="work-sans"/>
              </a:rPr>
              <a:t>fyrir</a:t>
            </a:r>
            <a:r>
              <a:rPr lang="en-US" b="0" i="0" dirty="0">
                <a:solidFill>
                  <a:srgbClr val="353535"/>
                </a:solidFill>
                <a:effectLst/>
                <a:latin typeface="work-sans"/>
              </a:rPr>
              <a:t> </a:t>
            </a:r>
            <a:r>
              <a:rPr lang="en-US" b="0" i="0" dirty="0" err="1">
                <a:solidFill>
                  <a:srgbClr val="353535"/>
                </a:solidFill>
                <a:effectLst/>
                <a:latin typeface="work-sans"/>
              </a:rPr>
              <a:t>sveitarfélögin</a:t>
            </a:r>
            <a:r>
              <a:rPr lang="en-US" b="0" i="0" dirty="0">
                <a:solidFill>
                  <a:srgbClr val="353535"/>
                </a:solidFill>
                <a:effectLst/>
                <a:latin typeface="work-sans"/>
              </a:rPr>
              <a:t> </a:t>
            </a:r>
            <a:r>
              <a:rPr lang="en-US" b="0" i="0" dirty="0" err="1">
                <a:solidFill>
                  <a:srgbClr val="353535"/>
                </a:solidFill>
                <a:effectLst/>
                <a:latin typeface="work-sans"/>
              </a:rPr>
              <a:t>gagnvart</a:t>
            </a:r>
            <a:r>
              <a:rPr lang="en-US" b="0" i="0" dirty="0">
                <a:solidFill>
                  <a:srgbClr val="353535"/>
                </a:solidFill>
                <a:effectLst/>
                <a:latin typeface="work-sans"/>
              </a:rPr>
              <a:t> </a:t>
            </a:r>
            <a:r>
              <a:rPr lang="en-US" b="0" i="0" dirty="0" err="1">
                <a:solidFill>
                  <a:srgbClr val="353535"/>
                </a:solidFill>
                <a:effectLst/>
                <a:latin typeface="work-sans"/>
              </a:rPr>
              <a:t>ríkisvaldinu</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öðrum</a:t>
            </a:r>
            <a:r>
              <a:rPr lang="en-US" b="0" i="0" dirty="0">
                <a:solidFill>
                  <a:srgbClr val="353535"/>
                </a:solidFill>
                <a:effectLst/>
                <a:latin typeface="work-sans"/>
              </a:rPr>
              <a:t> </a:t>
            </a:r>
            <a:r>
              <a:rPr lang="en-US" b="0" i="0" dirty="0" err="1">
                <a:solidFill>
                  <a:srgbClr val="353535"/>
                </a:solidFill>
                <a:effectLst/>
                <a:latin typeface="work-sans"/>
              </a:rPr>
              <a:t>innlendum</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erlendum</a:t>
            </a:r>
            <a:r>
              <a:rPr lang="en-US" b="0" i="0" dirty="0">
                <a:solidFill>
                  <a:srgbClr val="353535"/>
                </a:solidFill>
                <a:effectLst/>
                <a:latin typeface="work-sans"/>
              </a:rPr>
              <a:t> </a:t>
            </a:r>
            <a:r>
              <a:rPr lang="en-US" b="0" i="0" dirty="0" err="1">
                <a:solidFill>
                  <a:srgbClr val="353535"/>
                </a:solidFill>
                <a:effectLst/>
                <a:latin typeface="work-sans"/>
              </a:rPr>
              <a:t>aðilum</a:t>
            </a:r>
            <a:r>
              <a:rPr lang="en-US" b="0" i="0" dirty="0">
                <a:solidFill>
                  <a:srgbClr val="353535"/>
                </a:solidFill>
                <a:effectLst/>
                <a:latin typeface="work-sans"/>
              </a:rPr>
              <a:t> </a:t>
            </a:r>
          </a:p>
          <a:p>
            <a:pPr lvl="1">
              <a:buFont typeface="Arial" panose="020B0604020202020204" pitchFamily="34" charset="0"/>
              <a:buChar char="•"/>
            </a:pPr>
            <a:r>
              <a:rPr lang="en-US" b="0" i="0" dirty="0" err="1">
                <a:solidFill>
                  <a:srgbClr val="353535"/>
                </a:solidFill>
                <a:effectLst/>
                <a:latin typeface="work-sans"/>
              </a:rPr>
              <a:t>Sambandið</a:t>
            </a:r>
            <a:r>
              <a:rPr lang="en-US" b="0" i="0" dirty="0">
                <a:solidFill>
                  <a:srgbClr val="353535"/>
                </a:solidFill>
                <a:effectLst/>
                <a:latin typeface="work-sans"/>
              </a:rPr>
              <a:t> </a:t>
            </a:r>
            <a:r>
              <a:rPr lang="en-US" b="0" i="0" dirty="0" err="1">
                <a:solidFill>
                  <a:srgbClr val="353535"/>
                </a:solidFill>
                <a:effectLst/>
                <a:latin typeface="work-sans"/>
              </a:rPr>
              <a:t>mótar</a:t>
            </a:r>
            <a:r>
              <a:rPr lang="en-US" b="0" i="0" dirty="0">
                <a:solidFill>
                  <a:srgbClr val="353535"/>
                </a:solidFill>
                <a:effectLst/>
                <a:latin typeface="work-sans"/>
              </a:rPr>
              <a:t> </a:t>
            </a:r>
            <a:r>
              <a:rPr lang="en-US" b="0" i="0" dirty="0" err="1">
                <a:solidFill>
                  <a:srgbClr val="353535"/>
                </a:solidFill>
                <a:effectLst/>
                <a:latin typeface="work-sans"/>
              </a:rPr>
              <a:t>stefnu</a:t>
            </a:r>
            <a:r>
              <a:rPr lang="en-US" b="0" i="0" dirty="0">
                <a:solidFill>
                  <a:srgbClr val="353535"/>
                </a:solidFill>
                <a:effectLst/>
                <a:latin typeface="work-sans"/>
              </a:rPr>
              <a:t> </a:t>
            </a:r>
            <a:r>
              <a:rPr lang="en-US" b="0" i="0" dirty="0" err="1">
                <a:solidFill>
                  <a:srgbClr val="353535"/>
                </a:solidFill>
                <a:effectLst/>
                <a:latin typeface="work-sans"/>
              </a:rPr>
              <a:t>sveitarfélaganna</a:t>
            </a:r>
            <a:r>
              <a:rPr lang="en-US" b="0" i="0" dirty="0">
                <a:solidFill>
                  <a:srgbClr val="353535"/>
                </a:solidFill>
                <a:effectLst/>
                <a:latin typeface="work-sans"/>
              </a:rPr>
              <a:t> </a:t>
            </a:r>
            <a:r>
              <a:rPr lang="en-US" b="0" i="0" dirty="0" err="1">
                <a:solidFill>
                  <a:srgbClr val="353535"/>
                </a:solidFill>
                <a:effectLst/>
                <a:latin typeface="work-sans"/>
              </a:rPr>
              <a:t>til</a:t>
            </a:r>
            <a:r>
              <a:rPr lang="en-US" b="0" i="0" dirty="0">
                <a:solidFill>
                  <a:srgbClr val="353535"/>
                </a:solidFill>
                <a:effectLst/>
                <a:latin typeface="work-sans"/>
              </a:rPr>
              <a:t> </a:t>
            </a:r>
            <a:r>
              <a:rPr lang="en-US" b="0" i="0" dirty="0" err="1">
                <a:solidFill>
                  <a:srgbClr val="353535"/>
                </a:solidFill>
                <a:effectLst/>
                <a:latin typeface="work-sans"/>
              </a:rPr>
              <a:t>einstakra</a:t>
            </a:r>
            <a:r>
              <a:rPr lang="en-US" b="0" i="0" dirty="0">
                <a:solidFill>
                  <a:srgbClr val="353535"/>
                </a:solidFill>
                <a:effectLst/>
                <a:latin typeface="work-sans"/>
              </a:rPr>
              <a:t> </a:t>
            </a:r>
            <a:r>
              <a:rPr lang="en-US" b="0" i="0" dirty="0" err="1">
                <a:solidFill>
                  <a:srgbClr val="353535"/>
                </a:solidFill>
                <a:effectLst/>
                <a:latin typeface="work-sans"/>
              </a:rPr>
              <a:t>mála</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hefur</a:t>
            </a:r>
            <a:r>
              <a:rPr lang="en-US" b="0" i="0" dirty="0">
                <a:solidFill>
                  <a:srgbClr val="353535"/>
                </a:solidFill>
                <a:effectLst/>
                <a:latin typeface="work-sans"/>
              </a:rPr>
              <a:t> </a:t>
            </a:r>
            <a:r>
              <a:rPr lang="en-US" b="0" i="0" dirty="0" err="1">
                <a:solidFill>
                  <a:srgbClr val="353535"/>
                </a:solidFill>
                <a:effectLst/>
                <a:latin typeface="work-sans"/>
              </a:rPr>
              <a:t>því</a:t>
            </a:r>
            <a:r>
              <a:rPr lang="en-US" b="0" i="0" dirty="0">
                <a:solidFill>
                  <a:srgbClr val="353535"/>
                </a:solidFill>
                <a:effectLst/>
                <a:latin typeface="work-sans"/>
              </a:rPr>
              <a:t> </a:t>
            </a:r>
            <a:r>
              <a:rPr lang="en-US" b="0" i="0" dirty="0" err="1">
                <a:solidFill>
                  <a:srgbClr val="353535"/>
                </a:solidFill>
                <a:effectLst/>
                <a:latin typeface="work-sans"/>
              </a:rPr>
              <a:t>náin</a:t>
            </a:r>
            <a:r>
              <a:rPr lang="en-US" b="0" i="0" dirty="0">
                <a:solidFill>
                  <a:srgbClr val="353535"/>
                </a:solidFill>
                <a:effectLst/>
                <a:latin typeface="work-sans"/>
              </a:rPr>
              <a:t> </a:t>
            </a:r>
            <a:r>
              <a:rPr lang="en-US" b="0" i="0" dirty="0" err="1">
                <a:solidFill>
                  <a:srgbClr val="353535"/>
                </a:solidFill>
                <a:effectLst/>
                <a:latin typeface="work-sans"/>
              </a:rPr>
              <a:t>samskipti</a:t>
            </a:r>
            <a:r>
              <a:rPr lang="en-US" b="0" i="0" dirty="0">
                <a:solidFill>
                  <a:srgbClr val="353535"/>
                </a:solidFill>
                <a:effectLst/>
                <a:latin typeface="work-sans"/>
              </a:rPr>
              <a:t> </a:t>
            </a:r>
            <a:r>
              <a:rPr lang="en-US" b="0" i="0" dirty="0" err="1">
                <a:solidFill>
                  <a:srgbClr val="353535"/>
                </a:solidFill>
                <a:effectLst/>
                <a:latin typeface="work-sans"/>
              </a:rPr>
              <a:t>við</a:t>
            </a:r>
            <a:r>
              <a:rPr lang="en-US" b="0" i="0" dirty="0">
                <a:solidFill>
                  <a:srgbClr val="353535"/>
                </a:solidFill>
                <a:effectLst/>
                <a:latin typeface="work-sans"/>
              </a:rPr>
              <a:t> </a:t>
            </a:r>
            <a:r>
              <a:rPr lang="en-US" b="0" i="0" dirty="0" err="1">
                <a:solidFill>
                  <a:srgbClr val="353535"/>
                </a:solidFill>
                <a:effectLst/>
                <a:latin typeface="work-sans"/>
              </a:rPr>
              <a:t>ríkisstjórn</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Alþingi</a:t>
            </a:r>
            <a:endParaRPr lang="en-US" b="0" i="0" dirty="0">
              <a:solidFill>
                <a:srgbClr val="353535"/>
              </a:solidFill>
              <a:effectLst/>
              <a:latin typeface="work-sans"/>
            </a:endParaRPr>
          </a:p>
          <a:p>
            <a:pPr lvl="1">
              <a:buFont typeface="Arial" panose="020B0604020202020204" pitchFamily="34" charset="0"/>
              <a:buChar char="•"/>
            </a:pPr>
            <a:r>
              <a:rPr lang="en-US" b="0" i="0" dirty="0">
                <a:solidFill>
                  <a:srgbClr val="353535"/>
                </a:solidFill>
                <a:effectLst/>
                <a:latin typeface="work-sans"/>
              </a:rPr>
              <a:t>Í </a:t>
            </a:r>
            <a:r>
              <a:rPr lang="en-US" b="0" i="0" dirty="0" err="1">
                <a:solidFill>
                  <a:srgbClr val="353535"/>
                </a:solidFill>
                <a:effectLst/>
                <a:latin typeface="work-sans"/>
              </a:rPr>
              <a:t>sveitarstjórnarlögum</a:t>
            </a:r>
            <a:r>
              <a:rPr lang="en-US" b="0" i="0" dirty="0">
                <a:solidFill>
                  <a:srgbClr val="353535"/>
                </a:solidFill>
                <a:effectLst/>
                <a:latin typeface="work-sans"/>
              </a:rPr>
              <a:t> er </a:t>
            </a:r>
            <a:r>
              <a:rPr lang="en-US" b="0" i="0" dirty="0" err="1">
                <a:solidFill>
                  <a:srgbClr val="353535"/>
                </a:solidFill>
                <a:effectLst/>
                <a:latin typeface="work-sans"/>
              </a:rPr>
              <a:t>Samband</a:t>
            </a:r>
            <a:r>
              <a:rPr lang="en-US" b="0" i="0" dirty="0">
                <a:solidFill>
                  <a:srgbClr val="353535"/>
                </a:solidFill>
                <a:effectLst/>
                <a:latin typeface="work-sans"/>
              </a:rPr>
              <a:t> </a:t>
            </a:r>
            <a:r>
              <a:rPr lang="en-US" b="0" i="0" dirty="0" err="1">
                <a:solidFill>
                  <a:srgbClr val="353535"/>
                </a:solidFill>
                <a:effectLst/>
                <a:latin typeface="work-sans"/>
              </a:rPr>
              <a:t>íslenskra</a:t>
            </a:r>
            <a:r>
              <a:rPr lang="en-US" b="0" i="0" dirty="0">
                <a:solidFill>
                  <a:srgbClr val="353535"/>
                </a:solidFill>
                <a:effectLst/>
                <a:latin typeface="work-sans"/>
              </a:rPr>
              <a:t> </a:t>
            </a:r>
            <a:r>
              <a:rPr lang="en-US" b="0" i="0" dirty="0" err="1">
                <a:solidFill>
                  <a:srgbClr val="353535"/>
                </a:solidFill>
                <a:effectLst/>
                <a:latin typeface="work-sans"/>
              </a:rPr>
              <a:t>sveitarfélaga</a:t>
            </a:r>
            <a:r>
              <a:rPr lang="en-US" b="0" i="0" dirty="0">
                <a:solidFill>
                  <a:srgbClr val="353535"/>
                </a:solidFill>
                <a:effectLst/>
                <a:latin typeface="work-sans"/>
              </a:rPr>
              <a:t> </a:t>
            </a:r>
            <a:r>
              <a:rPr lang="en-US" b="0" i="0" dirty="0" err="1">
                <a:solidFill>
                  <a:srgbClr val="353535"/>
                </a:solidFill>
                <a:effectLst/>
                <a:latin typeface="work-sans"/>
              </a:rPr>
              <a:t>viðurkennt</a:t>
            </a:r>
            <a:r>
              <a:rPr lang="en-US" b="0" i="0" dirty="0">
                <a:solidFill>
                  <a:srgbClr val="353535"/>
                </a:solidFill>
                <a:effectLst/>
                <a:latin typeface="work-sans"/>
              </a:rPr>
              <a:t> </a:t>
            </a:r>
            <a:r>
              <a:rPr lang="en-US" b="0" i="0" dirty="0" err="1">
                <a:solidFill>
                  <a:srgbClr val="353535"/>
                </a:solidFill>
                <a:effectLst/>
                <a:latin typeface="work-sans"/>
              </a:rPr>
              <a:t>sem</a:t>
            </a:r>
            <a:r>
              <a:rPr lang="en-US" b="0" i="0" dirty="0">
                <a:solidFill>
                  <a:srgbClr val="353535"/>
                </a:solidFill>
                <a:effectLst/>
                <a:latin typeface="work-sans"/>
              </a:rPr>
              <a:t> </a:t>
            </a:r>
            <a:r>
              <a:rPr lang="en-US" b="0" i="0" dirty="0" err="1">
                <a:solidFill>
                  <a:srgbClr val="353535"/>
                </a:solidFill>
                <a:effectLst/>
                <a:latin typeface="work-sans"/>
              </a:rPr>
              <a:t>sameiginlegur</a:t>
            </a:r>
            <a:r>
              <a:rPr lang="en-US" b="0" i="0" dirty="0">
                <a:solidFill>
                  <a:srgbClr val="353535"/>
                </a:solidFill>
                <a:effectLst/>
                <a:latin typeface="work-sans"/>
              </a:rPr>
              <a:t> </a:t>
            </a:r>
            <a:r>
              <a:rPr lang="en-US" b="0" i="0" dirty="0" err="1">
                <a:solidFill>
                  <a:srgbClr val="353535"/>
                </a:solidFill>
                <a:effectLst/>
                <a:latin typeface="work-sans"/>
              </a:rPr>
              <a:t>málsvari</a:t>
            </a:r>
            <a:r>
              <a:rPr lang="en-US" b="0" i="0" dirty="0">
                <a:solidFill>
                  <a:srgbClr val="353535"/>
                </a:solidFill>
                <a:effectLst/>
                <a:latin typeface="work-sans"/>
              </a:rPr>
              <a:t> </a:t>
            </a:r>
            <a:r>
              <a:rPr lang="en-US" b="0" i="0" dirty="0" err="1">
                <a:solidFill>
                  <a:srgbClr val="353535"/>
                </a:solidFill>
                <a:effectLst/>
                <a:latin typeface="work-sans"/>
              </a:rPr>
              <a:t>sveitarfélaganna</a:t>
            </a:r>
            <a:endParaRPr lang="en-US" b="0" i="0" dirty="0">
              <a:solidFill>
                <a:srgbClr val="353535"/>
              </a:solidFill>
              <a:effectLst/>
              <a:latin typeface="work-sans"/>
            </a:endParaRPr>
          </a:p>
          <a:p>
            <a:pPr lvl="1">
              <a:buFont typeface="Arial" panose="020B0604020202020204" pitchFamily="34" charset="0"/>
              <a:buChar char="•"/>
            </a:pPr>
            <a:r>
              <a:rPr lang="en-US" dirty="0">
                <a:solidFill>
                  <a:srgbClr val="353535"/>
                </a:solidFill>
                <a:latin typeface="work-sans"/>
              </a:rPr>
              <a:t>Í</a:t>
            </a:r>
            <a:r>
              <a:rPr lang="en-US" b="0" i="0" dirty="0">
                <a:solidFill>
                  <a:srgbClr val="353535"/>
                </a:solidFill>
                <a:effectLst/>
                <a:latin typeface="work-sans"/>
              </a:rPr>
              <a:t> </a:t>
            </a:r>
            <a:r>
              <a:rPr lang="en-US" b="0" i="0" dirty="0" err="1">
                <a:solidFill>
                  <a:srgbClr val="353535"/>
                </a:solidFill>
                <a:effectLst/>
                <a:latin typeface="work-sans"/>
              </a:rPr>
              <a:t>gildi</a:t>
            </a:r>
            <a:r>
              <a:rPr lang="en-US" b="0" i="0" dirty="0">
                <a:solidFill>
                  <a:srgbClr val="353535"/>
                </a:solidFill>
                <a:effectLst/>
                <a:latin typeface="work-sans"/>
              </a:rPr>
              <a:t> er </a:t>
            </a:r>
            <a:r>
              <a:rPr lang="en-US" b="0" i="0" dirty="0" err="1">
                <a:solidFill>
                  <a:srgbClr val="353535"/>
                </a:solidFill>
                <a:effectLst/>
                <a:latin typeface="work-sans"/>
              </a:rPr>
              <a:t>sérstakur</a:t>
            </a:r>
            <a:r>
              <a:rPr lang="en-US" b="0" i="0" dirty="0">
                <a:solidFill>
                  <a:srgbClr val="353535"/>
                </a:solidFill>
                <a:effectLst/>
                <a:latin typeface="work-sans"/>
              </a:rPr>
              <a:t> </a:t>
            </a:r>
            <a:r>
              <a:rPr lang="en-US" b="0" i="0" dirty="0" err="1">
                <a:solidFill>
                  <a:srgbClr val="353535"/>
                </a:solidFill>
                <a:effectLst/>
                <a:latin typeface="work-sans"/>
              </a:rPr>
              <a:t>samstarfssáttmáli</a:t>
            </a:r>
            <a:r>
              <a:rPr lang="en-US" b="0" i="0" dirty="0">
                <a:solidFill>
                  <a:srgbClr val="353535"/>
                </a:solidFill>
                <a:effectLst/>
                <a:latin typeface="work-sans"/>
              </a:rPr>
              <a:t> </a:t>
            </a:r>
            <a:r>
              <a:rPr lang="en-US" b="0" i="0" dirty="0" err="1">
                <a:solidFill>
                  <a:srgbClr val="353535"/>
                </a:solidFill>
                <a:effectLst/>
                <a:latin typeface="work-sans"/>
              </a:rPr>
              <a:t>við</a:t>
            </a:r>
            <a:r>
              <a:rPr lang="en-US" b="0" i="0" dirty="0">
                <a:solidFill>
                  <a:srgbClr val="353535"/>
                </a:solidFill>
                <a:effectLst/>
                <a:latin typeface="work-sans"/>
              </a:rPr>
              <a:t> </a:t>
            </a:r>
            <a:r>
              <a:rPr lang="en-US" b="0" i="0" dirty="0" err="1">
                <a:solidFill>
                  <a:srgbClr val="353535"/>
                </a:solidFill>
                <a:effectLst/>
                <a:latin typeface="work-sans"/>
              </a:rPr>
              <a:t>ríkisstjórn</a:t>
            </a:r>
            <a:r>
              <a:rPr lang="en-US" b="0" i="0" dirty="0">
                <a:solidFill>
                  <a:srgbClr val="353535"/>
                </a:solidFill>
                <a:effectLst/>
                <a:latin typeface="work-sans"/>
              </a:rPr>
              <a:t> </a:t>
            </a:r>
            <a:r>
              <a:rPr lang="en-US" b="0" i="0" dirty="0" err="1">
                <a:solidFill>
                  <a:srgbClr val="353535"/>
                </a:solidFill>
                <a:effectLst/>
                <a:latin typeface="work-sans"/>
              </a:rPr>
              <a:t>Íslands</a:t>
            </a:r>
            <a:r>
              <a:rPr lang="en-US" b="0" i="0" dirty="0">
                <a:solidFill>
                  <a:srgbClr val="353535"/>
                </a:solidFill>
                <a:effectLst/>
                <a:latin typeface="work-sans"/>
              </a:rPr>
              <a:t>, </a:t>
            </a:r>
            <a:r>
              <a:rPr lang="en-US" b="0" i="0" dirty="0" err="1">
                <a:solidFill>
                  <a:srgbClr val="353535"/>
                </a:solidFill>
                <a:effectLst/>
                <a:latin typeface="work-sans"/>
              </a:rPr>
              <a:t>þar</a:t>
            </a:r>
            <a:r>
              <a:rPr lang="en-US" b="0" i="0" dirty="0">
                <a:solidFill>
                  <a:srgbClr val="353535"/>
                </a:solidFill>
                <a:effectLst/>
                <a:latin typeface="work-sans"/>
              </a:rPr>
              <a:t> </a:t>
            </a:r>
            <a:r>
              <a:rPr lang="en-US" b="0" i="0" dirty="0" err="1">
                <a:solidFill>
                  <a:srgbClr val="353535"/>
                </a:solidFill>
                <a:effectLst/>
                <a:latin typeface="work-sans"/>
              </a:rPr>
              <a:t>sem</a:t>
            </a:r>
            <a:r>
              <a:rPr lang="en-US" b="0" i="0" dirty="0">
                <a:solidFill>
                  <a:srgbClr val="353535"/>
                </a:solidFill>
                <a:effectLst/>
                <a:latin typeface="work-sans"/>
              </a:rPr>
              <a:t> </a:t>
            </a:r>
            <a:r>
              <a:rPr lang="en-US" b="0" i="0" dirty="0" err="1">
                <a:solidFill>
                  <a:srgbClr val="353535"/>
                </a:solidFill>
                <a:effectLst/>
                <a:latin typeface="work-sans"/>
              </a:rPr>
              <a:t>með</a:t>
            </a:r>
            <a:r>
              <a:rPr lang="en-US" b="0" i="0" dirty="0">
                <a:solidFill>
                  <a:srgbClr val="353535"/>
                </a:solidFill>
                <a:effectLst/>
                <a:latin typeface="work-sans"/>
              </a:rPr>
              <a:t> </a:t>
            </a:r>
            <a:r>
              <a:rPr lang="en-US" b="0" i="0" dirty="0" err="1">
                <a:solidFill>
                  <a:srgbClr val="353535"/>
                </a:solidFill>
                <a:effectLst/>
                <a:latin typeface="work-sans"/>
              </a:rPr>
              <a:t>formlegum</a:t>
            </a:r>
            <a:r>
              <a:rPr lang="en-US" b="0" i="0" dirty="0">
                <a:solidFill>
                  <a:srgbClr val="353535"/>
                </a:solidFill>
                <a:effectLst/>
                <a:latin typeface="work-sans"/>
              </a:rPr>
              <a:t> </a:t>
            </a:r>
            <a:r>
              <a:rPr lang="en-US" b="0" i="0" dirty="0" err="1">
                <a:solidFill>
                  <a:srgbClr val="353535"/>
                </a:solidFill>
                <a:effectLst/>
                <a:latin typeface="work-sans"/>
              </a:rPr>
              <a:t>hætti</a:t>
            </a:r>
            <a:r>
              <a:rPr lang="en-US" b="0" i="0" dirty="0">
                <a:solidFill>
                  <a:srgbClr val="353535"/>
                </a:solidFill>
                <a:effectLst/>
                <a:latin typeface="work-sans"/>
              </a:rPr>
              <a:t> er </a:t>
            </a:r>
            <a:r>
              <a:rPr lang="en-US" b="0" i="0" dirty="0" err="1">
                <a:solidFill>
                  <a:srgbClr val="353535"/>
                </a:solidFill>
                <a:effectLst/>
                <a:latin typeface="work-sans"/>
              </a:rPr>
              <a:t>kveðið</a:t>
            </a:r>
            <a:r>
              <a:rPr lang="en-US" b="0" i="0" dirty="0">
                <a:solidFill>
                  <a:srgbClr val="353535"/>
                </a:solidFill>
                <a:effectLst/>
                <a:latin typeface="work-sans"/>
              </a:rPr>
              <a:t> á um </a:t>
            </a:r>
            <a:r>
              <a:rPr lang="en-US" b="0" i="0" dirty="0" err="1">
                <a:solidFill>
                  <a:srgbClr val="353535"/>
                </a:solidFill>
                <a:effectLst/>
                <a:latin typeface="work-sans"/>
              </a:rPr>
              <a:t>samskipti</a:t>
            </a:r>
            <a:r>
              <a:rPr lang="en-US" b="0" i="0" dirty="0">
                <a:solidFill>
                  <a:srgbClr val="353535"/>
                </a:solidFill>
                <a:effectLst/>
                <a:latin typeface="work-sans"/>
              </a:rPr>
              <a:t> </a:t>
            </a:r>
            <a:r>
              <a:rPr lang="en-US" b="0" i="0" dirty="0" err="1">
                <a:solidFill>
                  <a:srgbClr val="353535"/>
                </a:solidFill>
                <a:effectLst/>
                <a:latin typeface="work-sans"/>
              </a:rPr>
              <a:t>þessara</a:t>
            </a:r>
            <a:r>
              <a:rPr lang="en-US" b="0" i="0" dirty="0">
                <a:solidFill>
                  <a:srgbClr val="353535"/>
                </a:solidFill>
                <a:effectLst/>
                <a:latin typeface="work-sans"/>
              </a:rPr>
              <a:t> </a:t>
            </a:r>
            <a:r>
              <a:rPr lang="en-US" b="0" i="0" dirty="0" err="1">
                <a:solidFill>
                  <a:srgbClr val="353535"/>
                </a:solidFill>
                <a:effectLst/>
                <a:latin typeface="work-sans"/>
              </a:rPr>
              <a:t>tveggja</a:t>
            </a:r>
            <a:r>
              <a:rPr lang="en-US" b="0" i="0" dirty="0">
                <a:solidFill>
                  <a:srgbClr val="353535"/>
                </a:solidFill>
                <a:effectLst/>
                <a:latin typeface="work-sans"/>
              </a:rPr>
              <a:t> </a:t>
            </a:r>
            <a:r>
              <a:rPr lang="en-US" b="0" i="0" dirty="0" err="1">
                <a:solidFill>
                  <a:srgbClr val="353535"/>
                </a:solidFill>
                <a:effectLst/>
                <a:latin typeface="work-sans"/>
              </a:rPr>
              <a:t>stjórnvalda</a:t>
            </a:r>
            <a:endParaRPr lang="en-US" b="0" i="0" dirty="0">
              <a:solidFill>
                <a:srgbClr val="353535"/>
              </a:solidFill>
              <a:effectLst/>
              <a:latin typeface="work-sans"/>
            </a:endParaRPr>
          </a:p>
          <a:p>
            <a:pPr lvl="1">
              <a:buFont typeface="Arial" panose="020B0604020202020204" pitchFamily="34" charset="0"/>
              <a:buChar char="•"/>
            </a:pPr>
            <a:r>
              <a:rPr lang="en-US" dirty="0" err="1">
                <a:solidFill>
                  <a:srgbClr val="353535"/>
                </a:solidFill>
                <a:latin typeface="work-sans"/>
              </a:rPr>
              <a:t>Aðild</a:t>
            </a:r>
            <a:r>
              <a:rPr lang="en-US" dirty="0">
                <a:solidFill>
                  <a:srgbClr val="353535"/>
                </a:solidFill>
                <a:latin typeface="work-sans"/>
              </a:rPr>
              <a:t> er </a:t>
            </a:r>
            <a:r>
              <a:rPr lang="en-US" dirty="0" err="1">
                <a:solidFill>
                  <a:srgbClr val="353535"/>
                </a:solidFill>
                <a:latin typeface="work-sans"/>
              </a:rPr>
              <a:t>frjáls</a:t>
            </a:r>
            <a:r>
              <a:rPr lang="en-US" dirty="0">
                <a:solidFill>
                  <a:srgbClr val="353535"/>
                </a:solidFill>
                <a:latin typeface="work-sans"/>
              </a:rPr>
              <a:t> </a:t>
            </a:r>
            <a:r>
              <a:rPr lang="en-US" dirty="0" err="1">
                <a:solidFill>
                  <a:srgbClr val="353535"/>
                </a:solidFill>
                <a:latin typeface="work-sans"/>
              </a:rPr>
              <a:t>en</a:t>
            </a:r>
            <a:r>
              <a:rPr lang="en-US" dirty="0">
                <a:solidFill>
                  <a:srgbClr val="353535"/>
                </a:solidFill>
                <a:latin typeface="work-sans"/>
              </a:rPr>
              <a:t> </a:t>
            </a:r>
            <a:r>
              <a:rPr lang="en-US" dirty="0" err="1">
                <a:solidFill>
                  <a:srgbClr val="353535"/>
                </a:solidFill>
                <a:latin typeface="work-sans"/>
              </a:rPr>
              <a:t>öll</a:t>
            </a:r>
            <a:r>
              <a:rPr lang="en-US" dirty="0">
                <a:solidFill>
                  <a:srgbClr val="353535"/>
                </a:solidFill>
                <a:latin typeface="work-sans"/>
              </a:rPr>
              <a:t> </a:t>
            </a:r>
            <a:r>
              <a:rPr lang="en-US" dirty="0" err="1">
                <a:solidFill>
                  <a:srgbClr val="353535"/>
                </a:solidFill>
                <a:latin typeface="work-sans"/>
              </a:rPr>
              <a:t>sveitarfélög</a:t>
            </a:r>
            <a:r>
              <a:rPr lang="en-US" dirty="0">
                <a:solidFill>
                  <a:srgbClr val="353535"/>
                </a:solidFill>
                <a:latin typeface="work-sans"/>
              </a:rPr>
              <a:t> á </a:t>
            </a:r>
            <a:r>
              <a:rPr lang="en-US" dirty="0" err="1">
                <a:solidFill>
                  <a:srgbClr val="353535"/>
                </a:solidFill>
                <a:latin typeface="work-sans"/>
              </a:rPr>
              <a:t>Íslandi</a:t>
            </a:r>
            <a:r>
              <a:rPr lang="en-US" dirty="0">
                <a:solidFill>
                  <a:srgbClr val="353535"/>
                </a:solidFill>
                <a:latin typeface="work-sans"/>
              </a:rPr>
              <a:t> </a:t>
            </a:r>
            <a:r>
              <a:rPr lang="en-US" dirty="0" err="1">
                <a:solidFill>
                  <a:srgbClr val="353535"/>
                </a:solidFill>
                <a:latin typeface="work-sans"/>
              </a:rPr>
              <a:t>eru</a:t>
            </a:r>
            <a:r>
              <a:rPr lang="en-US" dirty="0">
                <a:solidFill>
                  <a:srgbClr val="353535"/>
                </a:solidFill>
                <a:latin typeface="work-sans"/>
              </a:rPr>
              <a:t> </a:t>
            </a:r>
            <a:r>
              <a:rPr lang="en-US" dirty="0" err="1">
                <a:solidFill>
                  <a:srgbClr val="353535"/>
                </a:solidFill>
                <a:latin typeface="work-sans"/>
              </a:rPr>
              <a:t>aðilar</a:t>
            </a:r>
            <a:r>
              <a:rPr lang="en-US" dirty="0">
                <a:solidFill>
                  <a:srgbClr val="353535"/>
                </a:solidFill>
                <a:latin typeface="work-sans"/>
              </a:rPr>
              <a:t> </a:t>
            </a:r>
            <a:r>
              <a:rPr lang="en-US" dirty="0" err="1">
                <a:solidFill>
                  <a:srgbClr val="353535"/>
                </a:solidFill>
                <a:latin typeface="work-sans"/>
              </a:rPr>
              <a:t>að</a:t>
            </a:r>
            <a:r>
              <a:rPr lang="en-US" dirty="0">
                <a:solidFill>
                  <a:srgbClr val="353535"/>
                </a:solidFill>
                <a:latin typeface="work-sans"/>
              </a:rPr>
              <a:t> </a:t>
            </a:r>
            <a:r>
              <a:rPr lang="en-US" dirty="0" err="1">
                <a:solidFill>
                  <a:srgbClr val="353535"/>
                </a:solidFill>
                <a:latin typeface="work-sans"/>
              </a:rPr>
              <a:t>sambandinu</a:t>
            </a:r>
            <a:endParaRPr lang="en-US" dirty="0"/>
          </a:p>
          <a:p>
            <a:pPr lvl="1"/>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13662939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Samband</a:t>
            </a:r>
            <a:r>
              <a:rPr lang="en-US" dirty="0"/>
              <a:t> </a:t>
            </a:r>
            <a:r>
              <a:rPr lang="en-US" dirty="0" err="1"/>
              <a:t>íslenskra</a:t>
            </a:r>
            <a:r>
              <a:rPr lang="en-US" dirty="0"/>
              <a:t> </a:t>
            </a:r>
            <a:r>
              <a:rPr lang="en-US" dirty="0" err="1"/>
              <a:t>sveitarfélaga</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a:xfrm>
            <a:off x="838200" y="1445342"/>
            <a:ext cx="10515600" cy="4911008"/>
          </a:xfrm>
        </p:spPr>
        <p:txBody>
          <a:bodyPr>
            <a:normAutofit fontScale="92500" lnSpcReduction="10000"/>
          </a:bodyPr>
          <a:lstStyle/>
          <a:p>
            <a:pPr algn="l"/>
            <a:r>
              <a:rPr lang="en-US" b="0" i="0" dirty="0">
                <a:solidFill>
                  <a:srgbClr val="353535"/>
                </a:solidFill>
                <a:effectLst/>
                <a:latin typeface="work-sans"/>
              </a:rPr>
              <a:t>Í </a:t>
            </a:r>
            <a:r>
              <a:rPr lang="en-US" b="0" i="0" dirty="0" err="1">
                <a:solidFill>
                  <a:srgbClr val="353535"/>
                </a:solidFill>
                <a:effectLst/>
                <a:latin typeface="work-sans"/>
              </a:rPr>
              <a:t>lögum</a:t>
            </a:r>
            <a:r>
              <a:rPr lang="en-US" b="0" i="0" dirty="0">
                <a:solidFill>
                  <a:srgbClr val="353535"/>
                </a:solidFill>
                <a:effectLst/>
                <a:latin typeface="work-sans"/>
              </a:rPr>
              <a:t> </a:t>
            </a:r>
            <a:r>
              <a:rPr lang="en-US" b="0" i="0" dirty="0" err="1">
                <a:solidFill>
                  <a:srgbClr val="353535"/>
                </a:solidFill>
                <a:effectLst/>
                <a:latin typeface="work-sans"/>
              </a:rPr>
              <a:t>Sambands</a:t>
            </a:r>
            <a:r>
              <a:rPr lang="en-US" b="0" i="0" dirty="0">
                <a:solidFill>
                  <a:srgbClr val="353535"/>
                </a:solidFill>
                <a:effectLst/>
                <a:latin typeface="work-sans"/>
              </a:rPr>
              <a:t> </a:t>
            </a:r>
            <a:r>
              <a:rPr lang="en-US" b="0" i="0" dirty="0" err="1">
                <a:solidFill>
                  <a:srgbClr val="353535"/>
                </a:solidFill>
                <a:effectLst/>
                <a:latin typeface="work-sans"/>
              </a:rPr>
              <a:t>íslenskra</a:t>
            </a:r>
            <a:r>
              <a:rPr lang="en-US" b="0" i="0" dirty="0">
                <a:solidFill>
                  <a:srgbClr val="353535"/>
                </a:solidFill>
                <a:effectLst/>
                <a:latin typeface="work-sans"/>
              </a:rPr>
              <a:t> </a:t>
            </a:r>
            <a:r>
              <a:rPr lang="en-US" b="0" i="0" dirty="0" err="1">
                <a:solidFill>
                  <a:srgbClr val="353535"/>
                </a:solidFill>
                <a:effectLst/>
                <a:latin typeface="work-sans"/>
              </a:rPr>
              <a:t>sveitarfélaga</a:t>
            </a:r>
            <a:r>
              <a:rPr lang="en-US" b="0" i="0" dirty="0">
                <a:solidFill>
                  <a:srgbClr val="353535"/>
                </a:solidFill>
                <a:effectLst/>
                <a:latin typeface="work-sans"/>
              </a:rPr>
              <a:t> er </a:t>
            </a:r>
            <a:r>
              <a:rPr lang="en-US" b="0" i="0" dirty="0" err="1">
                <a:solidFill>
                  <a:srgbClr val="353535"/>
                </a:solidFill>
                <a:effectLst/>
                <a:latin typeface="work-sans"/>
              </a:rPr>
              <a:t>tilgangi</a:t>
            </a:r>
            <a:r>
              <a:rPr lang="en-US" b="0" i="0" dirty="0">
                <a:solidFill>
                  <a:srgbClr val="353535"/>
                </a:solidFill>
                <a:effectLst/>
                <a:latin typeface="work-sans"/>
              </a:rPr>
              <a:t> </a:t>
            </a:r>
            <a:r>
              <a:rPr lang="en-US" b="0" i="0" dirty="0" err="1">
                <a:solidFill>
                  <a:srgbClr val="353535"/>
                </a:solidFill>
                <a:effectLst/>
                <a:latin typeface="work-sans"/>
              </a:rPr>
              <a:t>þess</a:t>
            </a:r>
            <a:r>
              <a:rPr lang="en-US" b="0" i="0" dirty="0">
                <a:solidFill>
                  <a:srgbClr val="353535"/>
                </a:solidFill>
                <a:effectLst/>
                <a:latin typeface="work-sans"/>
              </a:rPr>
              <a:t> </a:t>
            </a:r>
            <a:r>
              <a:rPr lang="en-US" b="0" i="0" dirty="0" err="1">
                <a:solidFill>
                  <a:srgbClr val="353535"/>
                </a:solidFill>
                <a:effectLst/>
                <a:latin typeface="work-sans"/>
              </a:rPr>
              <a:t>skipt</a:t>
            </a:r>
            <a:r>
              <a:rPr lang="en-US" b="0" i="0" dirty="0">
                <a:solidFill>
                  <a:srgbClr val="353535"/>
                </a:solidFill>
                <a:effectLst/>
                <a:latin typeface="work-sans"/>
              </a:rPr>
              <a:t> </a:t>
            </a:r>
            <a:r>
              <a:rPr lang="en-US" b="0" i="0" dirty="0" err="1">
                <a:solidFill>
                  <a:srgbClr val="353535"/>
                </a:solidFill>
                <a:effectLst/>
                <a:latin typeface="work-sans"/>
              </a:rPr>
              <a:t>upp</a:t>
            </a:r>
            <a:r>
              <a:rPr lang="en-US" b="0" i="0" dirty="0">
                <a:solidFill>
                  <a:srgbClr val="353535"/>
                </a:solidFill>
                <a:effectLst/>
                <a:latin typeface="work-sans"/>
              </a:rPr>
              <a:t> í </a:t>
            </a:r>
            <a:r>
              <a:rPr lang="en-US" b="0" i="0" dirty="0" err="1">
                <a:solidFill>
                  <a:srgbClr val="353535"/>
                </a:solidFill>
                <a:effectLst/>
                <a:latin typeface="work-sans"/>
              </a:rPr>
              <a:t>fimm</a:t>
            </a:r>
            <a:r>
              <a:rPr lang="en-US" b="0" i="0" dirty="0">
                <a:solidFill>
                  <a:srgbClr val="353535"/>
                </a:solidFill>
                <a:effectLst/>
                <a:latin typeface="work-sans"/>
              </a:rPr>
              <a:t> </a:t>
            </a:r>
            <a:r>
              <a:rPr lang="en-US" b="0" i="0" dirty="0" err="1">
                <a:solidFill>
                  <a:srgbClr val="353535"/>
                </a:solidFill>
                <a:effectLst/>
                <a:latin typeface="work-sans"/>
              </a:rPr>
              <a:t>meginþætti</a:t>
            </a:r>
            <a:r>
              <a:rPr lang="en-US" b="0" i="0" dirty="0">
                <a:solidFill>
                  <a:srgbClr val="353535"/>
                </a:solidFill>
                <a:effectLst/>
                <a:latin typeface="work-sans"/>
              </a:rPr>
              <a:t>, </a:t>
            </a:r>
            <a:r>
              <a:rPr lang="en-US" b="0" i="0" dirty="0" err="1">
                <a:solidFill>
                  <a:srgbClr val="353535"/>
                </a:solidFill>
                <a:effectLst/>
                <a:latin typeface="work-sans"/>
              </a:rPr>
              <a:t>sem</a:t>
            </a:r>
            <a:r>
              <a:rPr lang="en-US" b="0" i="0" dirty="0">
                <a:solidFill>
                  <a:srgbClr val="353535"/>
                </a:solidFill>
                <a:effectLst/>
                <a:latin typeface="work-sans"/>
              </a:rPr>
              <a:t> </a:t>
            </a:r>
            <a:r>
              <a:rPr lang="en-US" b="0" i="0" dirty="0" err="1">
                <a:solidFill>
                  <a:srgbClr val="353535"/>
                </a:solidFill>
                <a:effectLst/>
                <a:latin typeface="work-sans"/>
              </a:rPr>
              <a:t>eru</a:t>
            </a:r>
            <a:r>
              <a:rPr lang="en-US" b="0" i="0" dirty="0">
                <a:solidFill>
                  <a:srgbClr val="353535"/>
                </a:solidFill>
                <a:effectLst/>
                <a:latin typeface="work-sans"/>
              </a:rPr>
              <a:t>:</a:t>
            </a:r>
          </a:p>
          <a:p>
            <a:pPr lvl="1">
              <a:buFont typeface="Arial" panose="020B0604020202020204" pitchFamily="34" charset="0"/>
              <a:buChar char="•"/>
            </a:pPr>
            <a:r>
              <a:rPr lang="en-US" b="0" i="0" dirty="0" err="1">
                <a:solidFill>
                  <a:srgbClr val="353535"/>
                </a:solidFill>
                <a:effectLst/>
                <a:latin typeface="work-sans"/>
              </a:rPr>
              <a:t>Að</a:t>
            </a:r>
            <a:r>
              <a:rPr lang="en-US" b="0" i="0" dirty="0">
                <a:solidFill>
                  <a:srgbClr val="353535"/>
                </a:solidFill>
                <a:effectLst/>
                <a:latin typeface="work-sans"/>
              </a:rPr>
              <a:t> vera </a:t>
            </a:r>
            <a:r>
              <a:rPr lang="en-US" b="0" i="0" dirty="0" err="1">
                <a:solidFill>
                  <a:srgbClr val="353535"/>
                </a:solidFill>
                <a:effectLst/>
                <a:latin typeface="work-sans"/>
              </a:rPr>
              <a:t>sameiginlegur</a:t>
            </a:r>
            <a:r>
              <a:rPr lang="en-US" b="0" i="0" dirty="0">
                <a:solidFill>
                  <a:srgbClr val="353535"/>
                </a:solidFill>
                <a:effectLst/>
                <a:latin typeface="work-sans"/>
              </a:rPr>
              <a:t> </a:t>
            </a:r>
            <a:r>
              <a:rPr lang="en-US" b="0" i="0" dirty="0" err="1">
                <a:solidFill>
                  <a:srgbClr val="353535"/>
                </a:solidFill>
                <a:effectLst/>
                <a:latin typeface="work-sans"/>
              </a:rPr>
              <a:t>málsvari</a:t>
            </a:r>
            <a:r>
              <a:rPr lang="en-US" b="0" i="0" dirty="0">
                <a:solidFill>
                  <a:srgbClr val="353535"/>
                </a:solidFill>
                <a:effectLst/>
                <a:latin typeface="work-sans"/>
              </a:rPr>
              <a:t> </a:t>
            </a:r>
            <a:r>
              <a:rPr lang="en-US" b="0" i="0" dirty="0" err="1">
                <a:solidFill>
                  <a:srgbClr val="353535"/>
                </a:solidFill>
                <a:effectLst/>
                <a:latin typeface="work-sans"/>
              </a:rPr>
              <a:t>sveitarfélaganna</a:t>
            </a:r>
            <a:r>
              <a:rPr lang="en-US" b="0" i="0" dirty="0">
                <a:solidFill>
                  <a:srgbClr val="353535"/>
                </a:solidFill>
                <a:effectLst/>
                <a:latin typeface="work-sans"/>
              </a:rPr>
              <a:t> í </a:t>
            </a:r>
            <a:r>
              <a:rPr lang="en-US" b="0" i="0" dirty="0" err="1">
                <a:solidFill>
                  <a:srgbClr val="353535"/>
                </a:solidFill>
                <a:effectLst/>
                <a:latin typeface="work-sans"/>
              </a:rPr>
              <a:t>landinu</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vinna</a:t>
            </a:r>
            <a:r>
              <a:rPr lang="en-US" b="0" i="0" dirty="0">
                <a:solidFill>
                  <a:srgbClr val="353535"/>
                </a:solidFill>
                <a:effectLst/>
                <a:latin typeface="work-sans"/>
              </a:rPr>
              <a:t> </a:t>
            </a:r>
            <a:r>
              <a:rPr lang="en-US" b="0" i="0" dirty="0" err="1">
                <a:solidFill>
                  <a:srgbClr val="353535"/>
                </a:solidFill>
                <a:effectLst/>
                <a:latin typeface="work-sans"/>
              </a:rPr>
              <a:t>að</a:t>
            </a:r>
            <a:r>
              <a:rPr lang="en-US" b="0" i="0" dirty="0">
                <a:solidFill>
                  <a:srgbClr val="353535"/>
                </a:solidFill>
                <a:effectLst/>
                <a:latin typeface="work-sans"/>
              </a:rPr>
              <a:t> </a:t>
            </a:r>
            <a:r>
              <a:rPr lang="en-US" b="0" i="0" dirty="0" err="1">
                <a:solidFill>
                  <a:srgbClr val="353535"/>
                </a:solidFill>
                <a:effectLst/>
                <a:latin typeface="work-sans"/>
              </a:rPr>
              <a:t>sameiginlegum</a:t>
            </a:r>
            <a:r>
              <a:rPr lang="en-US" b="0" i="0" dirty="0">
                <a:solidFill>
                  <a:srgbClr val="353535"/>
                </a:solidFill>
                <a:effectLst/>
                <a:latin typeface="work-sans"/>
              </a:rPr>
              <a:t> </a:t>
            </a:r>
            <a:r>
              <a:rPr lang="en-US" b="0" i="0" dirty="0" err="1">
                <a:solidFill>
                  <a:srgbClr val="353535"/>
                </a:solidFill>
                <a:effectLst/>
                <a:latin typeface="work-sans"/>
              </a:rPr>
              <a:t>hagsmunamálum</a:t>
            </a:r>
            <a:r>
              <a:rPr lang="en-US" b="0" i="0" dirty="0">
                <a:solidFill>
                  <a:srgbClr val="353535"/>
                </a:solidFill>
                <a:effectLst/>
                <a:latin typeface="work-sans"/>
              </a:rPr>
              <a:t> </a:t>
            </a:r>
            <a:r>
              <a:rPr lang="en-US" b="0" i="0" dirty="0" err="1">
                <a:solidFill>
                  <a:srgbClr val="353535"/>
                </a:solidFill>
                <a:effectLst/>
                <a:latin typeface="work-sans"/>
              </a:rPr>
              <a:t>þeirra</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samstarfi</a:t>
            </a:r>
            <a:r>
              <a:rPr lang="en-US" b="0" i="0" dirty="0">
                <a:solidFill>
                  <a:srgbClr val="353535"/>
                </a:solidFill>
                <a:effectLst/>
                <a:latin typeface="work-sans"/>
              </a:rPr>
              <a:t>.</a:t>
            </a:r>
          </a:p>
          <a:p>
            <a:pPr lvl="1">
              <a:buFont typeface="Arial" panose="020B0604020202020204" pitchFamily="34" charset="0"/>
              <a:buChar char="•"/>
            </a:pPr>
            <a:r>
              <a:rPr lang="en-US" b="0" i="0" dirty="0" err="1">
                <a:solidFill>
                  <a:srgbClr val="353535"/>
                </a:solidFill>
                <a:effectLst/>
                <a:latin typeface="work-sans"/>
              </a:rPr>
              <a:t>Að</a:t>
            </a:r>
            <a:r>
              <a:rPr lang="en-US" b="0" i="0" dirty="0">
                <a:solidFill>
                  <a:srgbClr val="353535"/>
                </a:solidFill>
                <a:effectLst/>
                <a:latin typeface="work-sans"/>
              </a:rPr>
              <a:t> </a:t>
            </a:r>
            <a:r>
              <a:rPr lang="en-US" b="0" i="0" dirty="0" err="1">
                <a:solidFill>
                  <a:srgbClr val="353535"/>
                </a:solidFill>
                <a:effectLst/>
                <a:latin typeface="work-sans"/>
              </a:rPr>
              <a:t>þjóna</a:t>
            </a:r>
            <a:r>
              <a:rPr lang="en-US" b="0" i="0" dirty="0">
                <a:solidFill>
                  <a:srgbClr val="353535"/>
                </a:solidFill>
                <a:effectLst/>
                <a:latin typeface="work-sans"/>
              </a:rPr>
              <a:t> </a:t>
            </a:r>
            <a:r>
              <a:rPr lang="en-US" b="0" i="0" dirty="0" err="1">
                <a:solidFill>
                  <a:srgbClr val="353535"/>
                </a:solidFill>
                <a:effectLst/>
                <a:latin typeface="work-sans"/>
              </a:rPr>
              <a:t>sveitarfélögum</a:t>
            </a:r>
            <a:r>
              <a:rPr lang="en-US" b="0" i="0" dirty="0">
                <a:solidFill>
                  <a:srgbClr val="353535"/>
                </a:solidFill>
                <a:effectLst/>
                <a:latin typeface="work-sans"/>
              </a:rPr>
              <a:t> á </a:t>
            </a:r>
            <a:r>
              <a:rPr lang="en-US" b="0" i="0" dirty="0" err="1">
                <a:solidFill>
                  <a:srgbClr val="353535"/>
                </a:solidFill>
                <a:effectLst/>
                <a:latin typeface="work-sans"/>
              </a:rPr>
              <a:t>sviði</a:t>
            </a:r>
            <a:r>
              <a:rPr lang="en-US" b="0" i="0" dirty="0">
                <a:solidFill>
                  <a:srgbClr val="353535"/>
                </a:solidFill>
                <a:effectLst/>
                <a:latin typeface="work-sans"/>
              </a:rPr>
              <a:t> </a:t>
            </a:r>
            <a:r>
              <a:rPr lang="en-US" b="0" i="0" dirty="0" err="1">
                <a:solidFill>
                  <a:srgbClr val="353535"/>
                </a:solidFill>
                <a:effectLst/>
                <a:latin typeface="work-sans"/>
              </a:rPr>
              <a:t>vinnumarkaðsmála</a:t>
            </a:r>
            <a:r>
              <a:rPr lang="en-US" b="0" i="0" dirty="0">
                <a:solidFill>
                  <a:srgbClr val="353535"/>
                </a:solidFill>
                <a:effectLst/>
                <a:latin typeface="work-sans"/>
              </a:rPr>
              <a:t>, </a:t>
            </a:r>
            <a:r>
              <a:rPr lang="en-US" b="0" i="0" dirty="0" err="1">
                <a:solidFill>
                  <a:srgbClr val="353535"/>
                </a:solidFill>
                <a:effectLst/>
                <a:latin typeface="work-sans"/>
              </a:rPr>
              <a:t>annast</a:t>
            </a:r>
            <a:r>
              <a:rPr lang="en-US" b="0" i="0" dirty="0">
                <a:solidFill>
                  <a:srgbClr val="353535"/>
                </a:solidFill>
                <a:effectLst/>
                <a:latin typeface="work-sans"/>
              </a:rPr>
              <a:t> </a:t>
            </a:r>
            <a:r>
              <a:rPr lang="en-US" b="0" i="0" dirty="0" err="1">
                <a:solidFill>
                  <a:srgbClr val="353535"/>
                </a:solidFill>
                <a:effectLst/>
                <a:latin typeface="work-sans"/>
              </a:rPr>
              <a:t>kjarasamningsgerð</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hafa</a:t>
            </a:r>
            <a:r>
              <a:rPr lang="en-US" b="0" i="0" dirty="0">
                <a:solidFill>
                  <a:srgbClr val="353535"/>
                </a:solidFill>
                <a:effectLst/>
                <a:latin typeface="work-sans"/>
              </a:rPr>
              <a:t> </a:t>
            </a:r>
            <a:r>
              <a:rPr lang="en-US" b="0" i="0" dirty="0" err="1">
                <a:solidFill>
                  <a:srgbClr val="353535"/>
                </a:solidFill>
                <a:effectLst/>
                <a:latin typeface="work-sans"/>
              </a:rPr>
              <a:t>fyrirsvar</a:t>
            </a:r>
            <a:r>
              <a:rPr lang="en-US" b="0" i="0" dirty="0">
                <a:solidFill>
                  <a:srgbClr val="353535"/>
                </a:solidFill>
                <a:effectLst/>
                <a:latin typeface="work-sans"/>
              </a:rPr>
              <a:t> í </a:t>
            </a:r>
            <a:r>
              <a:rPr lang="en-US" b="0" i="0" dirty="0" err="1">
                <a:solidFill>
                  <a:srgbClr val="353535"/>
                </a:solidFill>
                <a:effectLst/>
                <a:latin typeface="work-sans"/>
              </a:rPr>
              <a:t>kjaramálum</a:t>
            </a:r>
            <a:r>
              <a:rPr lang="en-US" b="0" i="0" dirty="0">
                <a:solidFill>
                  <a:srgbClr val="353535"/>
                </a:solidFill>
                <a:effectLst/>
                <a:latin typeface="work-sans"/>
              </a:rPr>
              <a:t> </a:t>
            </a:r>
            <a:r>
              <a:rPr lang="en-US" b="0" i="0" dirty="0" err="1">
                <a:solidFill>
                  <a:srgbClr val="353535"/>
                </a:solidFill>
                <a:effectLst/>
                <a:latin typeface="work-sans"/>
              </a:rPr>
              <a:t>fyrir</a:t>
            </a:r>
            <a:r>
              <a:rPr lang="en-US" b="0" i="0" dirty="0">
                <a:solidFill>
                  <a:srgbClr val="353535"/>
                </a:solidFill>
                <a:effectLst/>
                <a:latin typeface="work-sans"/>
              </a:rPr>
              <a:t> </a:t>
            </a:r>
            <a:r>
              <a:rPr lang="en-US" b="0" i="0" dirty="0" err="1">
                <a:solidFill>
                  <a:srgbClr val="353535"/>
                </a:solidFill>
                <a:effectLst/>
                <a:latin typeface="work-sans"/>
              </a:rPr>
              <a:t>þau</a:t>
            </a:r>
            <a:r>
              <a:rPr lang="en-US" b="0" i="0" dirty="0">
                <a:solidFill>
                  <a:srgbClr val="353535"/>
                </a:solidFill>
                <a:effectLst/>
                <a:latin typeface="work-sans"/>
              </a:rPr>
              <a:t> </a:t>
            </a:r>
            <a:r>
              <a:rPr lang="en-US" b="0" i="0" dirty="0" err="1">
                <a:solidFill>
                  <a:srgbClr val="353535"/>
                </a:solidFill>
                <a:effectLst/>
                <a:latin typeface="work-sans"/>
              </a:rPr>
              <a:t>sveitarfélög</a:t>
            </a:r>
            <a:r>
              <a:rPr lang="en-US" b="0" i="0" dirty="0">
                <a:solidFill>
                  <a:srgbClr val="353535"/>
                </a:solidFill>
                <a:effectLst/>
                <a:latin typeface="work-sans"/>
              </a:rPr>
              <a:t> </a:t>
            </a:r>
            <a:r>
              <a:rPr lang="en-US" b="0" i="0" dirty="0" err="1">
                <a:solidFill>
                  <a:srgbClr val="353535"/>
                </a:solidFill>
                <a:effectLst/>
                <a:latin typeface="work-sans"/>
              </a:rPr>
              <a:t>sem</a:t>
            </a:r>
            <a:r>
              <a:rPr lang="en-US" b="0" i="0" dirty="0">
                <a:solidFill>
                  <a:srgbClr val="353535"/>
                </a:solidFill>
                <a:effectLst/>
                <a:latin typeface="work-sans"/>
              </a:rPr>
              <a:t> </a:t>
            </a:r>
            <a:r>
              <a:rPr lang="en-US" b="0" i="0" dirty="0" err="1">
                <a:solidFill>
                  <a:srgbClr val="353535"/>
                </a:solidFill>
                <a:effectLst/>
                <a:latin typeface="work-sans"/>
              </a:rPr>
              <a:t>veita</a:t>
            </a:r>
            <a:r>
              <a:rPr lang="en-US" b="0" i="0" dirty="0">
                <a:solidFill>
                  <a:srgbClr val="353535"/>
                </a:solidFill>
                <a:effectLst/>
                <a:latin typeface="work-sans"/>
              </a:rPr>
              <a:t> </a:t>
            </a:r>
            <a:r>
              <a:rPr lang="en-US" b="0" i="0" dirty="0" err="1">
                <a:solidFill>
                  <a:srgbClr val="353535"/>
                </a:solidFill>
                <a:effectLst/>
                <a:latin typeface="work-sans"/>
              </a:rPr>
              <a:t>umboð</a:t>
            </a:r>
            <a:r>
              <a:rPr lang="en-US" b="0" i="0" dirty="0">
                <a:solidFill>
                  <a:srgbClr val="353535"/>
                </a:solidFill>
                <a:effectLst/>
                <a:latin typeface="work-sans"/>
              </a:rPr>
              <a:t> </a:t>
            </a:r>
            <a:r>
              <a:rPr lang="en-US" b="0" i="0" dirty="0" err="1">
                <a:solidFill>
                  <a:srgbClr val="353535"/>
                </a:solidFill>
                <a:effectLst/>
                <a:latin typeface="work-sans"/>
              </a:rPr>
              <a:t>sitt</a:t>
            </a:r>
            <a:r>
              <a:rPr lang="en-US" b="0" i="0" dirty="0">
                <a:solidFill>
                  <a:srgbClr val="353535"/>
                </a:solidFill>
                <a:effectLst/>
                <a:latin typeface="work-sans"/>
              </a:rPr>
              <a:t> </a:t>
            </a:r>
            <a:r>
              <a:rPr lang="en-US" b="0" i="0" dirty="0" err="1">
                <a:solidFill>
                  <a:srgbClr val="353535"/>
                </a:solidFill>
                <a:effectLst/>
                <a:latin typeface="work-sans"/>
              </a:rPr>
              <a:t>til</a:t>
            </a:r>
            <a:r>
              <a:rPr lang="en-US" b="0" i="0" dirty="0">
                <a:solidFill>
                  <a:srgbClr val="353535"/>
                </a:solidFill>
                <a:effectLst/>
                <a:latin typeface="work-sans"/>
              </a:rPr>
              <a:t> </a:t>
            </a:r>
            <a:r>
              <a:rPr lang="en-US" b="0" i="0" dirty="0" err="1">
                <a:solidFill>
                  <a:srgbClr val="353535"/>
                </a:solidFill>
                <a:effectLst/>
                <a:latin typeface="work-sans"/>
              </a:rPr>
              <a:t>þess</a:t>
            </a:r>
            <a:r>
              <a:rPr lang="en-US" b="0" i="0" dirty="0">
                <a:solidFill>
                  <a:srgbClr val="353535"/>
                </a:solidFill>
                <a:effectLst/>
                <a:latin typeface="work-sans"/>
              </a:rPr>
              <a:t>, </a:t>
            </a:r>
            <a:r>
              <a:rPr lang="en-US" b="0" i="0" dirty="0" err="1">
                <a:solidFill>
                  <a:srgbClr val="353535"/>
                </a:solidFill>
                <a:effectLst/>
                <a:latin typeface="work-sans"/>
              </a:rPr>
              <a:t>hafa</a:t>
            </a:r>
            <a:r>
              <a:rPr lang="en-US" b="0" i="0" dirty="0">
                <a:solidFill>
                  <a:srgbClr val="353535"/>
                </a:solidFill>
                <a:effectLst/>
                <a:latin typeface="work-sans"/>
              </a:rPr>
              <a:t> </a:t>
            </a:r>
            <a:r>
              <a:rPr lang="en-US" b="0" i="0" dirty="0" err="1">
                <a:solidFill>
                  <a:srgbClr val="353535"/>
                </a:solidFill>
                <a:effectLst/>
                <a:latin typeface="work-sans"/>
              </a:rPr>
              <a:t>frumkvæði</a:t>
            </a:r>
            <a:r>
              <a:rPr lang="en-US" b="0" i="0" dirty="0">
                <a:solidFill>
                  <a:srgbClr val="353535"/>
                </a:solidFill>
                <a:effectLst/>
                <a:latin typeface="work-sans"/>
              </a:rPr>
              <a:t> </a:t>
            </a:r>
            <a:r>
              <a:rPr lang="en-US" b="0" i="0" dirty="0" err="1">
                <a:solidFill>
                  <a:srgbClr val="353535"/>
                </a:solidFill>
                <a:effectLst/>
                <a:latin typeface="work-sans"/>
              </a:rPr>
              <a:t>að</a:t>
            </a:r>
            <a:r>
              <a:rPr lang="en-US" b="0" i="0" dirty="0">
                <a:solidFill>
                  <a:srgbClr val="353535"/>
                </a:solidFill>
                <a:effectLst/>
                <a:latin typeface="work-sans"/>
              </a:rPr>
              <a:t> </a:t>
            </a:r>
            <a:r>
              <a:rPr lang="en-US" b="0" i="0" dirty="0" err="1">
                <a:solidFill>
                  <a:srgbClr val="353535"/>
                </a:solidFill>
                <a:effectLst/>
                <a:latin typeface="work-sans"/>
              </a:rPr>
              <a:t>rannsóknum</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sinna</a:t>
            </a:r>
            <a:r>
              <a:rPr lang="en-US" b="0" i="0" dirty="0">
                <a:solidFill>
                  <a:srgbClr val="353535"/>
                </a:solidFill>
                <a:effectLst/>
                <a:latin typeface="work-sans"/>
              </a:rPr>
              <a:t> </a:t>
            </a:r>
            <a:r>
              <a:rPr lang="en-US" b="0" i="0" dirty="0" err="1">
                <a:solidFill>
                  <a:srgbClr val="353535"/>
                </a:solidFill>
                <a:effectLst/>
                <a:latin typeface="work-sans"/>
              </a:rPr>
              <a:t>upplýsingagjöf</a:t>
            </a:r>
            <a:r>
              <a:rPr lang="en-US" b="0" i="0" dirty="0">
                <a:solidFill>
                  <a:srgbClr val="353535"/>
                </a:solidFill>
                <a:effectLst/>
                <a:latin typeface="work-sans"/>
              </a:rPr>
              <a:t>, </a:t>
            </a:r>
            <a:r>
              <a:rPr lang="en-US" b="0" i="0" dirty="0" err="1">
                <a:solidFill>
                  <a:srgbClr val="353535"/>
                </a:solidFill>
                <a:effectLst/>
                <a:latin typeface="work-sans"/>
              </a:rPr>
              <a:t>eftir</a:t>
            </a:r>
            <a:r>
              <a:rPr lang="en-US" b="0" i="0" dirty="0">
                <a:solidFill>
                  <a:srgbClr val="353535"/>
                </a:solidFill>
                <a:effectLst/>
                <a:latin typeface="work-sans"/>
              </a:rPr>
              <a:t> </a:t>
            </a:r>
            <a:r>
              <a:rPr lang="en-US" b="0" i="0" dirty="0" err="1">
                <a:solidFill>
                  <a:srgbClr val="353535"/>
                </a:solidFill>
                <a:effectLst/>
                <a:latin typeface="work-sans"/>
              </a:rPr>
              <a:t>því</a:t>
            </a:r>
            <a:r>
              <a:rPr lang="en-US" b="0" i="0" dirty="0">
                <a:solidFill>
                  <a:srgbClr val="353535"/>
                </a:solidFill>
                <a:effectLst/>
                <a:latin typeface="work-sans"/>
              </a:rPr>
              <a:t> </a:t>
            </a:r>
            <a:r>
              <a:rPr lang="en-US" b="0" i="0" dirty="0" err="1">
                <a:solidFill>
                  <a:srgbClr val="353535"/>
                </a:solidFill>
                <a:effectLst/>
                <a:latin typeface="work-sans"/>
              </a:rPr>
              <a:t>sem</a:t>
            </a:r>
            <a:r>
              <a:rPr lang="en-US" b="0" i="0" dirty="0">
                <a:solidFill>
                  <a:srgbClr val="353535"/>
                </a:solidFill>
                <a:effectLst/>
                <a:latin typeface="work-sans"/>
              </a:rPr>
              <a:t> </a:t>
            </a:r>
            <a:r>
              <a:rPr lang="en-US" b="0" i="0" dirty="0" err="1">
                <a:solidFill>
                  <a:srgbClr val="353535"/>
                </a:solidFill>
                <a:effectLst/>
                <a:latin typeface="work-sans"/>
              </a:rPr>
              <a:t>við</a:t>
            </a:r>
            <a:r>
              <a:rPr lang="en-US" b="0" i="0" dirty="0">
                <a:solidFill>
                  <a:srgbClr val="353535"/>
                </a:solidFill>
                <a:effectLst/>
                <a:latin typeface="work-sans"/>
              </a:rPr>
              <a:t> á.</a:t>
            </a:r>
          </a:p>
          <a:p>
            <a:pPr lvl="1">
              <a:buFont typeface="Arial" panose="020B0604020202020204" pitchFamily="34" charset="0"/>
              <a:buChar char="•"/>
            </a:pPr>
            <a:r>
              <a:rPr lang="en-US" b="0" i="0" dirty="0" err="1">
                <a:solidFill>
                  <a:srgbClr val="353535"/>
                </a:solidFill>
                <a:effectLst/>
                <a:latin typeface="work-sans"/>
              </a:rPr>
              <a:t>Að</a:t>
            </a:r>
            <a:r>
              <a:rPr lang="en-US" b="0" i="0" dirty="0">
                <a:solidFill>
                  <a:srgbClr val="353535"/>
                </a:solidFill>
                <a:effectLst/>
                <a:latin typeface="work-sans"/>
              </a:rPr>
              <a:t> vera </a:t>
            </a:r>
            <a:r>
              <a:rPr lang="en-US" b="0" i="0" dirty="0" err="1">
                <a:solidFill>
                  <a:srgbClr val="353535"/>
                </a:solidFill>
                <a:effectLst/>
                <a:latin typeface="work-sans"/>
              </a:rPr>
              <a:t>fulltrúi</a:t>
            </a:r>
            <a:r>
              <a:rPr lang="en-US" b="0" i="0" dirty="0">
                <a:solidFill>
                  <a:srgbClr val="353535"/>
                </a:solidFill>
                <a:effectLst/>
                <a:latin typeface="work-sans"/>
              </a:rPr>
              <a:t> </a:t>
            </a:r>
            <a:r>
              <a:rPr lang="en-US" b="0" i="0" dirty="0" err="1">
                <a:solidFill>
                  <a:srgbClr val="353535"/>
                </a:solidFill>
                <a:effectLst/>
                <a:latin typeface="work-sans"/>
              </a:rPr>
              <a:t>íslenskra</a:t>
            </a:r>
            <a:r>
              <a:rPr lang="en-US" b="0" i="0" dirty="0">
                <a:solidFill>
                  <a:srgbClr val="353535"/>
                </a:solidFill>
                <a:effectLst/>
                <a:latin typeface="work-sans"/>
              </a:rPr>
              <a:t> </a:t>
            </a:r>
            <a:r>
              <a:rPr lang="en-US" b="0" i="0" dirty="0" err="1">
                <a:solidFill>
                  <a:srgbClr val="353535"/>
                </a:solidFill>
                <a:effectLst/>
                <a:latin typeface="work-sans"/>
              </a:rPr>
              <a:t>sveitarfélaga</a:t>
            </a:r>
            <a:r>
              <a:rPr lang="en-US" b="0" i="0" dirty="0">
                <a:solidFill>
                  <a:srgbClr val="353535"/>
                </a:solidFill>
                <a:effectLst/>
                <a:latin typeface="work-sans"/>
              </a:rPr>
              <a:t> </a:t>
            </a:r>
            <a:r>
              <a:rPr lang="en-US" b="0" i="0" dirty="0" err="1">
                <a:solidFill>
                  <a:srgbClr val="353535"/>
                </a:solidFill>
                <a:effectLst/>
                <a:latin typeface="work-sans"/>
              </a:rPr>
              <a:t>gagnvart</a:t>
            </a:r>
            <a:r>
              <a:rPr lang="en-US" b="0" i="0" dirty="0">
                <a:solidFill>
                  <a:srgbClr val="353535"/>
                </a:solidFill>
                <a:effectLst/>
                <a:latin typeface="work-sans"/>
              </a:rPr>
              <a:t> </a:t>
            </a:r>
            <a:r>
              <a:rPr lang="en-US" b="0" i="0" dirty="0" err="1">
                <a:solidFill>
                  <a:srgbClr val="353535"/>
                </a:solidFill>
                <a:effectLst/>
                <a:latin typeface="work-sans"/>
              </a:rPr>
              <a:t>ríkisvaldinu</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öðrum</a:t>
            </a:r>
            <a:r>
              <a:rPr lang="en-US" b="0" i="0" dirty="0">
                <a:solidFill>
                  <a:srgbClr val="353535"/>
                </a:solidFill>
                <a:effectLst/>
                <a:latin typeface="work-sans"/>
              </a:rPr>
              <a:t> </a:t>
            </a:r>
            <a:r>
              <a:rPr lang="en-US" b="0" i="0" dirty="0" err="1">
                <a:solidFill>
                  <a:srgbClr val="353535"/>
                </a:solidFill>
                <a:effectLst/>
                <a:latin typeface="work-sans"/>
              </a:rPr>
              <a:t>innlendum</a:t>
            </a:r>
            <a:r>
              <a:rPr lang="en-US" b="0" i="0" dirty="0">
                <a:solidFill>
                  <a:srgbClr val="353535"/>
                </a:solidFill>
                <a:effectLst/>
                <a:latin typeface="work-sans"/>
              </a:rPr>
              <a:t> </a:t>
            </a:r>
            <a:r>
              <a:rPr lang="en-US" b="0" i="0" dirty="0" err="1">
                <a:solidFill>
                  <a:srgbClr val="353535"/>
                </a:solidFill>
                <a:effectLst/>
                <a:latin typeface="work-sans"/>
              </a:rPr>
              <a:t>aðilum</a:t>
            </a:r>
            <a:r>
              <a:rPr lang="en-US" b="0" i="0" dirty="0">
                <a:solidFill>
                  <a:srgbClr val="353535"/>
                </a:solidFill>
                <a:effectLst/>
                <a:latin typeface="work-sans"/>
              </a:rPr>
              <a:t>, </a:t>
            </a:r>
            <a:r>
              <a:rPr lang="en-US" b="0" i="0" dirty="0" err="1">
                <a:solidFill>
                  <a:srgbClr val="353535"/>
                </a:solidFill>
                <a:effectLst/>
                <a:latin typeface="work-sans"/>
              </a:rPr>
              <a:t>eftir</a:t>
            </a:r>
            <a:r>
              <a:rPr lang="en-US" b="0" i="0" dirty="0">
                <a:solidFill>
                  <a:srgbClr val="353535"/>
                </a:solidFill>
                <a:effectLst/>
                <a:latin typeface="work-sans"/>
              </a:rPr>
              <a:t> </a:t>
            </a:r>
            <a:r>
              <a:rPr lang="en-US" b="0" i="0" dirty="0" err="1">
                <a:solidFill>
                  <a:srgbClr val="353535"/>
                </a:solidFill>
                <a:effectLst/>
                <a:latin typeface="work-sans"/>
              </a:rPr>
              <a:t>því</a:t>
            </a:r>
            <a:r>
              <a:rPr lang="en-US" b="0" i="0" dirty="0">
                <a:solidFill>
                  <a:srgbClr val="353535"/>
                </a:solidFill>
                <a:effectLst/>
                <a:latin typeface="work-sans"/>
              </a:rPr>
              <a:t> </a:t>
            </a:r>
            <a:r>
              <a:rPr lang="en-US" b="0" i="0" dirty="0" err="1">
                <a:solidFill>
                  <a:srgbClr val="353535"/>
                </a:solidFill>
                <a:effectLst/>
                <a:latin typeface="work-sans"/>
              </a:rPr>
              <a:t>sem</a:t>
            </a:r>
            <a:r>
              <a:rPr lang="en-US" b="0" i="0" dirty="0">
                <a:solidFill>
                  <a:srgbClr val="353535"/>
                </a:solidFill>
                <a:effectLst/>
                <a:latin typeface="work-sans"/>
              </a:rPr>
              <a:t> </a:t>
            </a:r>
            <a:r>
              <a:rPr lang="en-US" b="0" i="0" dirty="0" err="1">
                <a:solidFill>
                  <a:srgbClr val="353535"/>
                </a:solidFill>
                <a:effectLst/>
                <a:latin typeface="work-sans"/>
              </a:rPr>
              <a:t>við</a:t>
            </a:r>
            <a:r>
              <a:rPr lang="en-US" b="0" i="0" dirty="0">
                <a:solidFill>
                  <a:srgbClr val="353535"/>
                </a:solidFill>
                <a:effectLst/>
                <a:latin typeface="work-sans"/>
              </a:rPr>
              <a:t> á.</a:t>
            </a:r>
          </a:p>
          <a:p>
            <a:pPr lvl="1">
              <a:buFont typeface="Arial" panose="020B0604020202020204" pitchFamily="34" charset="0"/>
              <a:buChar char="•"/>
            </a:pPr>
            <a:r>
              <a:rPr lang="en-US" b="0" i="0" dirty="0" err="1">
                <a:solidFill>
                  <a:srgbClr val="353535"/>
                </a:solidFill>
                <a:effectLst/>
                <a:latin typeface="work-sans"/>
              </a:rPr>
              <a:t>Að</a:t>
            </a:r>
            <a:r>
              <a:rPr lang="en-US" b="0" i="0" dirty="0">
                <a:solidFill>
                  <a:srgbClr val="353535"/>
                </a:solidFill>
                <a:effectLst/>
                <a:latin typeface="work-sans"/>
              </a:rPr>
              <a:t> vera </a:t>
            </a:r>
            <a:r>
              <a:rPr lang="en-US" b="0" i="0" dirty="0" err="1">
                <a:solidFill>
                  <a:srgbClr val="353535"/>
                </a:solidFill>
                <a:effectLst/>
                <a:latin typeface="work-sans"/>
              </a:rPr>
              <a:t>fulltrúi</a:t>
            </a:r>
            <a:r>
              <a:rPr lang="en-US" b="0" i="0" dirty="0">
                <a:solidFill>
                  <a:srgbClr val="353535"/>
                </a:solidFill>
                <a:effectLst/>
                <a:latin typeface="work-sans"/>
              </a:rPr>
              <a:t> </a:t>
            </a:r>
            <a:r>
              <a:rPr lang="en-US" b="0" i="0" dirty="0" err="1">
                <a:solidFill>
                  <a:srgbClr val="353535"/>
                </a:solidFill>
                <a:effectLst/>
                <a:latin typeface="work-sans"/>
              </a:rPr>
              <a:t>íslenskra</a:t>
            </a:r>
            <a:r>
              <a:rPr lang="en-US" b="0" i="0" dirty="0">
                <a:solidFill>
                  <a:srgbClr val="353535"/>
                </a:solidFill>
                <a:effectLst/>
                <a:latin typeface="work-sans"/>
              </a:rPr>
              <a:t> </a:t>
            </a:r>
            <a:r>
              <a:rPr lang="en-US" b="0" i="0" dirty="0" err="1">
                <a:solidFill>
                  <a:srgbClr val="353535"/>
                </a:solidFill>
                <a:effectLst/>
                <a:latin typeface="work-sans"/>
              </a:rPr>
              <a:t>sveitarfélaga</a:t>
            </a:r>
            <a:r>
              <a:rPr lang="en-US" b="0" i="0" dirty="0">
                <a:solidFill>
                  <a:srgbClr val="353535"/>
                </a:solidFill>
                <a:effectLst/>
                <a:latin typeface="work-sans"/>
              </a:rPr>
              <a:t> </a:t>
            </a:r>
            <a:r>
              <a:rPr lang="en-US" b="0" i="0" dirty="0" err="1">
                <a:solidFill>
                  <a:srgbClr val="353535"/>
                </a:solidFill>
                <a:effectLst/>
                <a:latin typeface="work-sans"/>
              </a:rPr>
              <a:t>gagnvart</a:t>
            </a:r>
            <a:r>
              <a:rPr lang="en-US" b="0" i="0" dirty="0">
                <a:solidFill>
                  <a:srgbClr val="353535"/>
                </a:solidFill>
                <a:effectLst/>
                <a:latin typeface="work-sans"/>
              </a:rPr>
              <a:t> </a:t>
            </a:r>
            <a:r>
              <a:rPr lang="en-US" b="0" i="0" dirty="0" err="1">
                <a:solidFill>
                  <a:srgbClr val="353535"/>
                </a:solidFill>
                <a:effectLst/>
                <a:latin typeface="work-sans"/>
              </a:rPr>
              <a:t>erlendum</a:t>
            </a:r>
            <a:r>
              <a:rPr lang="en-US" b="0" i="0" dirty="0">
                <a:solidFill>
                  <a:srgbClr val="353535"/>
                </a:solidFill>
                <a:effectLst/>
                <a:latin typeface="work-sans"/>
              </a:rPr>
              <a:t> </a:t>
            </a:r>
            <a:r>
              <a:rPr lang="en-US" b="0" i="0" dirty="0" err="1">
                <a:solidFill>
                  <a:srgbClr val="353535"/>
                </a:solidFill>
                <a:effectLst/>
                <a:latin typeface="work-sans"/>
              </a:rPr>
              <a:t>samtökum</a:t>
            </a:r>
            <a:r>
              <a:rPr lang="en-US" b="0" i="0" dirty="0">
                <a:solidFill>
                  <a:srgbClr val="353535"/>
                </a:solidFill>
                <a:effectLst/>
                <a:latin typeface="work-sans"/>
              </a:rPr>
              <a:t> um </a:t>
            </a:r>
            <a:r>
              <a:rPr lang="en-US" b="0" i="0" dirty="0" err="1">
                <a:solidFill>
                  <a:srgbClr val="353535"/>
                </a:solidFill>
                <a:effectLst/>
                <a:latin typeface="work-sans"/>
              </a:rPr>
              <a:t>sveitarstjórnarmál</a:t>
            </a:r>
            <a:r>
              <a:rPr lang="en-US" b="0" i="0" dirty="0">
                <a:solidFill>
                  <a:srgbClr val="353535"/>
                </a:solidFill>
                <a:effectLst/>
                <a:latin typeface="work-sans"/>
              </a:rPr>
              <a:t>, </a:t>
            </a:r>
            <a:r>
              <a:rPr lang="en-US" b="0" i="0" dirty="0" err="1">
                <a:solidFill>
                  <a:srgbClr val="353535"/>
                </a:solidFill>
                <a:effectLst/>
                <a:latin typeface="work-sans"/>
              </a:rPr>
              <a:t>alþjóðastofnunum</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öðrum</a:t>
            </a:r>
            <a:r>
              <a:rPr lang="en-US" b="0" i="0" dirty="0">
                <a:solidFill>
                  <a:srgbClr val="353535"/>
                </a:solidFill>
                <a:effectLst/>
                <a:latin typeface="work-sans"/>
              </a:rPr>
              <a:t> </a:t>
            </a:r>
            <a:r>
              <a:rPr lang="en-US" b="0" i="0" dirty="0" err="1">
                <a:solidFill>
                  <a:srgbClr val="353535"/>
                </a:solidFill>
                <a:effectLst/>
                <a:latin typeface="work-sans"/>
              </a:rPr>
              <a:t>þeim</a:t>
            </a:r>
            <a:r>
              <a:rPr lang="en-US" b="0" i="0" dirty="0">
                <a:solidFill>
                  <a:srgbClr val="353535"/>
                </a:solidFill>
                <a:effectLst/>
                <a:latin typeface="work-sans"/>
              </a:rPr>
              <a:t> </a:t>
            </a:r>
            <a:r>
              <a:rPr lang="en-US" b="0" i="0" dirty="0" err="1">
                <a:solidFill>
                  <a:srgbClr val="353535"/>
                </a:solidFill>
                <a:effectLst/>
                <a:latin typeface="work-sans"/>
              </a:rPr>
              <a:t>aðilum</a:t>
            </a:r>
            <a:r>
              <a:rPr lang="en-US" b="0" i="0" dirty="0">
                <a:solidFill>
                  <a:srgbClr val="353535"/>
                </a:solidFill>
                <a:effectLst/>
                <a:latin typeface="work-sans"/>
              </a:rPr>
              <a:t> </a:t>
            </a:r>
            <a:r>
              <a:rPr lang="en-US" b="0" i="0" dirty="0" err="1">
                <a:solidFill>
                  <a:srgbClr val="353535"/>
                </a:solidFill>
                <a:effectLst/>
                <a:latin typeface="work-sans"/>
              </a:rPr>
              <a:t>erlendis</a:t>
            </a:r>
            <a:r>
              <a:rPr lang="en-US" b="0" i="0" dirty="0">
                <a:solidFill>
                  <a:srgbClr val="353535"/>
                </a:solidFill>
                <a:effectLst/>
                <a:latin typeface="work-sans"/>
              </a:rPr>
              <a:t>, er </a:t>
            </a:r>
            <a:r>
              <a:rPr lang="en-US" b="0" i="0" dirty="0" err="1">
                <a:solidFill>
                  <a:srgbClr val="353535"/>
                </a:solidFill>
                <a:effectLst/>
                <a:latin typeface="work-sans"/>
              </a:rPr>
              <a:t>láta</a:t>
            </a:r>
            <a:r>
              <a:rPr lang="en-US" b="0" i="0" dirty="0">
                <a:solidFill>
                  <a:srgbClr val="353535"/>
                </a:solidFill>
                <a:effectLst/>
                <a:latin typeface="work-sans"/>
              </a:rPr>
              <a:t> sig </a:t>
            </a:r>
            <a:r>
              <a:rPr lang="en-US" b="0" i="0" dirty="0" err="1">
                <a:solidFill>
                  <a:srgbClr val="353535"/>
                </a:solidFill>
                <a:effectLst/>
                <a:latin typeface="work-sans"/>
              </a:rPr>
              <a:t>sveitarstjórnarmálefni</a:t>
            </a:r>
            <a:r>
              <a:rPr lang="en-US" b="0" i="0" dirty="0">
                <a:solidFill>
                  <a:srgbClr val="353535"/>
                </a:solidFill>
                <a:effectLst/>
                <a:latin typeface="work-sans"/>
              </a:rPr>
              <a:t> </a:t>
            </a:r>
            <a:r>
              <a:rPr lang="en-US" b="0" i="0" dirty="0" err="1">
                <a:solidFill>
                  <a:srgbClr val="353535"/>
                </a:solidFill>
                <a:effectLst/>
                <a:latin typeface="work-sans"/>
              </a:rPr>
              <a:t>skipta</a:t>
            </a:r>
            <a:r>
              <a:rPr lang="en-US" b="0" i="0" dirty="0">
                <a:solidFill>
                  <a:srgbClr val="353535"/>
                </a:solidFill>
                <a:effectLst/>
                <a:latin typeface="work-sans"/>
              </a:rPr>
              <a:t>.</a:t>
            </a:r>
          </a:p>
          <a:p>
            <a:pPr lvl="1">
              <a:buFont typeface="Arial" panose="020B0604020202020204" pitchFamily="34" charset="0"/>
              <a:buChar char="•"/>
            </a:pPr>
            <a:r>
              <a:rPr lang="en-US" b="0" i="0" dirty="0" err="1">
                <a:solidFill>
                  <a:srgbClr val="353535"/>
                </a:solidFill>
                <a:effectLst/>
                <a:latin typeface="work-sans"/>
              </a:rPr>
              <a:t>Að</a:t>
            </a:r>
            <a:r>
              <a:rPr lang="en-US" b="0" i="0" dirty="0">
                <a:solidFill>
                  <a:srgbClr val="353535"/>
                </a:solidFill>
                <a:effectLst/>
                <a:latin typeface="work-sans"/>
              </a:rPr>
              <a:t> </a:t>
            </a:r>
            <a:r>
              <a:rPr lang="en-US" b="0" i="0" dirty="0" err="1">
                <a:solidFill>
                  <a:srgbClr val="353535"/>
                </a:solidFill>
                <a:effectLst/>
                <a:latin typeface="work-sans"/>
              </a:rPr>
              <a:t>vinna</a:t>
            </a:r>
            <a:r>
              <a:rPr lang="en-US" b="0" i="0" dirty="0">
                <a:solidFill>
                  <a:srgbClr val="353535"/>
                </a:solidFill>
                <a:effectLst/>
                <a:latin typeface="work-sans"/>
              </a:rPr>
              <a:t> </a:t>
            </a:r>
            <a:r>
              <a:rPr lang="en-US" b="0" i="0" dirty="0" err="1">
                <a:solidFill>
                  <a:srgbClr val="353535"/>
                </a:solidFill>
                <a:effectLst/>
                <a:latin typeface="work-sans"/>
              </a:rPr>
              <a:t>að</a:t>
            </a:r>
            <a:r>
              <a:rPr lang="en-US" b="0" i="0" dirty="0">
                <a:solidFill>
                  <a:srgbClr val="353535"/>
                </a:solidFill>
                <a:effectLst/>
                <a:latin typeface="work-sans"/>
              </a:rPr>
              <a:t> </a:t>
            </a:r>
            <a:r>
              <a:rPr lang="en-US" b="0" i="0" dirty="0" err="1">
                <a:solidFill>
                  <a:srgbClr val="353535"/>
                </a:solidFill>
                <a:effectLst/>
                <a:latin typeface="work-sans"/>
              </a:rPr>
              <a:t>almennri</a:t>
            </a:r>
            <a:r>
              <a:rPr lang="en-US" b="0" i="0" dirty="0">
                <a:solidFill>
                  <a:srgbClr val="353535"/>
                </a:solidFill>
                <a:effectLst/>
                <a:latin typeface="work-sans"/>
              </a:rPr>
              <a:t> </a:t>
            </a:r>
            <a:r>
              <a:rPr lang="en-US" b="0" i="0" dirty="0" err="1">
                <a:solidFill>
                  <a:srgbClr val="353535"/>
                </a:solidFill>
                <a:effectLst/>
                <a:latin typeface="work-sans"/>
              </a:rPr>
              <a:t>fræðslu</a:t>
            </a:r>
            <a:r>
              <a:rPr lang="en-US" b="0" i="0" dirty="0">
                <a:solidFill>
                  <a:srgbClr val="353535"/>
                </a:solidFill>
                <a:effectLst/>
                <a:latin typeface="work-sans"/>
              </a:rPr>
              <a:t> um </a:t>
            </a:r>
            <a:r>
              <a:rPr lang="en-US" b="0" i="0" dirty="0" err="1">
                <a:solidFill>
                  <a:srgbClr val="353535"/>
                </a:solidFill>
                <a:effectLst/>
                <a:latin typeface="work-sans"/>
              </a:rPr>
              <a:t>sveitarstjórnarmál</a:t>
            </a:r>
            <a:r>
              <a:rPr lang="en-US" b="0" i="0" dirty="0">
                <a:solidFill>
                  <a:srgbClr val="353535"/>
                </a:solidFill>
                <a:effectLst/>
                <a:latin typeface="work-sans"/>
              </a:rPr>
              <a:t> </a:t>
            </a:r>
            <a:r>
              <a:rPr lang="en-US" b="0" i="0" dirty="0" err="1">
                <a:solidFill>
                  <a:srgbClr val="353535"/>
                </a:solidFill>
                <a:effectLst/>
                <a:latin typeface="work-sans"/>
              </a:rPr>
              <a:t>með</a:t>
            </a:r>
            <a:r>
              <a:rPr lang="en-US" b="0" i="0" dirty="0">
                <a:solidFill>
                  <a:srgbClr val="353535"/>
                </a:solidFill>
                <a:effectLst/>
                <a:latin typeface="work-sans"/>
              </a:rPr>
              <a:t> </a:t>
            </a:r>
            <a:r>
              <a:rPr lang="en-US" b="0" i="0" dirty="0" err="1">
                <a:solidFill>
                  <a:srgbClr val="353535"/>
                </a:solidFill>
                <a:effectLst/>
                <a:latin typeface="work-sans"/>
              </a:rPr>
              <a:t>ráðstefnu</a:t>
            </a:r>
            <a:r>
              <a:rPr lang="en-US" b="0" i="0" dirty="0">
                <a:solidFill>
                  <a:srgbClr val="353535"/>
                </a:solidFill>
                <a:effectLst/>
                <a:latin typeface="work-sans"/>
              </a:rPr>
              <a:t>-, </a:t>
            </a:r>
            <a:r>
              <a:rPr lang="en-US" b="0" i="0" dirty="0" err="1">
                <a:solidFill>
                  <a:srgbClr val="353535"/>
                </a:solidFill>
                <a:effectLst/>
                <a:latin typeface="work-sans"/>
              </a:rPr>
              <a:t>námskeiða</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fundahaldi</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útgáfu</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upplýsingastarfsemi</a:t>
            </a:r>
            <a:r>
              <a:rPr lang="en-US" b="0" i="0" dirty="0">
                <a:solidFill>
                  <a:srgbClr val="353535"/>
                </a:solidFill>
                <a:effectLst/>
                <a:latin typeface="work-sans"/>
              </a:rPr>
              <a:t> </a:t>
            </a:r>
            <a:r>
              <a:rPr lang="en-US" b="0" i="0" dirty="0" err="1">
                <a:solidFill>
                  <a:srgbClr val="353535"/>
                </a:solidFill>
                <a:effectLst/>
                <a:latin typeface="work-sans"/>
              </a:rPr>
              <a:t>fyrir</a:t>
            </a:r>
            <a:r>
              <a:rPr lang="en-US" b="0" i="0" dirty="0">
                <a:solidFill>
                  <a:srgbClr val="353535"/>
                </a:solidFill>
                <a:effectLst/>
                <a:latin typeface="work-sans"/>
              </a:rPr>
              <a:t> </a:t>
            </a:r>
            <a:r>
              <a:rPr lang="en-US" b="0" i="0" dirty="0" err="1">
                <a:solidFill>
                  <a:srgbClr val="353535"/>
                </a:solidFill>
                <a:effectLst/>
                <a:latin typeface="work-sans"/>
              </a:rPr>
              <a:t>sveitarstjórnarmenn</a:t>
            </a:r>
            <a:r>
              <a:rPr lang="en-US" b="0" i="0" dirty="0">
                <a:solidFill>
                  <a:srgbClr val="353535"/>
                </a:solidFill>
                <a:effectLst/>
                <a:latin typeface="work-sans"/>
              </a:rPr>
              <a:t> </a:t>
            </a:r>
            <a:r>
              <a:rPr lang="en-US" b="0" i="0" dirty="0" err="1">
                <a:solidFill>
                  <a:srgbClr val="353535"/>
                </a:solidFill>
                <a:effectLst/>
                <a:latin typeface="work-sans"/>
              </a:rPr>
              <a:t>og</a:t>
            </a:r>
            <a:r>
              <a:rPr lang="en-US" b="0" i="0" dirty="0">
                <a:solidFill>
                  <a:srgbClr val="353535"/>
                </a:solidFill>
                <a:effectLst/>
                <a:latin typeface="work-sans"/>
              </a:rPr>
              <a:t> </a:t>
            </a:r>
            <a:r>
              <a:rPr lang="en-US" b="0" i="0" dirty="0" err="1">
                <a:solidFill>
                  <a:srgbClr val="353535"/>
                </a:solidFill>
                <a:effectLst/>
                <a:latin typeface="work-sans"/>
              </a:rPr>
              <a:t>starfsmenn</a:t>
            </a:r>
            <a:r>
              <a:rPr lang="en-US" b="0" i="0" dirty="0">
                <a:solidFill>
                  <a:srgbClr val="353535"/>
                </a:solidFill>
                <a:effectLst/>
                <a:latin typeface="work-sans"/>
              </a:rPr>
              <a:t> </a:t>
            </a:r>
            <a:r>
              <a:rPr lang="en-US" b="0" i="0" dirty="0" err="1">
                <a:solidFill>
                  <a:srgbClr val="353535"/>
                </a:solidFill>
                <a:effectLst/>
                <a:latin typeface="work-sans"/>
              </a:rPr>
              <a:t>sveitarfélaga</a:t>
            </a:r>
            <a:r>
              <a:rPr lang="en-US" b="0" i="0" dirty="0">
                <a:solidFill>
                  <a:srgbClr val="353535"/>
                </a:solidFill>
                <a:effectLst/>
                <a:latin typeface="work-sans"/>
              </a:rPr>
              <a:t>.</a:t>
            </a:r>
          </a:p>
          <a:p>
            <a:pPr lvl="1"/>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4074974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Samband</a:t>
            </a:r>
            <a:r>
              <a:rPr lang="en-US" dirty="0"/>
              <a:t> </a:t>
            </a:r>
            <a:r>
              <a:rPr lang="en-US" dirty="0" err="1"/>
              <a:t>íslenskra</a:t>
            </a:r>
            <a:r>
              <a:rPr lang="en-US" dirty="0"/>
              <a:t> </a:t>
            </a:r>
            <a:r>
              <a:rPr lang="en-US" dirty="0" err="1"/>
              <a:t>sveitarfélaga</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a:xfrm>
            <a:off x="838200" y="1445341"/>
            <a:ext cx="10515600" cy="5047533"/>
          </a:xfrm>
        </p:spPr>
        <p:txBody>
          <a:bodyPr>
            <a:normAutofit/>
          </a:bodyPr>
          <a:lstStyle/>
          <a:p>
            <a:pPr algn="l"/>
            <a:r>
              <a:rPr lang="en-US" b="0" i="0" dirty="0" err="1">
                <a:solidFill>
                  <a:srgbClr val="353535"/>
                </a:solidFill>
                <a:effectLst/>
                <a:latin typeface="work-sans"/>
              </a:rPr>
              <a:t>Fjármögnun</a:t>
            </a:r>
            <a:r>
              <a:rPr lang="en-US" b="0" i="0" dirty="0">
                <a:solidFill>
                  <a:srgbClr val="353535"/>
                </a:solidFill>
                <a:effectLst/>
                <a:latin typeface="work-sans"/>
              </a:rPr>
              <a:t> </a:t>
            </a:r>
            <a:r>
              <a:rPr lang="en-US" b="0" i="0" dirty="0" err="1">
                <a:solidFill>
                  <a:srgbClr val="353535"/>
                </a:solidFill>
                <a:effectLst/>
                <a:latin typeface="work-sans"/>
              </a:rPr>
              <a:t>sambandsins</a:t>
            </a:r>
            <a:r>
              <a:rPr lang="en-US" b="0" i="0" dirty="0">
                <a:solidFill>
                  <a:srgbClr val="353535"/>
                </a:solidFill>
                <a:effectLst/>
                <a:latin typeface="work-sans"/>
              </a:rPr>
              <a:t> </a:t>
            </a:r>
            <a:r>
              <a:rPr lang="en-US" b="0" i="0" dirty="0" err="1">
                <a:solidFill>
                  <a:srgbClr val="353535"/>
                </a:solidFill>
                <a:effectLst/>
                <a:latin typeface="work-sans"/>
              </a:rPr>
              <a:t>árið</a:t>
            </a:r>
            <a:r>
              <a:rPr lang="en-US" b="0" i="0" dirty="0">
                <a:solidFill>
                  <a:srgbClr val="353535"/>
                </a:solidFill>
                <a:effectLst/>
                <a:latin typeface="work-sans"/>
              </a:rPr>
              <a:t> 2021:</a:t>
            </a:r>
          </a:p>
          <a:p>
            <a:pPr lvl="1"/>
            <a:r>
              <a:rPr lang="en-US" dirty="0" err="1">
                <a:solidFill>
                  <a:srgbClr val="353535"/>
                </a:solidFill>
                <a:latin typeface="work-sans"/>
              </a:rPr>
              <a:t>Greiðslur</a:t>
            </a:r>
            <a:r>
              <a:rPr lang="en-US" dirty="0">
                <a:solidFill>
                  <a:srgbClr val="353535"/>
                </a:solidFill>
                <a:latin typeface="work-sans"/>
              </a:rPr>
              <a:t> </a:t>
            </a:r>
            <a:r>
              <a:rPr lang="en-US" dirty="0" err="1">
                <a:solidFill>
                  <a:srgbClr val="353535"/>
                </a:solidFill>
                <a:latin typeface="work-sans"/>
              </a:rPr>
              <a:t>frá</a:t>
            </a:r>
            <a:r>
              <a:rPr lang="en-US" dirty="0">
                <a:solidFill>
                  <a:srgbClr val="353535"/>
                </a:solidFill>
                <a:latin typeface="work-sans"/>
              </a:rPr>
              <a:t> </a:t>
            </a:r>
            <a:r>
              <a:rPr lang="en-US" dirty="0" err="1">
                <a:solidFill>
                  <a:srgbClr val="353535"/>
                </a:solidFill>
                <a:latin typeface="work-sans"/>
              </a:rPr>
              <a:t>Jöfnunarsjóði</a:t>
            </a:r>
            <a:r>
              <a:rPr lang="en-US" dirty="0">
                <a:solidFill>
                  <a:srgbClr val="353535"/>
                </a:solidFill>
                <a:latin typeface="work-sans"/>
              </a:rPr>
              <a:t> </a:t>
            </a:r>
            <a:r>
              <a:rPr lang="en-US" dirty="0" err="1">
                <a:solidFill>
                  <a:srgbClr val="353535"/>
                </a:solidFill>
                <a:latin typeface="work-sans"/>
              </a:rPr>
              <a:t>sveitarfélaga</a:t>
            </a:r>
            <a:r>
              <a:rPr lang="en-US" dirty="0">
                <a:solidFill>
                  <a:srgbClr val="353535"/>
                </a:solidFill>
                <a:latin typeface="work-sans"/>
              </a:rPr>
              <a:t> </a:t>
            </a:r>
            <a:r>
              <a:rPr lang="en-US" dirty="0" err="1">
                <a:solidFill>
                  <a:srgbClr val="353535"/>
                </a:solidFill>
                <a:latin typeface="work-sans"/>
              </a:rPr>
              <a:t>fjármagna</a:t>
            </a:r>
            <a:r>
              <a:rPr lang="en-US" dirty="0">
                <a:solidFill>
                  <a:srgbClr val="353535"/>
                </a:solidFill>
                <a:latin typeface="work-sans"/>
              </a:rPr>
              <a:t> </a:t>
            </a:r>
            <a:r>
              <a:rPr lang="en-US" dirty="0" err="1">
                <a:solidFill>
                  <a:srgbClr val="353535"/>
                </a:solidFill>
                <a:latin typeface="work-sans"/>
              </a:rPr>
              <a:t>almennan</a:t>
            </a:r>
            <a:r>
              <a:rPr lang="en-US" dirty="0">
                <a:solidFill>
                  <a:srgbClr val="353535"/>
                </a:solidFill>
                <a:latin typeface="work-sans"/>
              </a:rPr>
              <a:t> </a:t>
            </a:r>
            <a:r>
              <a:rPr lang="en-US" dirty="0" err="1">
                <a:solidFill>
                  <a:srgbClr val="353535"/>
                </a:solidFill>
                <a:latin typeface="work-sans"/>
              </a:rPr>
              <a:t>rekstur</a:t>
            </a:r>
            <a:r>
              <a:rPr lang="en-US" dirty="0">
                <a:solidFill>
                  <a:srgbClr val="353535"/>
                </a:solidFill>
                <a:latin typeface="work-sans"/>
              </a:rPr>
              <a:t> </a:t>
            </a:r>
            <a:r>
              <a:rPr lang="en-US" dirty="0" err="1">
                <a:solidFill>
                  <a:srgbClr val="353535"/>
                </a:solidFill>
                <a:latin typeface="work-sans"/>
              </a:rPr>
              <a:t>sambandsins</a:t>
            </a:r>
            <a:r>
              <a:rPr lang="en-US" dirty="0">
                <a:solidFill>
                  <a:srgbClr val="353535"/>
                </a:solidFill>
                <a:latin typeface="work-sans"/>
              </a:rPr>
              <a:t> (608 m.kr)</a:t>
            </a:r>
          </a:p>
          <a:p>
            <a:pPr lvl="1"/>
            <a:r>
              <a:rPr lang="en-US" dirty="0">
                <a:solidFill>
                  <a:srgbClr val="353535"/>
                </a:solidFill>
                <a:latin typeface="work-sans"/>
              </a:rPr>
              <a:t>Tekjur f. </a:t>
            </a:r>
            <a:r>
              <a:rPr lang="en-US" dirty="0" err="1">
                <a:solidFill>
                  <a:srgbClr val="353535"/>
                </a:solidFill>
                <a:latin typeface="work-sans"/>
              </a:rPr>
              <a:t>seldar</a:t>
            </a:r>
            <a:r>
              <a:rPr lang="en-US" dirty="0">
                <a:solidFill>
                  <a:srgbClr val="353535"/>
                </a:solidFill>
                <a:latin typeface="work-sans"/>
              </a:rPr>
              <a:t> </a:t>
            </a:r>
            <a:r>
              <a:rPr lang="en-US" dirty="0" err="1">
                <a:solidFill>
                  <a:srgbClr val="353535"/>
                </a:solidFill>
                <a:latin typeface="work-sans"/>
              </a:rPr>
              <a:t>vörur</a:t>
            </a:r>
            <a:r>
              <a:rPr lang="en-US" dirty="0">
                <a:solidFill>
                  <a:srgbClr val="353535"/>
                </a:solidFill>
                <a:latin typeface="work-sans"/>
              </a:rPr>
              <a:t> </a:t>
            </a:r>
            <a:r>
              <a:rPr lang="en-US" dirty="0" err="1">
                <a:solidFill>
                  <a:srgbClr val="353535"/>
                </a:solidFill>
                <a:latin typeface="work-sans"/>
              </a:rPr>
              <a:t>og</a:t>
            </a:r>
            <a:r>
              <a:rPr lang="en-US" dirty="0">
                <a:solidFill>
                  <a:srgbClr val="353535"/>
                </a:solidFill>
                <a:latin typeface="work-sans"/>
              </a:rPr>
              <a:t> </a:t>
            </a:r>
            <a:r>
              <a:rPr lang="en-US" dirty="0" err="1">
                <a:solidFill>
                  <a:srgbClr val="353535"/>
                </a:solidFill>
                <a:latin typeface="work-sans"/>
              </a:rPr>
              <a:t>þjónustu</a:t>
            </a:r>
            <a:r>
              <a:rPr lang="en-US" dirty="0">
                <a:solidFill>
                  <a:srgbClr val="353535"/>
                </a:solidFill>
                <a:latin typeface="work-sans"/>
              </a:rPr>
              <a:t> (213 m.kr (</a:t>
            </a:r>
            <a:r>
              <a:rPr lang="en-US" dirty="0" err="1">
                <a:solidFill>
                  <a:srgbClr val="353535"/>
                </a:solidFill>
                <a:latin typeface="work-sans"/>
              </a:rPr>
              <a:t>þar</a:t>
            </a:r>
            <a:r>
              <a:rPr lang="en-US" dirty="0">
                <a:solidFill>
                  <a:srgbClr val="353535"/>
                </a:solidFill>
                <a:latin typeface="work-sans"/>
              </a:rPr>
              <a:t> </a:t>
            </a:r>
            <a:r>
              <a:rPr lang="en-US" dirty="0" err="1">
                <a:solidFill>
                  <a:srgbClr val="353535"/>
                </a:solidFill>
                <a:latin typeface="work-sans"/>
              </a:rPr>
              <a:t>af</a:t>
            </a:r>
            <a:r>
              <a:rPr lang="en-US" dirty="0">
                <a:solidFill>
                  <a:srgbClr val="353535"/>
                </a:solidFill>
                <a:latin typeface="work-sans"/>
              </a:rPr>
              <a:t> 141 m.kr. </a:t>
            </a:r>
            <a:r>
              <a:rPr lang="en-US" dirty="0" err="1">
                <a:solidFill>
                  <a:srgbClr val="353535"/>
                </a:solidFill>
                <a:latin typeface="work-sans"/>
              </a:rPr>
              <a:t>frá</a:t>
            </a:r>
            <a:r>
              <a:rPr lang="en-US" dirty="0">
                <a:solidFill>
                  <a:srgbClr val="353535"/>
                </a:solidFill>
                <a:latin typeface="work-sans"/>
              </a:rPr>
              <a:t> </a:t>
            </a:r>
            <a:r>
              <a:rPr lang="en-US" dirty="0" err="1">
                <a:solidFill>
                  <a:srgbClr val="353535"/>
                </a:solidFill>
                <a:latin typeface="work-sans"/>
              </a:rPr>
              <a:t>sveitarfélögunum</a:t>
            </a:r>
            <a:r>
              <a:rPr lang="en-US" dirty="0">
                <a:solidFill>
                  <a:srgbClr val="353535"/>
                </a:solidFill>
                <a:latin typeface="work-sans"/>
              </a:rPr>
              <a:t>))</a:t>
            </a:r>
          </a:p>
          <a:p>
            <a:pPr lvl="2"/>
            <a:r>
              <a:rPr lang="en-US" b="0" i="0" dirty="0" err="1">
                <a:solidFill>
                  <a:srgbClr val="353535"/>
                </a:solidFill>
                <a:effectLst/>
                <a:latin typeface="work-sans"/>
              </a:rPr>
              <a:t>Sveitarfélögin</a:t>
            </a:r>
            <a:r>
              <a:rPr lang="en-US" b="0" i="0" dirty="0">
                <a:solidFill>
                  <a:srgbClr val="353535"/>
                </a:solidFill>
                <a:effectLst/>
                <a:latin typeface="work-sans"/>
              </a:rPr>
              <a:t> </a:t>
            </a:r>
            <a:r>
              <a:rPr lang="en-US" b="0" i="0" dirty="0" err="1">
                <a:solidFill>
                  <a:srgbClr val="353535"/>
                </a:solidFill>
                <a:effectLst/>
                <a:latin typeface="work-sans"/>
              </a:rPr>
              <a:t>greiða</a:t>
            </a:r>
            <a:r>
              <a:rPr lang="en-US" b="0" i="0" dirty="0">
                <a:solidFill>
                  <a:srgbClr val="353535"/>
                </a:solidFill>
                <a:effectLst/>
                <a:latin typeface="work-sans"/>
              </a:rPr>
              <a:t> </a:t>
            </a:r>
            <a:r>
              <a:rPr lang="en-US" b="0" i="0" dirty="0" err="1">
                <a:solidFill>
                  <a:srgbClr val="353535"/>
                </a:solidFill>
                <a:effectLst/>
                <a:latin typeface="work-sans"/>
              </a:rPr>
              <a:t>sérstaklega</a:t>
            </a:r>
            <a:r>
              <a:rPr lang="en-US" b="0" i="0" dirty="0">
                <a:solidFill>
                  <a:srgbClr val="353535"/>
                </a:solidFill>
                <a:effectLst/>
                <a:latin typeface="work-sans"/>
              </a:rPr>
              <a:t> </a:t>
            </a:r>
            <a:r>
              <a:rPr lang="en-US" b="0" i="0" dirty="0" err="1">
                <a:solidFill>
                  <a:srgbClr val="353535"/>
                </a:solidFill>
                <a:effectLst/>
                <a:latin typeface="work-sans"/>
              </a:rPr>
              <a:t>fyrir</a:t>
            </a:r>
            <a:r>
              <a:rPr lang="en-US" b="0" i="0" dirty="0">
                <a:solidFill>
                  <a:srgbClr val="353535"/>
                </a:solidFill>
                <a:effectLst/>
                <a:latin typeface="work-sans"/>
              </a:rPr>
              <a:t> </a:t>
            </a:r>
            <a:r>
              <a:rPr lang="en-US" b="0" i="0" dirty="0" err="1">
                <a:solidFill>
                  <a:srgbClr val="353535"/>
                </a:solidFill>
                <a:effectLst/>
                <a:latin typeface="work-sans"/>
              </a:rPr>
              <a:t>þjónustu</a:t>
            </a:r>
            <a:r>
              <a:rPr lang="en-US" b="0" i="0" dirty="0">
                <a:solidFill>
                  <a:srgbClr val="353535"/>
                </a:solidFill>
                <a:effectLst/>
                <a:latin typeface="work-sans"/>
              </a:rPr>
              <a:t> </a:t>
            </a:r>
            <a:r>
              <a:rPr lang="en-US" b="0" i="0" dirty="0" err="1">
                <a:solidFill>
                  <a:srgbClr val="353535"/>
                </a:solidFill>
                <a:effectLst/>
                <a:latin typeface="work-sans"/>
              </a:rPr>
              <a:t>kjarasviðs</a:t>
            </a:r>
            <a:r>
              <a:rPr lang="en-US" b="0" i="0" dirty="0">
                <a:solidFill>
                  <a:srgbClr val="353535"/>
                </a:solidFill>
                <a:effectLst/>
                <a:latin typeface="work-sans"/>
              </a:rPr>
              <a:t> </a:t>
            </a:r>
            <a:r>
              <a:rPr lang="en-US" b="0" i="0" dirty="0" err="1">
                <a:solidFill>
                  <a:srgbClr val="353535"/>
                </a:solidFill>
                <a:effectLst/>
                <a:latin typeface="work-sans"/>
              </a:rPr>
              <a:t>sambandins</a:t>
            </a:r>
            <a:endParaRPr lang="en-US" b="0" i="0" dirty="0">
              <a:solidFill>
                <a:srgbClr val="353535"/>
              </a:solidFill>
              <a:effectLst/>
              <a:latin typeface="work-sans"/>
            </a:endParaRPr>
          </a:p>
          <a:p>
            <a:pPr lvl="3"/>
            <a:r>
              <a:rPr lang="en-US" sz="2000" dirty="0" err="1">
                <a:solidFill>
                  <a:srgbClr val="353535"/>
                </a:solidFill>
                <a:latin typeface="work-sans"/>
              </a:rPr>
              <a:t>Sambandið</a:t>
            </a:r>
            <a:r>
              <a:rPr lang="en-US" sz="2000" dirty="0">
                <a:solidFill>
                  <a:srgbClr val="353535"/>
                </a:solidFill>
                <a:latin typeface="work-sans"/>
              </a:rPr>
              <a:t> </a:t>
            </a:r>
            <a:r>
              <a:rPr lang="en-US" sz="2000" dirty="0" err="1">
                <a:solidFill>
                  <a:srgbClr val="353535"/>
                </a:solidFill>
                <a:latin typeface="work-sans"/>
              </a:rPr>
              <a:t>hefur</a:t>
            </a:r>
            <a:r>
              <a:rPr lang="en-US" sz="2000" dirty="0">
                <a:solidFill>
                  <a:srgbClr val="353535"/>
                </a:solidFill>
                <a:latin typeface="work-sans"/>
              </a:rPr>
              <a:t> </a:t>
            </a:r>
            <a:r>
              <a:rPr lang="en-US" sz="2000" dirty="0" err="1">
                <a:solidFill>
                  <a:srgbClr val="353535"/>
                </a:solidFill>
                <a:latin typeface="work-sans"/>
              </a:rPr>
              <a:t>fullnaðarumboð</a:t>
            </a:r>
            <a:r>
              <a:rPr lang="en-US" sz="2000" dirty="0">
                <a:solidFill>
                  <a:srgbClr val="353535"/>
                </a:solidFill>
                <a:latin typeface="work-sans"/>
              </a:rPr>
              <a:t> </a:t>
            </a:r>
            <a:r>
              <a:rPr lang="en-US" sz="2000" dirty="0" err="1">
                <a:solidFill>
                  <a:srgbClr val="353535"/>
                </a:solidFill>
                <a:latin typeface="work-sans"/>
              </a:rPr>
              <a:t>frá</a:t>
            </a:r>
            <a:r>
              <a:rPr lang="en-US" sz="2000" dirty="0">
                <a:solidFill>
                  <a:srgbClr val="353535"/>
                </a:solidFill>
                <a:latin typeface="work-sans"/>
              </a:rPr>
              <a:t> </a:t>
            </a:r>
            <a:r>
              <a:rPr lang="en-US" sz="2000" dirty="0" err="1">
                <a:solidFill>
                  <a:srgbClr val="353535"/>
                </a:solidFill>
                <a:latin typeface="work-sans"/>
              </a:rPr>
              <a:t>öllum</a:t>
            </a:r>
            <a:r>
              <a:rPr lang="en-US" sz="2000" dirty="0">
                <a:solidFill>
                  <a:srgbClr val="353535"/>
                </a:solidFill>
                <a:latin typeface="work-sans"/>
              </a:rPr>
              <a:t> </a:t>
            </a:r>
            <a:r>
              <a:rPr lang="en-US" sz="2000" dirty="0" err="1">
                <a:solidFill>
                  <a:srgbClr val="353535"/>
                </a:solidFill>
                <a:latin typeface="work-sans"/>
              </a:rPr>
              <a:t>sveitarfélögum</a:t>
            </a:r>
            <a:r>
              <a:rPr lang="en-US" sz="2000" dirty="0">
                <a:solidFill>
                  <a:srgbClr val="353535"/>
                </a:solidFill>
                <a:latin typeface="work-sans"/>
              </a:rPr>
              <a:t> </a:t>
            </a:r>
            <a:r>
              <a:rPr lang="en-US" sz="2000" dirty="0" err="1">
                <a:solidFill>
                  <a:srgbClr val="353535"/>
                </a:solidFill>
                <a:latin typeface="work-sans"/>
              </a:rPr>
              <a:t>landsins</a:t>
            </a:r>
            <a:r>
              <a:rPr lang="en-US" sz="2000" dirty="0">
                <a:solidFill>
                  <a:srgbClr val="353535"/>
                </a:solidFill>
                <a:latin typeface="work-sans"/>
              </a:rPr>
              <a:t> </a:t>
            </a:r>
            <a:r>
              <a:rPr lang="en-US" sz="2000" dirty="0" err="1">
                <a:solidFill>
                  <a:srgbClr val="353535"/>
                </a:solidFill>
                <a:latin typeface="work-sans"/>
              </a:rPr>
              <a:t>nema</a:t>
            </a:r>
            <a:r>
              <a:rPr lang="en-US" sz="2000" dirty="0">
                <a:solidFill>
                  <a:srgbClr val="353535"/>
                </a:solidFill>
                <a:latin typeface="work-sans"/>
              </a:rPr>
              <a:t> </a:t>
            </a:r>
            <a:r>
              <a:rPr lang="en-US" sz="2000" dirty="0" err="1">
                <a:solidFill>
                  <a:srgbClr val="353535"/>
                </a:solidFill>
                <a:latin typeface="work-sans"/>
              </a:rPr>
              <a:t>Reykjavíkurborg</a:t>
            </a:r>
            <a:r>
              <a:rPr lang="en-US" sz="2000" dirty="0">
                <a:solidFill>
                  <a:srgbClr val="353535"/>
                </a:solidFill>
                <a:latin typeface="work-sans"/>
              </a:rPr>
              <a:t> </a:t>
            </a:r>
            <a:r>
              <a:rPr lang="en-US" sz="2000" dirty="0" err="1">
                <a:solidFill>
                  <a:srgbClr val="353535"/>
                </a:solidFill>
                <a:latin typeface="work-sans"/>
              </a:rPr>
              <a:t>til</a:t>
            </a:r>
            <a:r>
              <a:rPr lang="en-US" sz="2000" dirty="0">
                <a:solidFill>
                  <a:srgbClr val="353535"/>
                </a:solidFill>
                <a:latin typeface="work-sans"/>
              </a:rPr>
              <a:t> </a:t>
            </a:r>
            <a:r>
              <a:rPr lang="en-US" sz="2000" dirty="0" err="1">
                <a:solidFill>
                  <a:srgbClr val="353535"/>
                </a:solidFill>
                <a:latin typeface="work-sans"/>
              </a:rPr>
              <a:t>að</a:t>
            </a:r>
            <a:r>
              <a:rPr lang="en-US" sz="2000" dirty="0">
                <a:solidFill>
                  <a:srgbClr val="353535"/>
                </a:solidFill>
                <a:latin typeface="work-sans"/>
              </a:rPr>
              <a:t> </a:t>
            </a:r>
            <a:r>
              <a:rPr lang="en-US" sz="2000" dirty="0" err="1">
                <a:solidFill>
                  <a:srgbClr val="353535"/>
                </a:solidFill>
                <a:latin typeface="work-sans"/>
              </a:rPr>
              <a:t>annast</a:t>
            </a:r>
            <a:r>
              <a:rPr lang="en-US" sz="2000" dirty="0">
                <a:solidFill>
                  <a:srgbClr val="353535"/>
                </a:solidFill>
                <a:latin typeface="work-sans"/>
              </a:rPr>
              <a:t> </a:t>
            </a:r>
            <a:r>
              <a:rPr lang="en-US" sz="2000" dirty="0" err="1">
                <a:solidFill>
                  <a:srgbClr val="353535"/>
                </a:solidFill>
                <a:latin typeface="work-sans"/>
              </a:rPr>
              <a:t>kjarasamninga</a:t>
            </a:r>
            <a:endParaRPr lang="en-US" sz="2000" dirty="0">
              <a:solidFill>
                <a:srgbClr val="353535"/>
              </a:solidFill>
              <a:latin typeface="work-sans"/>
            </a:endParaRPr>
          </a:p>
          <a:p>
            <a:pPr lvl="3"/>
            <a:r>
              <a:rPr lang="en-US" sz="2000" b="0" i="0" dirty="0" err="1">
                <a:solidFill>
                  <a:srgbClr val="353535"/>
                </a:solidFill>
                <a:effectLst/>
                <a:latin typeface="work-sans"/>
              </a:rPr>
              <a:t>Sveitarfélögin</a:t>
            </a:r>
            <a:r>
              <a:rPr lang="en-US" sz="2000" b="0" i="0" dirty="0">
                <a:solidFill>
                  <a:srgbClr val="353535"/>
                </a:solidFill>
                <a:effectLst/>
                <a:latin typeface="work-sans"/>
              </a:rPr>
              <a:t> </a:t>
            </a:r>
            <a:r>
              <a:rPr lang="en-US" sz="2000" b="0" i="0" dirty="0" err="1">
                <a:solidFill>
                  <a:srgbClr val="353535"/>
                </a:solidFill>
                <a:effectLst/>
                <a:latin typeface="work-sans"/>
              </a:rPr>
              <a:t>gegna</a:t>
            </a:r>
            <a:r>
              <a:rPr lang="en-US" sz="2000" b="0" i="0" dirty="0">
                <a:solidFill>
                  <a:srgbClr val="353535"/>
                </a:solidFill>
                <a:effectLst/>
                <a:latin typeface="work-sans"/>
              </a:rPr>
              <a:t> </a:t>
            </a:r>
            <a:r>
              <a:rPr lang="en-US" sz="2000" b="0" i="0" dirty="0" err="1">
                <a:solidFill>
                  <a:srgbClr val="353535"/>
                </a:solidFill>
                <a:effectLst/>
                <a:latin typeface="work-sans"/>
              </a:rPr>
              <a:t>þýðingarmiklu</a:t>
            </a:r>
            <a:r>
              <a:rPr lang="en-US" sz="2000" b="0" i="0" dirty="0">
                <a:solidFill>
                  <a:srgbClr val="353535"/>
                </a:solidFill>
                <a:effectLst/>
                <a:latin typeface="work-sans"/>
              </a:rPr>
              <a:t> </a:t>
            </a:r>
            <a:r>
              <a:rPr lang="en-US" sz="2000" b="0" i="0" dirty="0" err="1">
                <a:solidFill>
                  <a:srgbClr val="353535"/>
                </a:solidFill>
                <a:effectLst/>
                <a:latin typeface="work-sans"/>
              </a:rPr>
              <a:t>hlutverki</a:t>
            </a:r>
            <a:r>
              <a:rPr lang="en-US" sz="2000" b="0" i="0" dirty="0">
                <a:solidFill>
                  <a:srgbClr val="353535"/>
                </a:solidFill>
                <a:effectLst/>
                <a:latin typeface="work-sans"/>
              </a:rPr>
              <a:t> </a:t>
            </a:r>
            <a:r>
              <a:rPr lang="en-US" sz="2000" b="0" i="0" dirty="0" err="1">
                <a:solidFill>
                  <a:srgbClr val="353535"/>
                </a:solidFill>
                <a:effectLst/>
                <a:latin typeface="work-sans"/>
              </a:rPr>
              <a:t>sem</a:t>
            </a:r>
            <a:r>
              <a:rPr lang="en-US" sz="2000" b="0" i="0" dirty="0">
                <a:solidFill>
                  <a:srgbClr val="353535"/>
                </a:solidFill>
                <a:effectLst/>
                <a:latin typeface="work-sans"/>
              </a:rPr>
              <a:t> </a:t>
            </a:r>
            <a:r>
              <a:rPr lang="en-US" sz="2000" b="0" i="0" dirty="0" err="1">
                <a:solidFill>
                  <a:srgbClr val="353535"/>
                </a:solidFill>
                <a:effectLst/>
                <a:latin typeface="work-sans"/>
              </a:rPr>
              <a:t>vinnuveitendur</a:t>
            </a:r>
            <a:r>
              <a:rPr lang="en-US" sz="2000" b="0" i="0" dirty="0">
                <a:solidFill>
                  <a:srgbClr val="353535"/>
                </a:solidFill>
                <a:effectLst/>
                <a:latin typeface="work-sans"/>
              </a:rPr>
              <a:t> </a:t>
            </a:r>
            <a:r>
              <a:rPr lang="en-US" sz="2000" b="0" i="0" dirty="0" err="1">
                <a:solidFill>
                  <a:srgbClr val="353535"/>
                </a:solidFill>
                <a:effectLst/>
                <a:latin typeface="work-sans"/>
              </a:rPr>
              <a:t>og</a:t>
            </a:r>
            <a:r>
              <a:rPr lang="en-US" sz="2000" b="0" i="0" dirty="0">
                <a:solidFill>
                  <a:srgbClr val="353535"/>
                </a:solidFill>
                <a:effectLst/>
                <a:latin typeface="work-sans"/>
              </a:rPr>
              <a:t> </a:t>
            </a:r>
            <a:r>
              <a:rPr lang="en-US" sz="2000" b="0" i="0" dirty="0" err="1">
                <a:solidFill>
                  <a:srgbClr val="353535"/>
                </a:solidFill>
                <a:effectLst/>
                <a:latin typeface="work-sans"/>
              </a:rPr>
              <a:t>eru</a:t>
            </a:r>
            <a:r>
              <a:rPr lang="en-US" sz="2000" b="0" i="0" dirty="0">
                <a:solidFill>
                  <a:srgbClr val="353535"/>
                </a:solidFill>
                <a:effectLst/>
                <a:latin typeface="work-sans"/>
              </a:rPr>
              <a:t> </a:t>
            </a:r>
            <a:r>
              <a:rPr lang="en-US" sz="2000" b="0" i="0" dirty="0" err="1">
                <a:solidFill>
                  <a:srgbClr val="353535"/>
                </a:solidFill>
                <a:effectLst/>
                <a:latin typeface="work-sans"/>
              </a:rPr>
              <a:t>íslensk</a:t>
            </a:r>
            <a:r>
              <a:rPr lang="en-US" sz="2000" b="0" i="0" dirty="0">
                <a:solidFill>
                  <a:srgbClr val="353535"/>
                </a:solidFill>
                <a:effectLst/>
                <a:latin typeface="work-sans"/>
              </a:rPr>
              <a:t> </a:t>
            </a:r>
            <a:r>
              <a:rPr lang="en-US" sz="2000" b="0" i="0" dirty="0" err="1">
                <a:solidFill>
                  <a:srgbClr val="353535"/>
                </a:solidFill>
                <a:effectLst/>
                <a:latin typeface="work-sans"/>
              </a:rPr>
              <a:t>sveitarfélög</a:t>
            </a:r>
            <a:r>
              <a:rPr lang="en-US" sz="2000" b="0" i="0" dirty="0">
                <a:solidFill>
                  <a:srgbClr val="353535"/>
                </a:solidFill>
                <a:effectLst/>
                <a:latin typeface="work-sans"/>
              </a:rPr>
              <a:t> </a:t>
            </a:r>
            <a:r>
              <a:rPr lang="en-US" sz="2000" b="0" i="0" dirty="0" err="1">
                <a:solidFill>
                  <a:srgbClr val="353535"/>
                </a:solidFill>
                <a:effectLst/>
                <a:latin typeface="work-sans"/>
              </a:rPr>
              <a:t>sem</a:t>
            </a:r>
            <a:r>
              <a:rPr lang="en-US" sz="2000" b="0" i="0" dirty="0">
                <a:solidFill>
                  <a:srgbClr val="353535"/>
                </a:solidFill>
                <a:effectLst/>
                <a:latin typeface="work-sans"/>
              </a:rPr>
              <a:t> </a:t>
            </a:r>
            <a:r>
              <a:rPr lang="en-US" sz="2000" b="0" i="0" dirty="0" err="1">
                <a:solidFill>
                  <a:srgbClr val="353535"/>
                </a:solidFill>
                <a:effectLst/>
                <a:latin typeface="work-sans"/>
              </a:rPr>
              <a:t>heild</a:t>
            </a:r>
            <a:r>
              <a:rPr lang="en-US" sz="2000" b="0" i="0" dirty="0">
                <a:solidFill>
                  <a:srgbClr val="353535"/>
                </a:solidFill>
                <a:effectLst/>
                <a:latin typeface="work-sans"/>
              </a:rPr>
              <a:t> </a:t>
            </a:r>
            <a:r>
              <a:rPr lang="en-US" sz="2000" b="0" i="0" dirty="0" err="1">
                <a:solidFill>
                  <a:srgbClr val="353535"/>
                </a:solidFill>
                <a:effectLst/>
                <a:latin typeface="work-sans"/>
              </a:rPr>
              <a:t>stærsti</a:t>
            </a:r>
            <a:r>
              <a:rPr lang="en-US" sz="2000" b="0" i="0" dirty="0">
                <a:solidFill>
                  <a:srgbClr val="353535"/>
                </a:solidFill>
                <a:effectLst/>
                <a:latin typeface="work-sans"/>
              </a:rPr>
              <a:t> </a:t>
            </a:r>
            <a:r>
              <a:rPr lang="en-US" sz="2000" b="0" i="0" dirty="0" err="1">
                <a:solidFill>
                  <a:srgbClr val="353535"/>
                </a:solidFill>
                <a:effectLst/>
                <a:latin typeface="work-sans"/>
              </a:rPr>
              <a:t>vinnuveitandi</a:t>
            </a:r>
            <a:r>
              <a:rPr lang="en-US" sz="2000" b="0" i="0" dirty="0">
                <a:solidFill>
                  <a:srgbClr val="353535"/>
                </a:solidFill>
                <a:effectLst/>
                <a:latin typeface="work-sans"/>
              </a:rPr>
              <a:t> á </a:t>
            </a:r>
            <a:r>
              <a:rPr lang="en-US" sz="2000" b="0" i="0" dirty="0" err="1">
                <a:solidFill>
                  <a:srgbClr val="353535"/>
                </a:solidFill>
                <a:effectLst/>
                <a:latin typeface="work-sans"/>
              </a:rPr>
              <a:t>landinu</a:t>
            </a:r>
            <a:r>
              <a:rPr lang="en-US" sz="2000" b="0" i="0" dirty="0">
                <a:solidFill>
                  <a:srgbClr val="353535"/>
                </a:solidFill>
                <a:effectLst/>
                <a:latin typeface="work-sans"/>
              </a:rPr>
              <a:t>. </a:t>
            </a:r>
          </a:p>
          <a:p>
            <a:pPr lvl="3"/>
            <a:r>
              <a:rPr lang="en-US" sz="2000" b="0" i="0" dirty="0">
                <a:solidFill>
                  <a:srgbClr val="353535"/>
                </a:solidFill>
                <a:effectLst/>
                <a:latin typeface="work-sans"/>
              </a:rPr>
              <a:t>Um 60% </a:t>
            </a:r>
            <a:r>
              <a:rPr lang="en-US" sz="2000" b="0" i="0" dirty="0" err="1">
                <a:solidFill>
                  <a:srgbClr val="353535"/>
                </a:solidFill>
                <a:effectLst/>
                <a:latin typeface="work-sans"/>
              </a:rPr>
              <a:t>af</a:t>
            </a:r>
            <a:r>
              <a:rPr lang="en-US" sz="2000" b="0" i="0" dirty="0">
                <a:solidFill>
                  <a:srgbClr val="353535"/>
                </a:solidFill>
                <a:effectLst/>
                <a:latin typeface="work-sans"/>
              </a:rPr>
              <a:t> </a:t>
            </a:r>
            <a:r>
              <a:rPr lang="en-US" sz="2000" b="0" i="0" dirty="0" err="1">
                <a:solidFill>
                  <a:srgbClr val="353535"/>
                </a:solidFill>
                <a:effectLst/>
                <a:latin typeface="work-sans"/>
              </a:rPr>
              <a:t>skatttekjum</a:t>
            </a:r>
            <a:r>
              <a:rPr lang="en-US" sz="2000" b="0" i="0" dirty="0">
                <a:solidFill>
                  <a:srgbClr val="353535"/>
                </a:solidFill>
                <a:effectLst/>
                <a:latin typeface="work-sans"/>
              </a:rPr>
              <a:t> </a:t>
            </a:r>
            <a:r>
              <a:rPr lang="en-US" sz="2000" b="0" i="0" dirty="0" err="1">
                <a:solidFill>
                  <a:srgbClr val="353535"/>
                </a:solidFill>
                <a:effectLst/>
                <a:latin typeface="work-sans"/>
              </a:rPr>
              <a:t>sveitarfélaganna</a:t>
            </a:r>
            <a:r>
              <a:rPr lang="en-US" sz="2000" b="0" i="0" dirty="0">
                <a:solidFill>
                  <a:srgbClr val="353535"/>
                </a:solidFill>
                <a:effectLst/>
                <a:latin typeface="work-sans"/>
              </a:rPr>
              <a:t> </a:t>
            </a:r>
            <a:r>
              <a:rPr lang="en-US" sz="2000" b="0" i="0" dirty="0" err="1">
                <a:solidFill>
                  <a:srgbClr val="353535"/>
                </a:solidFill>
                <a:effectLst/>
                <a:latin typeface="work-sans"/>
              </a:rPr>
              <a:t>fara</a:t>
            </a:r>
            <a:r>
              <a:rPr lang="en-US" sz="2000" b="0" i="0" dirty="0">
                <a:solidFill>
                  <a:srgbClr val="353535"/>
                </a:solidFill>
                <a:effectLst/>
                <a:latin typeface="work-sans"/>
              </a:rPr>
              <a:t> í </a:t>
            </a:r>
            <a:r>
              <a:rPr lang="en-US" sz="2000" b="0" i="0" dirty="0" err="1">
                <a:solidFill>
                  <a:srgbClr val="353535"/>
                </a:solidFill>
                <a:effectLst/>
                <a:latin typeface="work-sans"/>
              </a:rPr>
              <a:t>að</a:t>
            </a:r>
            <a:r>
              <a:rPr lang="en-US" sz="2000" b="0" i="0" dirty="0">
                <a:solidFill>
                  <a:srgbClr val="353535"/>
                </a:solidFill>
                <a:effectLst/>
                <a:latin typeface="work-sans"/>
              </a:rPr>
              <a:t> </a:t>
            </a:r>
            <a:r>
              <a:rPr lang="en-US" sz="2000" b="0" i="0" dirty="0" err="1">
                <a:solidFill>
                  <a:srgbClr val="353535"/>
                </a:solidFill>
                <a:effectLst/>
                <a:latin typeface="work-sans"/>
              </a:rPr>
              <a:t>greiða</a:t>
            </a:r>
            <a:r>
              <a:rPr lang="en-US" sz="2000" b="0" i="0" dirty="0">
                <a:solidFill>
                  <a:srgbClr val="353535"/>
                </a:solidFill>
                <a:effectLst/>
                <a:latin typeface="work-sans"/>
              </a:rPr>
              <a:t> </a:t>
            </a:r>
            <a:r>
              <a:rPr lang="en-US" sz="2000" b="0" i="0" dirty="0" err="1">
                <a:solidFill>
                  <a:srgbClr val="353535"/>
                </a:solidFill>
                <a:effectLst/>
                <a:latin typeface="work-sans"/>
              </a:rPr>
              <a:t>laun</a:t>
            </a:r>
            <a:r>
              <a:rPr lang="en-US" sz="2000" b="0" i="0" dirty="0">
                <a:solidFill>
                  <a:srgbClr val="353535"/>
                </a:solidFill>
                <a:effectLst/>
                <a:latin typeface="work-sans"/>
              </a:rPr>
              <a:t> </a:t>
            </a:r>
            <a:r>
              <a:rPr lang="en-US" sz="2000" b="0" i="0" dirty="0" err="1">
                <a:solidFill>
                  <a:srgbClr val="353535"/>
                </a:solidFill>
                <a:effectLst/>
                <a:latin typeface="work-sans"/>
              </a:rPr>
              <a:t>starfsmanna</a:t>
            </a:r>
            <a:r>
              <a:rPr lang="en-US" sz="2000" b="0" i="0" dirty="0">
                <a:solidFill>
                  <a:srgbClr val="353535"/>
                </a:solidFill>
                <a:effectLst/>
                <a:latin typeface="work-sans"/>
              </a:rPr>
              <a:t> </a:t>
            </a:r>
            <a:r>
              <a:rPr lang="en-US" sz="2000" b="0" i="0" dirty="0" err="1">
                <a:solidFill>
                  <a:srgbClr val="353535"/>
                </a:solidFill>
                <a:effectLst/>
                <a:latin typeface="work-sans"/>
              </a:rPr>
              <a:t>og</a:t>
            </a:r>
            <a:r>
              <a:rPr lang="en-US" sz="2000" b="0" i="0" dirty="0">
                <a:solidFill>
                  <a:srgbClr val="353535"/>
                </a:solidFill>
                <a:effectLst/>
                <a:latin typeface="work-sans"/>
              </a:rPr>
              <a:t> </a:t>
            </a:r>
            <a:r>
              <a:rPr lang="en-US" sz="2000" b="0" i="0" dirty="0" err="1">
                <a:solidFill>
                  <a:srgbClr val="353535"/>
                </a:solidFill>
                <a:effectLst/>
                <a:latin typeface="work-sans"/>
              </a:rPr>
              <a:t>launatengd</a:t>
            </a:r>
            <a:r>
              <a:rPr lang="en-US" sz="2000" b="0" i="0" dirty="0">
                <a:solidFill>
                  <a:srgbClr val="353535"/>
                </a:solidFill>
                <a:effectLst/>
                <a:latin typeface="work-sans"/>
              </a:rPr>
              <a:t> </a:t>
            </a:r>
            <a:r>
              <a:rPr lang="en-US" sz="2000" b="0" i="0" dirty="0" err="1">
                <a:solidFill>
                  <a:srgbClr val="353535"/>
                </a:solidFill>
                <a:effectLst/>
                <a:latin typeface="work-sans"/>
              </a:rPr>
              <a:t>gjöld</a:t>
            </a:r>
            <a:r>
              <a:rPr lang="en-US" sz="2000" b="0" i="0" dirty="0">
                <a:solidFill>
                  <a:srgbClr val="353535"/>
                </a:solidFill>
                <a:effectLst/>
                <a:latin typeface="work-sans"/>
              </a:rPr>
              <a:t>.</a:t>
            </a:r>
          </a:p>
          <a:p>
            <a:pPr lvl="1"/>
            <a:r>
              <a:rPr lang="en-US" dirty="0" err="1">
                <a:solidFill>
                  <a:srgbClr val="353535"/>
                </a:solidFill>
                <a:latin typeface="work-sans"/>
              </a:rPr>
              <a:t>Aðrar</a:t>
            </a:r>
            <a:r>
              <a:rPr lang="en-US" dirty="0">
                <a:solidFill>
                  <a:srgbClr val="353535"/>
                </a:solidFill>
                <a:latin typeface="work-sans"/>
              </a:rPr>
              <a:t> tekjur (100 m.kr)</a:t>
            </a:r>
          </a:p>
          <a:p>
            <a:pPr lvl="1"/>
            <a:endParaRPr lang="en-US" b="0" i="0" dirty="0">
              <a:solidFill>
                <a:srgbClr val="353535"/>
              </a:solidFill>
              <a:effectLst/>
              <a:latin typeface="work-sans"/>
            </a:endParaRPr>
          </a:p>
          <a:p>
            <a:pPr lvl="1"/>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1616537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76C4D-5DB3-4CDE-B122-442BBB64BBC4}"/>
              </a:ext>
            </a:extLst>
          </p:cNvPr>
          <p:cNvSpPr>
            <a:spLocks noGrp="1"/>
          </p:cNvSpPr>
          <p:nvPr>
            <p:ph type="title"/>
          </p:nvPr>
        </p:nvSpPr>
        <p:spPr/>
        <p:txBody>
          <a:bodyPr/>
          <a:lstStyle/>
          <a:p>
            <a:r>
              <a:rPr lang="en-US" dirty="0" err="1"/>
              <a:t>Landshlutasamtök</a:t>
            </a:r>
            <a:r>
              <a:rPr lang="en-US" dirty="0"/>
              <a:t> </a:t>
            </a:r>
            <a:r>
              <a:rPr lang="en-US" dirty="0" err="1"/>
              <a:t>sveitarfélaga</a:t>
            </a:r>
            <a:endParaRPr lang="en-US" dirty="0"/>
          </a:p>
        </p:txBody>
      </p:sp>
      <p:sp>
        <p:nvSpPr>
          <p:cNvPr id="5" name="Content Placeholder 4">
            <a:extLst>
              <a:ext uri="{FF2B5EF4-FFF2-40B4-BE49-F238E27FC236}">
                <a16:creationId xmlns:a16="http://schemas.microsoft.com/office/drawing/2014/main" id="{86B09A13-7C45-4B9D-ACDB-0BB3F9006436}"/>
              </a:ext>
            </a:extLst>
          </p:cNvPr>
          <p:cNvSpPr>
            <a:spLocks noGrp="1"/>
          </p:cNvSpPr>
          <p:nvPr>
            <p:ph idx="1"/>
          </p:nvPr>
        </p:nvSpPr>
        <p:spPr>
          <a:xfrm>
            <a:off x="838200" y="1465006"/>
            <a:ext cx="10515600" cy="4711957"/>
          </a:xfrm>
        </p:spPr>
        <p:txBody>
          <a:bodyPr>
            <a:normAutofit/>
          </a:bodyPr>
          <a:lstStyle/>
          <a:p>
            <a:pPr lvl="1"/>
            <a:r>
              <a:rPr lang="en-US" dirty="0" err="1"/>
              <a:t>Átta</a:t>
            </a:r>
            <a:r>
              <a:rPr lang="en-US" dirty="0"/>
              <a:t> </a:t>
            </a:r>
            <a:r>
              <a:rPr lang="en-US" dirty="0" err="1"/>
              <a:t>landshlutasamtök</a:t>
            </a:r>
            <a:r>
              <a:rPr lang="en-US" dirty="0"/>
              <a:t> </a:t>
            </a:r>
            <a:r>
              <a:rPr lang="en-US" dirty="0" err="1"/>
              <a:t>sveitarfélaga</a:t>
            </a:r>
            <a:r>
              <a:rPr lang="en-US" dirty="0"/>
              <a:t> </a:t>
            </a:r>
            <a:r>
              <a:rPr lang="en-US" dirty="0" err="1"/>
              <a:t>starfa</a:t>
            </a:r>
            <a:r>
              <a:rPr lang="en-US" dirty="0"/>
              <a:t> á </a:t>
            </a:r>
            <a:r>
              <a:rPr lang="en-US" dirty="0" err="1"/>
              <a:t>landinu</a:t>
            </a:r>
            <a:endParaRPr lang="en-US" dirty="0"/>
          </a:p>
          <a:p>
            <a:pPr lvl="2"/>
            <a:r>
              <a:rPr lang="en-US" dirty="0" err="1"/>
              <a:t>Höfuðborgarsvæðið</a:t>
            </a:r>
            <a:endParaRPr lang="en-US" dirty="0"/>
          </a:p>
          <a:p>
            <a:pPr lvl="2"/>
            <a:r>
              <a:rPr lang="en-US" dirty="0" err="1"/>
              <a:t>Suðurnes</a:t>
            </a:r>
            <a:endParaRPr lang="en-US" dirty="0"/>
          </a:p>
          <a:p>
            <a:pPr lvl="2"/>
            <a:r>
              <a:rPr lang="en-US" dirty="0" err="1"/>
              <a:t>Suðurland</a:t>
            </a:r>
            <a:endParaRPr lang="en-US" dirty="0"/>
          </a:p>
          <a:p>
            <a:pPr lvl="2"/>
            <a:r>
              <a:rPr lang="en-US" dirty="0" err="1"/>
              <a:t>Austurland</a:t>
            </a:r>
            <a:r>
              <a:rPr lang="en-US" dirty="0"/>
              <a:t> </a:t>
            </a:r>
            <a:r>
              <a:rPr lang="en-US" dirty="0" err="1"/>
              <a:t>og</a:t>
            </a:r>
            <a:r>
              <a:rPr lang="en-US" dirty="0"/>
              <a:t> </a:t>
            </a:r>
            <a:r>
              <a:rPr lang="en-US" dirty="0" err="1"/>
              <a:t>Norðurland</a:t>
            </a:r>
            <a:r>
              <a:rPr lang="en-US" dirty="0"/>
              <a:t> </a:t>
            </a:r>
            <a:r>
              <a:rPr lang="en-US" dirty="0" err="1"/>
              <a:t>eystra</a:t>
            </a:r>
            <a:endParaRPr lang="en-US" dirty="0"/>
          </a:p>
          <a:p>
            <a:pPr lvl="2"/>
            <a:r>
              <a:rPr lang="en-US" dirty="0" err="1"/>
              <a:t>Norðvesturland</a:t>
            </a:r>
            <a:endParaRPr lang="en-US" dirty="0"/>
          </a:p>
          <a:p>
            <a:pPr lvl="2"/>
            <a:r>
              <a:rPr lang="en-US" dirty="0" err="1"/>
              <a:t>Vestfirðir</a:t>
            </a:r>
            <a:endParaRPr lang="en-US" dirty="0"/>
          </a:p>
          <a:p>
            <a:pPr lvl="2"/>
            <a:r>
              <a:rPr lang="en-US" dirty="0" err="1"/>
              <a:t>Vesturland</a:t>
            </a:r>
            <a:endParaRPr lang="en-US" dirty="0"/>
          </a:p>
          <a:p>
            <a:pPr lvl="1"/>
            <a:r>
              <a:rPr lang="en-US" dirty="0" err="1"/>
              <a:t>Aðild</a:t>
            </a:r>
            <a:r>
              <a:rPr lang="en-US" dirty="0"/>
              <a:t> </a:t>
            </a:r>
            <a:r>
              <a:rPr lang="en-US" dirty="0" err="1"/>
              <a:t>sveitarfélaga</a:t>
            </a:r>
            <a:r>
              <a:rPr lang="en-US" dirty="0"/>
              <a:t> </a:t>
            </a:r>
            <a:r>
              <a:rPr lang="en-US" dirty="0" err="1"/>
              <a:t>að</a:t>
            </a:r>
            <a:r>
              <a:rPr lang="en-US" dirty="0"/>
              <a:t> </a:t>
            </a:r>
            <a:r>
              <a:rPr lang="en-US" dirty="0" err="1"/>
              <a:t>þeim</a:t>
            </a:r>
            <a:r>
              <a:rPr lang="en-US" dirty="0"/>
              <a:t> er </a:t>
            </a:r>
            <a:r>
              <a:rPr lang="en-US" dirty="0" err="1"/>
              <a:t>frjáls</a:t>
            </a:r>
            <a:endParaRPr lang="en-US" dirty="0"/>
          </a:p>
          <a:p>
            <a:pPr lvl="1"/>
            <a:r>
              <a:rPr lang="en-US" dirty="0" err="1"/>
              <a:t>Hdeildargreiðslur</a:t>
            </a:r>
            <a:r>
              <a:rPr lang="en-US" dirty="0"/>
              <a:t> </a:t>
            </a:r>
            <a:r>
              <a:rPr lang="en-US" dirty="0" err="1"/>
              <a:t>til</a:t>
            </a:r>
            <a:r>
              <a:rPr lang="en-US" dirty="0"/>
              <a:t> </a:t>
            </a:r>
            <a:r>
              <a:rPr lang="en-US" dirty="0" err="1"/>
              <a:t>samtakanna</a:t>
            </a:r>
            <a:r>
              <a:rPr lang="en-US" dirty="0"/>
              <a:t> </a:t>
            </a:r>
            <a:r>
              <a:rPr lang="en-US" dirty="0" err="1"/>
              <a:t>úr</a:t>
            </a:r>
            <a:r>
              <a:rPr lang="en-US" dirty="0"/>
              <a:t> JS </a:t>
            </a:r>
            <a:r>
              <a:rPr lang="en-US" dirty="0" err="1"/>
              <a:t>árinu</a:t>
            </a:r>
            <a:r>
              <a:rPr lang="en-US" dirty="0"/>
              <a:t> 2021 </a:t>
            </a:r>
            <a:r>
              <a:rPr lang="en-US" dirty="0" err="1"/>
              <a:t>voru</a:t>
            </a:r>
            <a:r>
              <a:rPr lang="en-US" dirty="0"/>
              <a:t> 280 m.kr. </a:t>
            </a:r>
          </a:p>
          <a:p>
            <a:pPr lvl="2"/>
            <a:r>
              <a:rPr lang="en-US" dirty="0" err="1"/>
              <a:t>Stendur</a:t>
            </a:r>
            <a:r>
              <a:rPr lang="en-US" dirty="0"/>
              <a:t> </a:t>
            </a:r>
            <a:r>
              <a:rPr lang="en-US" dirty="0" err="1"/>
              <a:t>undir</a:t>
            </a:r>
            <a:r>
              <a:rPr lang="en-US" dirty="0"/>
              <a:t> </a:t>
            </a:r>
            <a:r>
              <a:rPr lang="en-US" dirty="0" err="1"/>
              <a:t>kostnaði</a:t>
            </a:r>
            <a:r>
              <a:rPr lang="en-US" dirty="0"/>
              <a:t> </a:t>
            </a:r>
            <a:r>
              <a:rPr lang="en-US" dirty="0" err="1"/>
              <a:t>við</a:t>
            </a:r>
            <a:r>
              <a:rPr lang="en-US" dirty="0"/>
              <a:t> </a:t>
            </a:r>
            <a:r>
              <a:rPr lang="en-US" dirty="0" err="1"/>
              <a:t>almenna</a:t>
            </a:r>
            <a:r>
              <a:rPr lang="en-US" dirty="0"/>
              <a:t> </a:t>
            </a:r>
            <a:r>
              <a:rPr lang="en-US" dirty="0" err="1"/>
              <a:t>félagsstarfsemi</a:t>
            </a:r>
            <a:r>
              <a:rPr lang="en-US" dirty="0"/>
              <a:t> </a:t>
            </a:r>
            <a:r>
              <a:rPr lang="en-US" dirty="0" err="1"/>
              <a:t>samtakanna</a:t>
            </a:r>
            <a:endParaRPr lang="en-US" dirty="0"/>
          </a:p>
          <a:p>
            <a:pPr lvl="1"/>
            <a:r>
              <a:rPr lang="en-US" dirty="0" err="1"/>
              <a:t>Verkefni</a:t>
            </a:r>
            <a:r>
              <a:rPr lang="en-US" dirty="0"/>
              <a:t> </a:t>
            </a:r>
            <a:r>
              <a:rPr lang="en-US" dirty="0" err="1"/>
              <a:t>einstakra</a:t>
            </a:r>
            <a:r>
              <a:rPr lang="en-US" dirty="0"/>
              <a:t> </a:t>
            </a:r>
            <a:r>
              <a:rPr lang="en-US" dirty="0" err="1"/>
              <a:t>landshlutasamtaka</a:t>
            </a:r>
            <a:r>
              <a:rPr lang="en-US" dirty="0"/>
              <a:t> </a:t>
            </a:r>
            <a:r>
              <a:rPr lang="en-US" dirty="0" err="1"/>
              <a:t>eru</a:t>
            </a:r>
            <a:r>
              <a:rPr lang="en-US" dirty="0"/>
              <a:t> </a:t>
            </a:r>
            <a:r>
              <a:rPr lang="en-US" dirty="0" err="1"/>
              <a:t>mjög</a:t>
            </a:r>
            <a:r>
              <a:rPr lang="en-US" dirty="0"/>
              <a:t> </a:t>
            </a:r>
            <a:r>
              <a:rPr lang="en-US" dirty="0" err="1"/>
              <a:t>mismunandi</a:t>
            </a:r>
            <a:endParaRPr lang="en-US" dirty="0"/>
          </a:p>
          <a:p>
            <a:pPr lvl="2"/>
            <a:r>
              <a:rPr lang="en-US" dirty="0" err="1"/>
              <a:t>Sveitarfélög</a:t>
            </a:r>
            <a:r>
              <a:rPr lang="en-US" dirty="0"/>
              <a:t> </a:t>
            </a:r>
            <a:r>
              <a:rPr lang="en-US" dirty="0" err="1"/>
              <a:t>greiða</a:t>
            </a:r>
            <a:r>
              <a:rPr lang="en-US" dirty="0"/>
              <a:t> </a:t>
            </a:r>
            <a:r>
              <a:rPr lang="en-US" dirty="0" err="1"/>
              <a:t>kostnað</a:t>
            </a:r>
            <a:r>
              <a:rPr lang="en-US" dirty="0"/>
              <a:t> </a:t>
            </a:r>
            <a:r>
              <a:rPr lang="en-US" dirty="0" err="1"/>
              <a:t>við</a:t>
            </a:r>
            <a:r>
              <a:rPr lang="en-US" dirty="0"/>
              <a:t> </a:t>
            </a:r>
            <a:r>
              <a:rPr lang="en-US" dirty="0" err="1"/>
              <a:t>einstök</a:t>
            </a:r>
            <a:r>
              <a:rPr lang="en-US" dirty="0"/>
              <a:t> </a:t>
            </a:r>
            <a:r>
              <a:rPr lang="en-US" dirty="0" err="1"/>
              <a:t>verkefni</a:t>
            </a:r>
            <a:r>
              <a:rPr lang="en-US" dirty="0"/>
              <a:t> </a:t>
            </a:r>
            <a:r>
              <a:rPr lang="en-US" dirty="0" err="1"/>
              <a:t>sem</a:t>
            </a:r>
            <a:r>
              <a:rPr lang="en-US" dirty="0"/>
              <a:t> </a:t>
            </a:r>
            <a:r>
              <a:rPr lang="en-US" dirty="0" err="1"/>
              <a:t>þau</a:t>
            </a:r>
            <a:r>
              <a:rPr lang="en-US" dirty="0"/>
              <a:t> </a:t>
            </a:r>
            <a:r>
              <a:rPr lang="en-US" dirty="0" err="1"/>
              <a:t>fela</a:t>
            </a:r>
            <a:r>
              <a:rPr lang="en-US" dirty="0"/>
              <a:t> </a:t>
            </a:r>
            <a:r>
              <a:rPr lang="en-US" dirty="0" err="1"/>
              <a:t>landshlutasamtökunum</a:t>
            </a:r>
            <a:r>
              <a:rPr lang="en-US" dirty="0"/>
              <a:t> </a:t>
            </a:r>
          </a:p>
          <a:p>
            <a:pPr marL="0" indent="0">
              <a:buNone/>
            </a:pPr>
            <a:endParaRPr lang="en-US" dirty="0"/>
          </a:p>
        </p:txBody>
      </p:sp>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2017058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C2694F9-A982-4A4F-9625-40365C4F5CF9}"/>
              </a:ext>
            </a:extLst>
          </p:cNvPr>
          <p:cNvSpPr>
            <a:spLocks noGrp="1"/>
          </p:cNvSpPr>
          <p:nvPr>
            <p:ph idx="1"/>
          </p:nvPr>
        </p:nvSpPr>
        <p:spPr>
          <a:xfrm>
            <a:off x="838200" y="782426"/>
            <a:ext cx="10515600" cy="5573924"/>
          </a:xfrm>
        </p:spPr>
        <p:txBody>
          <a:bodyPr>
            <a:normAutofit/>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r>
              <a:rPr lang="en-US" sz="3600" dirty="0" err="1"/>
              <a:t>Yfirferð</a:t>
            </a:r>
            <a:r>
              <a:rPr lang="en-US" sz="3600" dirty="0"/>
              <a:t> </a:t>
            </a:r>
            <a:r>
              <a:rPr lang="en-US" sz="3600" dirty="0" err="1"/>
              <a:t>og</a:t>
            </a:r>
            <a:r>
              <a:rPr lang="en-US" sz="3600" dirty="0"/>
              <a:t> </a:t>
            </a:r>
            <a:r>
              <a:rPr lang="en-US" sz="3600" dirty="0" err="1"/>
              <a:t>spjall</a:t>
            </a:r>
            <a:r>
              <a:rPr lang="en-US" sz="3600" dirty="0"/>
              <a:t> um </a:t>
            </a:r>
            <a:r>
              <a:rPr lang="en-US" sz="3600" dirty="0" err="1"/>
              <a:t>einstaklingsverkefnið</a:t>
            </a:r>
            <a:endParaRPr lang="en-US" sz="3600" dirty="0"/>
          </a:p>
        </p:txBody>
      </p:sp>
      <p:sp>
        <p:nvSpPr>
          <p:cNvPr id="3" name="Footer Placeholder 2">
            <a:extLst>
              <a:ext uri="{FF2B5EF4-FFF2-40B4-BE49-F238E27FC236}">
                <a16:creationId xmlns:a16="http://schemas.microsoft.com/office/drawing/2014/main" id="{A80A1078-27D5-4290-AD65-38444E7F58AB}"/>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1754068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0B211F-5390-4C95-A633-AC08BF64787D}"/>
              </a:ext>
            </a:extLst>
          </p:cNvPr>
          <p:cNvSpPr>
            <a:spLocks noGrp="1"/>
          </p:cNvSpPr>
          <p:nvPr>
            <p:ph type="title"/>
          </p:nvPr>
        </p:nvSpPr>
        <p:spPr>
          <a:xfrm>
            <a:off x="838200" y="365126"/>
            <a:ext cx="10515600" cy="417300"/>
          </a:xfrm>
        </p:spPr>
        <p:txBody>
          <a:bodyPr>
            <a:noAutofit/>
          </a:bodyPr>
          <a:lstStyle/>
          <a:p>
            <a:r>
              <a:rPr lang="en-US" sz="3600" dirty="0" err="1"/>
              <a:t>Skilaverkefni</a:t>
            </a:r>
            <a:r>
              <a:rPr lang="en-US" sz="3600" dirty="0"/>
              <a:t> (</a:t>
            </a:r>
            <a:r>
              <a:rPr lang="en-US" sz="3600" dirty="0" err="1"/>
              <a:t>einstaklingsverkefni</a:t>
            </a:r>
            <a:r>
              <a:rPr lang="en-US" sz="3600" dirty="0"/>
              <a:t>)</a:t>
            </a:r>
          </a:p>
        </p:txBody>
      </p:sp>
      <p:sp>
        <p:nvSpPr>
          <p:cNvPr id="11" name="Content Placeholder 10">
            <a:extLst>
              <a:ext uri="{FF2B5EF4-FFF2-40B4-BE49-F238E27FC236}">
                <a16:creationId xmlns:a16="http://schemas.microsoft.com/office/drawing/2014/main" id="{2C2694F9-A982-4A4F-9625-40365C4F5CF9}"/>
              </a:ext>
            </a:extLst>
          </p:cNvPr>
          <p:cNvSpPr>
            <a:spLocks noGrp="1"/>
          </p:cNvSpPr>
          <p:nvPr>
            <p:ph idx="1"/>
          </p:nvPr>
        </p:nvSpPr>
        <p:spPr>
          <a:xfrm>
            <a:off x="838200" y="782426"/>
            <a:ext cx="10515600" cy="5573924"/>
          </a:xfrm>
        </p:spPr>
        <p:txBody>
          <a:bodyPr>
            <a:normAutofit/>
          </a:bodyPr>
          <a:lstStyle/>
          <a:p>
            <a:pPr marL="0" marR="0">
              <a:lnSpc>
                <a:spcPct val="107000"/>
              </a:lnSpc>
              <a:spcBef>
                <a:spcPts val="0"/>
              </a:spcBef>
              <a:spcAft>
                <a:spcPts val="800"/>
              </a:spcAft>
            </a:pPr>
            <a:r>
              <a:rPr lang="nb-NO" sz="1600" b="1" dirty="0">
                <a:effectLst/>
                <a:latin typeface="Calibri" panose="020F0502020204030204" pitchFamily="34" charset="0"/>
                <a:ea typeface="Calibri" panose="020F0502020204030204" pitchFamily="34" charset="0"/>
                <a:cs typeface="Times New Roman" panose="02020603050405020304" pitchFamily="18" charset="0"/>
              </a:rPr>
              <a:t>Skipulag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undirbúningsvinnu</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ákvörðun</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fjárheimilda</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næsta</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rekstrarárs</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Stefnumarkandi</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minnisblað</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forseta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sveitarstjórnar</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Staða</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þín</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nemenda</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vinnslu</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verkefnisins</a:t>
            </a:r>
            <a:r>
              <a:rPr lang="nb-NO"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Þú</a:t>
            </a:r>
            <a:r>
              <a:rPr lang="nb-NO" sz="1600" dirty="0">
                <a:effectLst/>
                <a:latin typeface="Calibri" panose="020F0502020204030204" pitchFamily="34" charset="0"/>
                <a:ea typeface="Calibri" panose="020F0502020204030204" pitchFamily="34" charset="0"/>
                <a:cs typeface="Times New Roman" panose="02020603050405020304" pitchFamily="18" charset="0"/>
              </a:rPr>
              <a:t> ert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nýlega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tekinn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embætti</a:t>
            </a:r>
            <a:r>
              <a:rPr lang="nb-NO" sz="1600" dirty="0">
                <a:effectLst/>
                <a:latin typeface="Calibri" panose="020F0502020204030204" pitchFamily="34" charset="0"/>
                <a:ea typeface="Calibri" panose="020F0502020204030204" pitchFamily="34" charset="0"/>
                <a:cs typeface="Times New Roman" panose="02020603050405020304" pitchFamily="18" charset="0"/>
              </a:rPr>
              <a:t> forseta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sveitarstjórnar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hefur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tíma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staðið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frammi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töluverðri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fjárfestingarþörf</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mannvirkjum</a:t>
            </a:r>
            <a:r>
              <a:rPr lang="nb-NO" sz="1600" dirty="0">
                <a:effectLst/>
                <a:latin typeface="Calibri" panose="020F0502020204030204" pitchFamily="34" charset="0"/>
                <a:ea typeface="Calibri" panose="020F0502020204030204" pitchFamily="34" charset="0"/>
                <a:cs typeface="Times New Roman" panose="02020603050405020304" pitchFamily="18" charset="0"/>
              </a:rPr>
              <a:t>. Vegna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slakrar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rekstrarafkomu</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gildandi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fjármálareglna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hefur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ekki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verið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talið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fært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ráðast</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þessar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framkvæmdir</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undanförnum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hefur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ekki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verið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unnið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mjög</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markvissan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hátt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undirbúningi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fjárheimilda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næsta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rekstrarár</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fjárhagsáætlunar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næstu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þrjú</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þar</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eftir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Rekstrarafkoma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hefur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verið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undir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viðteknum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viðmiðunum</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liðnum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árum</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nokkuð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lakari</a:t>
            </a:r>
            <a:r>
              <a:rPr lang="nb-NO" sz="1600" dirty="0">
                <a:effectLst/>
                <a:latin typeface="Calibri" panose="020F0502020204030204" pitchFamily="34" charset="0"/>
                <a:ea typeface="Calibri" panose="020F0502020204030204" pitchFamily="34" charset="0"/>
                <a:cs typeface="Times New Roman" panose="02020603050405020304" pitchFamily="18" charset="0"/>
              </a:rPr>
              <a:t> en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hjá</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sambærilegum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sveitarfélögum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hefur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ekki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verið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mjög</a:t>
            </a:r>
            <a:r>
              <a:rPr lang="nb-NO" sz="1600" dirty="0">
                <a:effectLst/>
                <a:latin typeface="Calibri" panose="020F0502020204030204" pitchFamily="34" charset="0"/>
                <a:ea typeface="Calibri" panose="020F0502020204030204" pitchFamily="34" charset="0"/>
                <a:cs typeface="Times New Roman" panose="02020603050405020304" pitchFamily="18" charset="0"/>
              </a:rPr>
              <a:t> virk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umræðu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undanförnum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Grunnforsendur</a:t>
            </a:r>
            <a:r>
              <a:rPr lang="nb-NO"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600" dirty="0" err="1">
                <a:effectLst/>
                <a:latin typeface="Calibri" panose="020F0502020204030204" pitchFamily="34" charset="0"/>
                <a:ea typeface="Calibri" panose="020F0502020204030204" pitchFamily="34" charset="0"/>
                <a:cs typeface="Times New Roman" panose="02020603050405020304" pitchFamily="18" charset="0"/>
              </a:rPr>
              <a:t>Með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lagabreytingu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2021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voru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fjármálareglur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felldar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úr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gildi</a:t>
            </a:r>
            <a:r>
              <a:rPr lang="nb-NO" sz="1600" dirty="0">
                <a:effectLst/>
                <a:latin typeface="Calibri" panose="020F0502020204030204" pitchFamily="34" charset="0"/>
                <a:ea typeface="Calibri" panose="020F0502020204030204" pitchFamily="34" charset="0"/>
                <a:cs typeface="Times New Roman" panose="02020603050405020304" pitchFamily="18" charset="0"/>
              </a:rPr>
              <a:t> fram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2025.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eru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ekki</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gildi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formleg</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viðmið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afkomu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né</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skuldaviðmið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þeirra</a:t>
            </a:r>
            <a:r>
              <a:rPr lang="nb-NO" sz="1600" dirty="0">
                <a:effectLst/>
                <a:latin typeface="Calibri" panose="020F0502020204030204" pitchFamily="34" charset="0"/>
                <a:ea typeface="Calibri" panose="020F0502020204030204" pitchFamily="34" charset="0"/>
                <a:cs typeface="Times New Roman" panose="02020603050405020304" pitchFamily="18" charset="0"/>
              </a:rPr>
              <a:t>. Vegna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þess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hefur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komið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upp</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umræða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innan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sveitarstjórnar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sé</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rétt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nota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tækifærið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ráðast</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fyrirhugaðar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framkvæmdir</a:t>
            </a:r>
            <a:r>
              <a:rPr lang="nb-NO" sz="1600" dirty="0">
                <a:effectLst/>
                <a:latin typeface="Calibri" panose="020F0502020204030204" pitchFamily="34" charset="0"/>
                <a:ea typeface="Calibri" panose="020F0502020204030204" pitchFamily="34" charset="0"/>
                <a:cs typeface="Times New Roman" panose="02020603050405020304" pitchFamily="18" charset="0"/>
              </a:rPr>
              <a:t> enda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þótt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afkoma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sé</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ekki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nógu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góð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sé</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mögulegt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af</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ekkert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opinbert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eftirlit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verði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með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hvernig</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komi</a:t>
            </a:r>
            <a:r>
              <a:rPr lang="nb-NO" sz="1600" dirty="0">
                <a:effectLst/>
                <a:latin typeface="Calibri" panose="020F0502020204030204" pitchFamily="34" charset="0"/>
                <a:ea typeface="Calibri" panose="020F0502020204030204" pitchFamily="34" charset="0"/>
                <a:cs typeface="Times New Roman" panose="02020603050405020304" pitchFamily="18" charset="0"/>
              </a:rPr>
              <a:t>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með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þróast</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næstu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tveimur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eigi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nota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tækifærið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meðan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gefst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Hvað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svo</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taki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kemur</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ljós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Næstu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sveitarstjórnarkosningar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eru</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árinu</a:t>
            </a:r>
            <a:r>
              <a:rPr lang="nb-NO" sz="1600" dirty="0">
                <a:effectLst/>
                <a:latin typeface="Calibri" panose="020F0502020204030204" pitchFamily="34" charset="0"/>
                <a:ea typeface="Calibri" panose="020F0502020204030204" pitchFamily="34" charset="0"/>
                <a:cs typeface="Times New Roman" panose="02020603050405020304" pitchFamily="18" charset="0"/>
              </a:rPr>
              <a:t> 2026.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Þú</a:t>
            </a:r>
            <a:r>
              <a:rPr lang="nb-NO" sz="1600" dirty="0">
                <a:effectLst/>
                <a:latin typeface="Calibri" panose="020F0502020204030204" pitchFamily="34" charset="0"/>
                <a:ea typeface="Calibri" panose="020F0502020204030204" pitchFamily="34" charset="0"/>
                <a:cs typeface="Times New Roman" panose="02020603050405020304" pitchFamily="18" charset="0"/>
              </a:rPr>
              <a:t> vilt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gjarna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ná</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kjöri</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sveitarstjórn</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þeim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kosningum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þú</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telur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þú</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hafir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margt</a:t>
            </a:r>
            <a:r>
              <a:rPr lang="nb-NO" sz="1600" dirty="0">
                <a:effectLst/>
                <a:latin typeface="Calibri" panose="020F0502020204030204" pitchFamily="34" charset="0"/>
                <a:ea typeface="Calibri" panose="020F0502020204030204" pitchFamily="34" charset="0"/>
                <a:cs typeface="Times New Roman" panose="02020603050405020304" pitchFamily="18" charset="0"/>
              </a:rPr>
              <a:t> fram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færa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þróa</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styrkja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svetiarfélagið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p>
        </p:txBody>
      </p:sp>
      <p:sp>
        <p:nvSpPr>
          <p:cNvPr id="3" name="Footer Placeholder 2">
            <a:extLst>
              <a:ext uri="{FF2B5EF4-FFF2-40B4-BE49-F238E27FC236}">
                <a16:creationId xmlns:a16="http://schemas.microsoft.com/office/drawing/2014/main" id="{A80A1078-27D5-4290-AD65-38444E7F58AB}"/>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11868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846027F-864E-BE45-A99F-9326E2F9F2A1}"/>
              </a:ext>
            </a:extLst>
          </p:cNvPr>
          <p:cNvSpPr>
            <a:spLocks noGrp="1" noChangeArrowheads="1"/>
          </p:cNvSpPr>
          <p:nvPr>
            <p:ph type="title"/>
          </p:nvPr>
        </p:nvSpPr>
        <p:spPr/>
        <p:txBody>
          <a:bodyPr/>
          <a:lstStyle/>
          <a:p>
            <a:pPr eaLnBrk="1" hangingPunct="1"/>
            <a:r>
              <a:rPr lang="is-IS" altLang="is-IS" dirty="0"/>
              <a:t>Lög um opinber fjármál nr. 123/2015</a:t>
            </a:r>
          </a:p>
        </p:txBody>
      </p:sp>
      <p:sp>
        <p:nvSpPr>
          <p:cNvPr id="41987" name="Rectangle 3">
            <a:extLst>
              <a:ext uri="{FF2B5EF4-FFF2-40B4-BE49-F238E27FC236}">
                <a16:creationId xmlns:a16="http://schemas.microsoft.com/office/drawing/2014/main" id="{B53661E4-382D-F448-BD3B-3B51E091C01B}"/>
              </a:ext>
            </a:extLst>
          </p:cNvPr>
          <p:cNvSpPr>
            <a:spLocks noGrp="1" noChangeArrowheads="1"/>
          </p:cNvSpPr>
          <p:nvPr>
            <p:ph idx="1"/>
          </p:nvPr>
        </p:nvSpPr>
        <p:spPr>
          <a:xfrm>
            <a:off x="838200" y="1690688"/>
            <a:ext cx="10515600" cy="4665661"/>
          </a:xfrm>
        </p:spPr>
        <p:txBody>
          <a:bodyPr>
            <a:normAutofit fontScale="92500" lnSpcReduction="20000"/>
          </a:bodyPr>
          <a:lstStyle/>
          <a:p>
            <a:pPr eaLnBrk="1" hangingPunct="1">
              <a:lnSpc>
                <a:spcPct val="90000"/>
              </a:lnSpc>
            </a:pPr>
            <a:r>
              <a:rPr lang="is-IS" altLang="is-IS" dirty="0"/>
              <a:t>Vinna við lögin hófst í kjölfar fjármálahrunsins árið 2008</a:t>
            </a:r>
          </a:p>
          <a:p>
            <a:pPr eaLnBrk="1" hangingPunct="1">
              <a:lnSpc>
                <a:spcPct val="90000"/>
              </a:lnSpc>
            </a:pPr>
            <a:r>
              <a:rPr lang="is-IS" altLang="is-IS" dirty="0"/>
              <a:t>Frumvarp unnið í samráði við fulltrúa AGS</a:t>
            </a:r>
          </a:p>
          <a:p>
            <a:pPr eaLnBrk="1" hangingPunct="1">
              <a:lnSpc>
                <a:spcPct val="90000"/>
              </a:lnSpc>
            </a:pPr>
            <a:r>
              <a:rPr lang="is-IS" altLang="is-IS" dirty="0"/>
              <a:t>Undirbúningsvinna tók um fimm ár.</a:t>
            </a:r>
          </a:p>
          <a:p>
            <a:pPr eaLnBrk="1" hangingPunct="1">
              <a:lnSpc>
                <a:spcPct val="90000"/>
              </a:lnSpc>
            </a:pPr>
            <a:r>
              <a:rPr lang="is-IS" altLang="is-IS" dirty="0"/>
              <a:t>Markmið laganna er:</a:t>
            </a:r>
          </a:p>
          <a:p>
            <a:pPr eaLnBrk="1" hangingPunct="1">
              <a:lnSpc>
                <a:spcPct val="90000"/>
              </a:lnSpc>
            </a:pPr>
            <a:r>
              <a:rPr lang="is-IS" b="0" i="0" dirty="0">
                <a:solidFill>
                  <a:srgbClr val="242424"/>
                </a:solidFill>
                <a:effectLst/>
                <a:latin typeface="Droid Serif"/>
              </a:rPr>
              <a:t>Að stuðla að góðri hagstjórn og styrkri og ábyrgri stjórn opinberra fjármála. Í því skyni er lögum þessum ætlað að tryggja:</a:t>
            </a:r>
            <a:br>
              <a:rPr lang="is-IS" dirty="0"/>
            </a:br>
            <a:r>
              <a:rPr lang="is-IS" b="0" i="0" dirty="0">
                <a:solidFill>
                  <a:srgbClr val="242424"/>
                </a:solidFill>
                <a:effectLst/>
                <a:latin typeface="Droid Serif"/>
              </a:rPr>
              <a:t>    1. heildstæða stefnumörkun í opinberum fjármálum til lengri og skemmri tíma,</a:t>
            </a:r>
            <a:br>
              <a:rPr lang="is-IS" dirty="0"/>
            </a:br>
            <a:r>
              <a:rPr lang="is-IS" b="0" i="0" dirty="0">
                <a:solidFill>
                  <a:srgbClr val="242424"/>
                </a:solidFill>
                <a:effectLst/>
                <a:latin typeface="Droid Serif"/>
              </a:rPr>
              <a:t>    2. vandaðan undirbúning áætlana og lagasetningar sem varða efnahag 	opinberra aðila og öflun og meðferð opinbers fjár,</a:t>
            </a:r>
            <a:br>
              <a:rPr lang="is-IS" dirty="0"/>
            </a:br>
            <a:r>
              <a:rPr lang="is-IS" b="0" i="0" dirty="0">
                <a:solidFill>
                  <a:srgbClr val="242424"/>
                </a:solidFill>
                <a:effectLst/>
                <a:latin typeface="Droid Serif"/>
              </a:rPr>
              <a:t>    3. skilvirka og hagkvæma opinbera fjárstjórn og starfsemi,</a:t>
            </a:r>
            <a:br>
              <a:rPr lang="is-IS" dirty="0"/>
            </a:br>
            <a:r>
              <a:rPr lang="is-IS" b="0" i="0" dirty="0">
                <a:solidFill>
                  <a:srgbClr val="242424"/>
                </a:solidFill>
                <a:effectLst/>
                <a:latin typeface="Droid Serif"/>
              </a:rPr>
              <a:t>    4. að opinber reikningsskil séu í samræmi við viðurkenndar bókhalds- og 	reikningsskilareglur,</a:t>
            </a:r>
            <a:br>
              <a:rPr lang="is-IS" dirty="0"/>
            </a:br>
            <a:r>
              <a:rPr lang="is-IS" b="0" i="0" dirty="0">
                <a:solidFill>
                  <a:srgbClr val="242424"/>
                </a:solidFill>
                <a:effectLst/>
                <a:latin typeface="Droid Serif"/>
              </a:rPr>
              <a:t>    5. virkt eftirlit með stjórn og ráðstöfun opinbers fjár, eigna og réttinda.</a:t>
            </a:r>
            <a:endParaRPr lang="is-IS" altLang="is-IS" dirty="0"/>
          </a:p>
        </p:txBody>
      </p:sp>
      <p:sp>
        <p:nvSpPr>
          <p:cNvPr id="2" name="Footer Placeholder 1">
            <a:extLst>
              <a:ext uri="{FF2B5EF4-FFF2-40B4-BE49-F238E27FC236}">
                <a16:creationId xmlns:a16="http://schemas.microsoft.com/office/drawing/2014/main" id="{63ED89F8-8AB5-4453-BE67-DFCA71BDADE5}"/>
              </a:ext>
            </a:extLst>
          </p:cNvPr>
          <p:cNvSpPr>
            <a:spLocks noGrp="1"/>
          </p:cNvSpPr>
          <p:nvPr>
            <p:ph type="ftr" sz="quarter" idx="11"/>
          </p:nvPr>
        </p:nvSpPr>
        <p:spPr/>
        <p:txBody>
          <a:bodyPr/>
          <a:lstStyle/>
          <a:p>
            <a:r>
              <a:rPr lang="en-US"/>
              <a:t>GAJ ráðgjöf slf</a:t>
            </a:r>
            <a:endParaRPr lang="en-US" dirty="0"/>
          </a:p>
        </p:txBody>
      </p:sp>
    </p:spTree>
    <p:extLst>
      <p:ext uri="{BB962C8B-B14F-4D97-AF65-F5344CB8AC3E}">
        <p14:creationId xmlns:p14="http://schemas.microsoft.com/office/powerpoint/2010/main" val="39754789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0B211F-5390-4C95-A633-AC08BF64787D}"/>
              </a:ext>
            </a:extLst>
          </p:cNvPr>
          <p:cNvSpPr>
            <a:spLocks noGrp="1"/>
          </p:cNvSpPr>
          <p:nvPr>
            <p:ph type="title"/>
          </p:nvPr>
        </p:nvSpPr>
        <p:spPr>
          <a:xfrm>
            <a:off x="838200" y="365126"/>
            <a:ext cx="10515600" cy="417300"/>
          </a:xfrm>
        </p:spPr>
        <p:txBody>
          <a:bodyPr>
            <a:noAutofit/>
          </a:bodyPr>
          <a:lstStyle/>
          <a:p>
            <a:r>
              <a:rPr lang="en-US" sz="3600" dirty="0" err="1"/>
              <a:t>Skilaverkefni</a:t>
            </a:r>
            <a:r>
              <a:rPr lang="en-US" sz="3600" dirty="0"/>
              <a:t> (</a:t>
            </a:r>
            <a:r>
              <a:rPr lang="en-US" sz="3600" dirty="0" err="1"/>
              <a:t>einstaklingsverkefni</a:t>
            </a:r>
            <a:r>
              <a:rPr lang="en-US" sz="3600" dirty="0"/>
              <a:t>)</a:t>
            </a:r>
          </a:p>
        </p:txBody>
      </p:sp>
      <p:sp>
        <p:nvSpPr>
          <p:cNvPr id="11" name="Content Placeholder 10">
            <a:extLst>
              <a:ext uri="{FF2B5EF4-FFF2-40B4-BE49-F238E27FC236}">
                <a16:creationId xmlns:a16="http://schemas.microsoft.com/office/drawing/2014/main" id="{2C2694F9-A982-4A4F-9625-40365C4F5CF9}"/>
              </a:ext>
            </a:extLst>
          </p:cNvPr>
          <p:cNvSpPr>
            <a:spLocks noGrp="1"/>
          </p:cNvSpPr>
          <p:nvPr>
            <p:ph idx="1"/>
          </p:nvPr>
        </p:nvSpPr>
        <p:spPr>
          <a:xfrm>
            <a:off x="838200" y="782426"/>
            <a:ext cx="10515600" cy="5410984"/>
          </a:xfrm>
        </p:spPr>
        <p:txBody>
          <a:bodyPr>
            <a:noAutofit/>
          </a:bodyPr>
          <a:lstStyle/>
          <a:p>
            <a:pPr marL="0" marR="0">
              <a:lnSpc>
                <a:spcPct val="107000"/>
              </a:lnSpc>
              <a:spcBef>
                <a:spcPts val="0"/>
              </a:spcBef>
              <a:spcAft>
                <a:spcPts val="800"/>
              </a:spcAft>
            </a:pP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Megináherslur</a:t>
            </a:r>
            <a:r>
              <a:rPr lang="nb-NO"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Þú</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stendur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frammi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nokkrum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valkostum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eru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eftirfarandi</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nb-NO" sz="1600" dirty="0">
                <a:effectLst/>
                <a:latin typeface="Calibri" panose="020F0502020204030204" pitchFamily="34" charset="0"/>
                <a:ea typeface="Calibri" panose="020F0502020204030204" pitchFamily="34" charset="0"/>
                <a:cs typeface="Times New Roman" panose="02020603050405020304" pitchFamily="18" charset="0"/>
              </a:rPr>
              <a:t>Nota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tækifærið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þegar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fjármálareglur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hafa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verið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teknar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úr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sambandi</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ráðast</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þær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framkvæmdir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fyrirsjáanlegar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eru</a:t>
            </a:r>
            <a:r>
              <a:rPr lang="nb-NO" sz="1600" dirty="0">
                <a:effectLst/>
                <a:latin typeface="Calibri" panose="020F0502020204030204" pitchFamily="34" charset="0"/>
                <a:ea typeface="Calibri" panose="020F0502020204030204" pitchFamily="34" charset="0"/>
                <a:cs typeface="Times New Roman" panose="02020603050405020304" pitchFamily="18" charset="0"/>
              </a:rPr>
              <a:t>, enda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þótt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fjárhagur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standi</a:t>
            </a:r>
            <a:r>
              <a:rPr lang="nb-NO" sz="1600" dirty="0">
                <a:effectLst/>
                <a:latin typeface="Calibri" panose="020F0502020204030204" pitchFamily="34" charset="0"/>
                <a:ea typeface="Calibri" panose="020F0502020204030204" pitchFamily="34" charset="0"/>
                <a:cs typeface="Times New Roman" panose="02020603050405020304" pitchFamily="18" charset="0"/>
              </a:rPr>
              <a:t> varla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undir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eru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alltaf</a:t>
            </a:r>
            <a:r>
              <a:rPr lang="nb-NO" sz="1600" dirty="0">
                <a:effectLst/>
                <a:latin typeface="Calibri" panose="020F0502020204030204" pitchFamily="34" charset="0"/>
                <a:ea typeface="Calibri" panose="020F0502020204030204" pitchFamily="34" charset="0"/>
                <a:cs typeface="Times New Roman" panose="02020603050405020304" pitchFamily="18" charset="0"/>
              </a:rPr>
              <a:t>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staðar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raddir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innan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styðja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ráðist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sé</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miklar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framkvæmdir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þess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hafa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áhyggjur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af</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tekur</a:t>
            </a:r>
            <a:r>
              <a:rPr lang="nb-NO" sz="1600" dirty="0">
                <a:effectLst/>
                <a:latin typeface="Calibri" panose="020F0502020204030204" pitchFamily="34" charset="0"/>
                <a:ea typeface="Calibri" panose="020F0502020204030204" pitchFamily="34" charset="0"/>
                <a:cs typeface="Times New Roman" panose="02020603050405020304" pitchFamily="18" charset="0"/>
              </a:rPr>
              <a:t>. Den tid – den sorg.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Þú</a:t>
            </a:r>
            <a:r>
              <a:rPr lang="nb-NO" sz="1600" dirty="0">
                <a:effectLst/>
                <a:latin typeface="Calibri" panose="020F0502020204030204" pitchFamily="34" charset="0"/>
                <a:ea typeface="Calibri" panose="020F0502020204030204" pitchFamily="34" charset="0"/>
                <a:cs typeface="Times New Roman" panose="02020603050405020304" pitchFamily="18" charset="0"/>
              </a:rPr>
              <a:t> vilt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ekki</a:t>
            </a:r>
            <a:r>
              <a:rPr lang="nb-NO" sz="1600" dirty="0">
                <a:effectLst/>
                <a:latin typeface="Calibri" panose="020F0502020204030204" pitchFamily="34" charset="0"/>
                <a:ea typeface="Calibri" panose="020F0502020204030204" pitchFamily="34" charset="0"/>
                <a:cs typeface="Times New Roman" panose="02020603050405020304" pitchFamily="18" charset="0"/>
              </a:rPr>
              <a:t> spilla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möguleikum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þínum</a:t>
            </a:r>
            <a:r>
              <a:rPr lang="nb-NO" sz="1600" dirty="0">
                <a:effectLst/>
                <a:latin typeface="Calibri" panose="020F0502020204030204" pitchFamily="34" charset="0"/>
                <a:ea typeface="Calibri" panose="020F0502020204030204" pitchFamily="34" charset="0"/>
                <a:cs typeface="Times New Roman" panose="02020603050405020304" pitchFamily="18" charset="0"/>
              </a:rPr>
              <a:t>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endurkjörs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með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óábyrgri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fjármálastjórn</a:t>
            </a:r>
            <a:r>
              <a:rPr lang="nb-NO" sz="1600" dirty="0">
                <a:effectLst/>
                <a:latin typeface="Calibri" panose="020F0502020204030204" pitchFamily="34" charset="0"/>
                <a:ea typeface="Calibri" panose="020F0502020204030204" pitchFamily="34" charset="0"/>
                <a:cs typeface="Times New Roman" panose="02020603050405020304" pitchFamily="18" charset="0"/>
              </a:rPr>
              <a:t> enda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þótt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fjármálareglur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hafi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verið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felldar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tímabundið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úr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gildi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Þér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finnst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rétt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hugsa</a:t>
            </a:r>
            <a:r>
              <a:rPr lang="nb-NO" sz="1600" dirty="0">
                <a:effectLst/>
                <a:latin typeface="Calibri" panose="020F0502020204030204" pitchFamily="34" charset="0"/>
                <a:ea typeface="Calibri" panose="020F0502020204030204" pitchFamily="34" charset="0"/>
                <a:cs typeface="Times New Roman" panose="02020603050405020304" pitchFamily="18" charset="0"/>
              </a:rPr>
              <a:t>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lengri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framtíðar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með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heildarsamhengið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huga.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kemur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dagur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eftir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þennan</a:t>
            </a:r>
            <a:r>
              <a:rPr lang="nb-NO" sz="1600" dirty="0">
                <a:effectLst/>
                <a:latin typeface="Calibri" panose="020F0502020204030204" pitchFamily="34" charset="0"/>
                <a:ea typeface="Calibri" panose="020F0502020204030204" pitchFamily="34" charset="0"/>
                <a:cs typeface="Times New Roman" panose="02020603050405020304" pitchFamily="18" charset="0"/>
              </a:rPr>
              <a:t> dag.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Eftir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samræður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sveitarstjóra</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fjármálastjóra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þá</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liggur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séu</a:t>
            </a:r>
            <a:r>
              <a:rPr lang="nb-NO" sz="1600" dirty="0">
                <a:effectLst/>
                <a:latin typeface="Calibri" panose="020F0502020204030204" pitchFamily="34" charset="0"/>
                <a:ea typeface="Calibri" panose="020F0502020204030204" pitchFamily="34" charset="0"/>
                <a:cs typeface="Times New Roman" panose="02020603050405020304" pitchFamily="18" charset="0"/>
              </a:rPr>
              <a:t>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staðar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ýmsir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möguleikar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hagræða</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rekstrinum</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styrkja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getu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framkvæmda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Þannig</a:t>
            </a:r>
            <a:r>
              <a:rPr lang="nb-NO" sz="1600" dirty="0">
                <a:effectLst/>
                <a:latin typeface="Calibri" panose="020F0502020204030204" pitchFamily="34" charset="0"/>
                <a:ea typeface="Calibri" panose="020F0502020204030204" pitchFamily="34" charset="0"/>
                <a:cs typeface="Times New Roman" panose="02020603050405020304" pitchFamily="18" charset="0"/>
              </a:rPr>
              <a:t> benda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líkur</a:t>
            </a:r>
            <a:r>
              <a:rPr lang="nb-NO" sz="1600" dirty="0">
                <a:effectLst/>
                <a:latin typeface="Calibri" panose="020F0502020204030204" pitchFamily="34" charset="0"/>
                <a:ea typeface="Calibri" panose="020F0502020204030204" pitchFamily="34" charset="0"/>
                <a:cs typeface="Times New Roman" panose="02020603050405020304" pitchFamily="18" charset="0"/>
              </a:rPr>
              <a:t>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hægt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sé</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ráðast</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fyrrhugaðar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framkvæmdir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innan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fárra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ára</a:t>
            </a:r>
            <a:r>
              <a:rPr lang="nb-NO" sz="1600" dirty="0">
                <a:effectLst/>
                <a:latin typeface="Calibri" panose="020F0502020204030204" pitchFamily="34" charset="0"/>
                <a:ea typeface="Calibri" panose="020F0502020204030204" pitchFamily="34" charset="0"/>
                <a:cs typeface="Times New Roman" panose="02020603050405020304" pitchFamily="18" charset="0"/>
              </a:rPr>
              <a:t> ef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búið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er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vinna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ákveðna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undirbúningsvinnu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áður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600" dirty="0">
                <a:effectLst/>
                <a:latin typeface="Calibri" panose="020F0502020204030204" pitchFamily="34" charset="0"/>
                <a:ea typeface="Calibri" panose="020F0502020204030204" pitchFamily="34" charset="0"/>
                <a:cs typeface="Times New Roman" panose="02020603050405020304" pitchFamily="18" charset="0"/>
              </a:rPr>
              <a:t>Sem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forseti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sveitarstjórnar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þá</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finnur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þú</a:t>
            </a:r>
            <a:r>
              <a:rPr lang="nb-NO" sz="1600" dirty="0">
                <a:effectLst/>
                <a:latin typeface="Calibri" panose="020F0502020204030204" pitchFamily="34" charset="0"/>
                <a:ea typeface="Calibri" panose="020F0502020204030204" pitchFamily="34" charset="0"/>
                <a:cs typeface="Times New Roman" panose="02020603050405020304" pitchFamily="18" charset="0"/>
              </a:rPr>
              <a:t>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ábyrgðar</a:t>
            </a:r>
            <a:r>
              <a:rPr lang="nb-NO" sz="1600" dirty="0">
                <a:effectLst/>
                <a:latin typeface="Calibri" panose="020F0502020204030204" pitchFamily="34" charset="0"/>
                <a:ea typeface="Calibri" panose="020F0502020204030204" pitchFamily="34" charset="0"/>
                <a:cs typeface="Times New Roman" panose="02020603050405020304" pitchFamily="18" charset="0"/>
              </a:rPr>
              <a:t> gagnvart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taka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forystu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velja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hvaða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leið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verður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valin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Þú</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hefur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undirbúning</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vinnuskjali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leggja</a:t>
            </a:r>
            <a:r>
              <a:rPr lang="nb-NO" sz="1600" dirty="0">
                <a:effectLst/>
                <a:latin typeface="Calibri" panose="020F0502020204030204" pitchFamily="34" charset="0"/>
                <a:ea typeface="Calibri" panose="020F0502020204030204" pitchFamily="34" charset="0"/>
                <a:cs typeface="Times New Roman" panose="02020603050405020304" pitchFamily="18" charset="0"/>
              </a:rPr>
              <a:t> skal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vinnufund</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sveitarstjórnar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haldinn</a:t>
            </a:r>
            <a:r>
              <a:rPr lang="nb-NO" sz="1600" dirty="0">
                <a:effectLst/>
                <a:latin typeface="Calibri" panose="020F0502020204030204" pitchFamily="34" charset="0"/>
                <a:ea typeface="Calibri" panose="020F0502020204030204" pitchFamily="34" charset="0"/>
                <a:cs typeface="Times New Roman" panose="02020603050405020304" pitchFamily="18" charset="0"/>
              </a:rPr>
              <a:t> er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hefja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undirbúning</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úthlutun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fjárheimilda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Þú</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gerir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ráð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gagnrýnni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umræðu</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efasendum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hefur</a:t>
            </a:r>
            <a:r>
              <a:rPr lang="nb-NO" sz="1600" dirty="0">
                <a:effectLst/>
                <a:latin typeface="Calibri" panose="020F0502020204030204" pitchFamily="34" charset="0"/>
                <a:ea typeface="Calibri" panose="020F0502020204030204" pitchFamily="34" charset="0"/>
                <a:cs typeface="Times New Roman" panose="02020603050405020304" pitchFamily="18" charset="0"/>
              </a:rPr>
              <a:t> hin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síðustu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ekki</a:t>
            </a:r>
            <a:r>
              <a:rPr lang="nb-NO" sz="1600" dirty="0">
                <a:effectLst/>
                <a:latin typeface="Calibri" panose="020F0502020204030204" pitchFamily="34" charset="0"/>
                <a:ea typeface="Calibri" panose="020F0502020204030204" pitchFamily="34" charset="0"/>
                <a:cs typeface="Times New Roman" panose="02020603050405020304" pitchFamily="18" charset="0"/>
              </a:rPr>
              <a:t> lagt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mikla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vinnu</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kafa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niður</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heldur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hefur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hún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falið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lykilstarfsmönnum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annast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þá</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vinnu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Líkur</a:t>
            </a:r>
            <a:r>
              <a:rPr lang="nb-NO" sz="1600" dirty="0">
                <a:effectLst/>
                <a:latin typeface="Calibri" panose="020F0502020204030204" pitchFamily="34" charset="0"/>
                <a:ea typeface="Calibri" panose="020F0502020204030204" pitchFamily="34" charset="0"/>
                <a:cs typeface="Times New Roman" panose="02020603050405020304" pitchFamily="18" charset="0"/>
              </a:rPr>
              <a:t> benda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sterkar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raddir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séu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uppi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innan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sveitarstjórnar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ekki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megi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bíða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eftir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ráðast</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fyrirhugaðar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framkvæmdir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Nú</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sé</a:t>
            </a:r>
            <a:r>
              <a:rPr lang="nb-NO" sz="1600" dirty="0">
                <a:effectLst/>
                <a:latin typeface="Calibri" panose="020F0502020204030204" pitchFamily="34" charset="0"/>
                <a:ea typeface="Calibri" panose="020F0502020204030204" pitchFamily="34" charset="0"/>
                <a:cs typeface="Times New Roman" panose="02020603050405020304" pitchFamily="18" charset="0"/>
              </a:rPr>
              <a:t> lag vegna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þess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engar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fjármálareglur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séu</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gildi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600" dirty="0">
                <a:effectLst/>
                <a:latin typeface="Calibri" panose="020F0502020204030204" pitchFamily="34" charset="0"/>
                <a:ea typeface="Calibri" panose="020F0502020204030204" pitchFamily="34" charset="0"/>
                <a:cs typeface="Times New Roman" panose="02020603050405020304" pitchFamily="18" charset="0"/>
              </a:rPr>
              <a:t> vilt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þú</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vinna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vinnuskjalið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þannig</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sé</a:t>
            </a:r>
            <a:r>
              <a:rPr lang="nb-NO" sz="1600" dirty="0">
                <a:effectLst/>
                <a:latin typeface="Calibri" panose="020F0502020204030204" pitchFamily="34" charset="0"/>
                <a:ea typeface="Calibri" panose="020F0502020204030204" pitchFamily="34" charset="0"/>
                <a:cs typeface="Times New Roman" panose="02020603050405020304" pitchFamily="18" charset="0"/>
              </a:rPr>
              <a:t> vel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faglega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útfært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taki</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meginþáttum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fyrrgreinds</a:t>
            </a:r>
            <a:r>
              <a:rPr lang="nb-NO" sz="1600" dirty="0">
                <a:effectLst/>
                <a:latin typeface="Calibri" panose="020F0502020204030204" pitchFamily="34" charset="0"/>
                <a:ea typeface="Calibri" panose="020F0502020204030204" pitchFamily="34" charset="0"/>
                <a:cs typeface="Times New Roman" panose="02020603050405020304" pitchFamily="18" charset="0"/>
              </a:rPr>
              <a:t> verkefnis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sannfæri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sveitarstjórnarmenn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nauðsyn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þess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taka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upp</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breytt</a:t>
            </a:r>
            <a:r>
              <a:rPr lang="nb-NO" sz="1600" dirty="0">
                <a:effectLst/>
                <a:latin typeface="Calibri" panose="020F0502020204030204" pitchFamily="34" charset="0"/>
                <a:ea typeface="Calibri" panose="020F0502020204030204" pitchFamily="34" charset="0"/>
                <a:cs typeface="Times New Roman" panose="02020603050405020304" pitchFamily="18" charset="0"/>
              </a:rPr>
              <a:t> vinnulag.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Vinnuskjalið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er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unnið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samstarfi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sveitarstjóra</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fjármálastjóra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verður</a:t>
            </a:r>
            <a:r>
              <a:rPr lang="nb-NO" sz="1600" dirty="0">
                <a:effectLst/>
                <a:latin typeface="Calibri" panose="020F0502020204030204" pitchFamily="34" charset="0"/>
                <a:ea typeface="Calibri" panose="020F0502020204030204" pitchFamily="34" charset="0"/>
                <a:cs typeface="Times New Roman" panose="02020603050405020304" pitchFamily="18" charset="0"/>
              </a:rPr>
              <a:t> lagt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kynnt</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vinnufundi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sveitarstjórnar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p>
        </p:txBody>
      </p:sp>
      <p:sp>
        <p:nvSpPr>
          <p:cNvPr id="3" name="Footer Placeholder 2">
            <a:extLst>
              <a:ext uri="{FF2B5EF4-FFF2-40B4-BE49-F238E27FC236}">
                <a16:creationId xmlns:a16="http://schemas.microsoft.com/office/drawing/2014/main" id="{A80A1078-27D5-4290-AD65-38444E7F58AB}"/>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25305848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0B211F-5390-4C95-A633-AC08BF64787D}"/>
              </a:ext>
            </a:extLst>
          </p:cNvPr>
          <p:cNvSpPr>
            <a:spLocks noGrp="1"/>
          </p:cNvSpPr>
          <p:nvPr>
            <p:ph type="title"/>
          </p:nvPr>
        </p:nvSpPr>
        <p:spPr>
          <a:xfrm>
            <a:off x="838200" y="365126"/>
            <a:ext cx="10515600" cy="417300"/>
          </a:xfrm>
        </p:spPr>
        <p:txBody>
          <a:bodyPr>
            <a:noAutofit/>
          </a:bodyPr>
          <a:lstStyle/>
          <a:p>
            <a:r>
              <a:rPr lang="en-US" sz="3600" dirty="0" err="1"/>
              <a:t>Skilaverkefni</a:t>
            </a:r>
            <a:r>
              <a:rPr lang="en-US" sz="3600" dirty="0"/>
              <a:t> (</a:t>
            </a:r>
            <a:r>
              <a:rPr lang="en-US" sz="3600" dirty="0" err="1"/>
              <a:t>einstaklingsverkefni</a:t>
            </a:r>
            <a:r>
              <a:rPr lang="en-US" sz="3600" dirty="0"/>
              <a:t>)</a:t>
            </a:r>
          </a:p>
        </p:txBody>
      </p:sp>
      <p:sp>
        <p:nvSpPr>
          <p:cNvPr id="11" name="Content Placeholder 10">
            <a:extLst>
              <a:ext uri="{FF2B5EF4-FFF2-40B4-BE49-F238E27FC236}">
                <a16:creationId xmlns:a16="http://schemas.microsoft.com/office/drawing/2014/main" id="{2C2694F9-A982-4A4F-9625-40365C4F5CF9}"/>
              </a:ext>
            </a:extLst>
          </p:cNvPr>
          <p:cNvSpPr>
            <a:spLocks noGrp="1"/>
          </p:cNvSpPr>
          <p:nvPr>
            <p:ph idx="1"/>
          </p:nvPr>
        </p:nvSpPr>
        <p:spPr>
          <a:xfrm>
            <a:off x="838200" y="782426"/>
            <a:ext cx="10515600" cy="5410984"/>
          </a:xfrm>
        </p:spPr>
        <p:txBody>
          <a:bodyPr>
            <a:noAutofit/>
          </a:bodyPr>
          <a:lstStyle/>
          <a:p>
            <a:pPr marL="0" marR="0">
              <a:lnSpc>
                <a:spcPct val="107000"/>
              </a:lnSpc>
              <a:spcBef>
                <a:spcPts val="0"/>
              </a:spcBef>
              <a:spcAft>
                <a:spcPts val="800"/>
              </a:spcAft>
            </a:pP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Efnisatriði</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dirty="0" err="1">
                <a:effectLst/>
                <a:latin typeface="Calibri" panose="020F0502020204030204" pitchFamily="34" charset="0"/>
                <a:ea typeface="Calibri" panose="020F0502020204030204" pitchFamily="34" charset="0"/>
                <a:cs typeface="Times New Roman" panose="02020603050405020304" pitchFamily="18" charset="0"/>
              </a:rPr>
              <a:t>vinnuskjalsins</a:t>
            </a:r>
            <a:r>
              <a:rPr lang="nb-NO"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vinnuskjalinu</a:t>
            </a:r>
            <a:r>
              <a:rPr lang="nb-NO" sz="1600" dirty="0">
                <a:effectLst/>
                <a:latin typeface="Calibri" panose="020F0502020204030204" pitchFamily="34" charset="0"/>
                <a:ea typeface="Calibri" panose="020F0502020204030204" pitchFamily="34" charset="0"/>
                <a:cs typeface="Times New Roman" panose="02020603050405020304" pitchFamily="18" charset="0"/>
              </a:rPr>
              <a:t> skal koma fram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lýsing</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rökstuðningur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útfærslu</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eftirfarandi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verkþáttum</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Skilgreining</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helstu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lykiltalna</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rekstri</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Hvaða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lykiltölur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eru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mikilvægast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greina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þessu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sambandi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Hversvegna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eru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þær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mikilvægastar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Ræðið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greiningu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fjárhagslegra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upplýsinga</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eða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magntalna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úr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rekstri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þessu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sambandi</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Gerið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grein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þróun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helstu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lykiltalna</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síðustu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árum</a:t>
            </a:r>
            <a:r>
              <a:rPr lang="nb-NO" sz="1600" dirty="0">
                <a:effectLst/>
                <a:latin typeface="Calibri" panose="020F0502020204030204" pitchFamily="34" charset="0"/>
                <a:ea typeface="Calibri" panose="020F0502020204030204" pitchFamily="34" charset="0"/>
                <a:cs typeface="Times New Roman" panose="02020603050405020304" pitchFamily="18" charset="0"/>
              </a:rPr>
              <a:t> (Hvert er t.d. helst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leita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upplýsingum</a:t>
            </a:r>
            <a:r>
              <a:rPr lang="nb-NO" sz="1600" dirty="0">
                <a:effectLst/>
                <a:latin typeface="Calibri" panose="020F0502020204030204" pitchFamily="34" charset="0"/>
                <a:ea typeface="Calibri" panose="020F0502020204030204" pitchFamily="34" charset="0"/>
                <a:cs typeface="Times New Roman" panose="02020603050405020304" pitchFamily="18" charset="0"/>
              </a:rPr>
              <a:t>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samanburðar</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Stefnumiðuð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markmiðssetning</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árangursmælikvarðar</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Hvaða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atriði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skipta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mestu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máli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stefnumótun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fjármálastjórnun</a:t>
            </a:r>
            <a:r>
              <a:rPr lang="nb-NO" sz="1600" dirty="0">
                <a:effectLst/>
                <a:latin typeface="Calibri" panose="020F0502020204030204" pitchFamily="34" charset="0"/>
                <a:ea typeface="Calibri" panose="020F0502020204030204" pitchFamily="34" charset="0"/>
                <a:cs typeface="Times New Roman" panose="02020603050405020304" pitchFamily="18" charset="0"/>
              </a:rPr>
              <a:t> til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næstu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ára</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Hvernig</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meta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þá</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stöðu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engar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fjármálareglur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séu</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gildi</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nb-NO" sz="1600" dirty="0" err="1">
                <a:latin typeface="Calibri" panose="020F0502020204030204" pitchFamily="34" charset="0"/>
                <a:ea typeface="Calibri" panose="020F0502020204030204" pitchFamily="34" charset="0"/>
                <a:cs typeface="Times New Roman" panose="02020603050405020304" pitchFamily="18" charset="0"/>
              </a:rPr>
              <a:t>Eru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tækifæri</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þeirri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stöðu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eða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felur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hún</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sér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ákveðna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hættu</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Skiptir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hugtakið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freistnivandi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máli</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þessu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sambandi</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Hvernig</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getur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freistnivandi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haft</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áhrif</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ákvarðanir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sveitarstjórnar</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Gerið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tillögu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fjárhagslegum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markmiðum</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Leggið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fram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hugmyndir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yfirferð</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greiningu</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einstökum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málaflokkum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Hvaða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málaflokka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ætti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setja</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forgang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slíka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endurskoðun</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Samstaða</a:t>
            </a:r>
            <a:r>
              <a:rPr lang="nb-NO" sz="1600" dirty="0">
                <a:effectLst/>
                <a:latin typeface="Calibri" panose="020F0502020204030204" pitchFamily="34" charset="0"/>
                <a:ea typeface="Calibri" panose="020F0502020204030204" pitchFamily="34" charset="0"/>
                <a:cs typeface="Times New Roman" panose="02020603050405020304" pitchFamily="18" charset="0"/>
              </a:rPr>
              <a:t> skal styrkt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meðal</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lykilstarfsmanna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hjá</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sveitarfélaginu</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kjörinna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fulltrúa</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Gerið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stuttlega</a:t>
            </a:r>
            <a:r>
              <a:rPr lang="nb-NO" sz="1600" dirty="0">
                <a:effectLst/>
                <a:latin typeface="Calibri" panose="020F0502020204030204" pitchFamily="34" charset="0"/>
                <a:ea typeface="Calibri" panose="020F0502020204030204" pitchFamily="34" charset="0"/>
                <a:cs typeface="Times New Roman" panose="02020603050405020304" pitchFamily="18" charset="0"/>
              </a:rPr>
              <a:t> grein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verklagi</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miðar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styrkja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samstöðu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innan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sveitarfélagsins</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meðal</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lykilstarfsmanna</a:t>
            </a:r>
            <a:r>
              <a:rPr lang="nb-NO" sz="1600" dirty="0">
                <a:effectLst/>
                <a:latin typeface="Calibri" panose="020F0502020204030204" pitchFamily="34" charset="0"/>
                <a:ea typeface="Calibri" panose="020F0502020204030204" pitchFamily="34" charset="0"/>
                <a:cs typeface="Times New Roman" panose="02020603050405020304" pitchFamily="18" charset="0"/>
              </a:rPr>
              <a:t>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kjörinna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fulltrúa</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pPr>
            <a:r>
              <a:rPr lang="nb-NO" sz="1600" dirty="0" err="1">
                <a:effectLst/>
                <a:latin typeface="Calibri" panose="020F0502020204030204" pitchFamily="34" charset="0"/>
                <a:ea typeface="Calibri" panose="020F0502020204030204" pitchFamily="34" charset="0"/>
                <a:cs typeface="Times New Roman" panose="02020603050405020304" pitchFamily="18" charset="0"/>
              </a:rPr>
              <a:t>Hvernig</a:t>
            </a:r>
            <a:r>
              <a:rPr lang="nb-NO" sz="1600" dirty="0">
                <a:effectLst/>
                <a:latin typeface="Calibri" panose="020F0502020204030204" pitchFamily="34" charset="0"/>
                <a:ea typeface="Calibri" panose="020F0502020204030204" pitchFamily="34" charset="0"/>
                <a:cs typeface="Times New Roman" panose="02020603050405020304" pitchFamily="18" charset="0"/>
              </a:rPr>
              <a:t> á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tengja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slíka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vinnu</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almennan</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undirbúning</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fjárheimildum</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næsta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rekstrarár</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Setja</a:t>
            </a:r>
            <a:r>
              <a:rPr lang="nb-NO" sz="1600" dirty="0">
                <a:effectLst/>
                <a:latin typeface="Calibri" panose="020F0502020204030204" pitchFamily="34" charset="0"/>
                <a:ea typeface="Calibri" panose="020F0502020204030204" pitchFamily="34" charset="0"/>
                <a:cs typeface="Times New Roman" panose="02020603050405020304" pitchFamily="18" charset="0"/>
              </a:rPr>
              <a:t> skal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upp</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grófa</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tímalínu</a:t>
            </a:r>
            <a:r>
              <a:rPr lang="nb-NO" sz="1600" dirty="0">
                <a:effectLst/>
                <a:latin typeface="Calibri" panose="020F0502020204030204" pitchFamily="34" charset="0"/>
                <a:ea typeface="Calibri" panose="020F0502020204030204" pitchFamily="34" charset="0"/>
                <a:cs typeface="Times New Roman" panose="02020603050405020304" pitchFamily="18" charset="0"/>
              </a:rPr>
              <a:t> í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6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sambandi</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p>
        </p:txBody>
      </p:sp>
      <p:sp>
        <p:nvSpPr>
          <p:cNvPr id="3" name="Footer Placeholder 2">
            <a:extLst>
              <a:ext uri="{FF2B5EF4-FFF2-40B4-BE49-F238E27FC236}">
                <a16:creationId xmlns:a16="http://schemas.microsoft.com/office/drawing/2014/main" id="{A80A1078-27D5-4290-AD65-38444E7F58AB}"/>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1549703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0B211F-5390-4C95-A633-AC08BF64787D}"/>
              </a:ext>
            </a:extLst>
          </p:cNvPr>
          <p:cNvSpPr>
            <a:spLocks noGrp="1"/>
          </p:cNvSpPr>
          <p:nvPr>
            <p:ph type="title"/>
          </p:nvPr>
        </p:nvSpPr>
        <p:spPr>
          <a:xfrm>
            <a:off x="838200" y="365126"/>
            <a:ext cx="10515600" cy="417300"/>
          </a:xfrm>
        </p:spPr>
        <p:txBody>
          <a:bodyPr>
            <a:noAutofit/>
          </a:bodyPr>
          <a:lstStyle/>
          <a:p>
            <a:r>
              <a:rPr lang="en-US" sz="3600" dirty="0" err="1"/>
              <a:t>Skilaverkefni</a:t>
            </a:r>
            <a:r>
              <a:rPr lang="en-US" sz="3600" dirty="0"/>
              <a:t> (</a:t>
            </a:r>
            <a:r>
              <a:rPr lang="en-US" sz="3600" dirty="0" err="1"/>
              <a:t>einstaklingsverkefni</a:t>
            </a:r>
            <a:r>
              <a:rPr lang="en-US" sz="3600" dirty="0"/>
              <a:t>)</a:t>
            </a:r>
          </a:p>
        </p:txBody>
      </p:sp>
      <p:sp>
        <p:nvSpPr>
          <p:cNvPr id="11" name="Content Placeholder 10">
            <a:extLst>
              <a:ext uri="{FF2B5EF4-FFF2-40B4-BE49-F238E27FC236}">
                <a16:creationId xmlns:a16="http://schemas.microsoft.com/office/drawing/2014/main" id="{2C2694F9-A982-4A4F-9625-40365C4F5CF9}"/>
              </a:ext>
            </a:extLst>
          </p:cNvPr>
          <p:cNvSpPr>
            <a:spLocks noGrp="1"/>
          </p:cNvSpPr>
          <p:nvPr>
            <p:ph idx="1"/>
          </p:nvPr>
        </p:nvSpPr>
        <p:spPr>
          <a:xfrm>
            <a:off x="838200" y="782426"/>
            <a:ext cx="10515600" cy="5410984"/>
          </a:xfrm>
        </p:spPr>
        <p:txBody>
          <a:bodyPr>
            <a:noAutofit/>
          </a:bodyPr>
          <a:lstStyle/>
          <a:p>
            <a:pPr marL="0" marR="0">
              <a:lnSpc>
                <a:spcPct val="107000"/>
              </a:lnSpc>
              <a:spcBef>
                <a:spcPts val="0"/>
              </a:spcBef>
              <a:spcAft>
                <a:spcPts val="800"/>
              </a:spcAft>
              <a:tabLst>
                <a:tab pos="594360" algn="l"/>
              </a:tabLst>
            </a:pPr>
            <a:r>
              <a:rPr lang="nb-NO" sz="1800" b="1" dirty="0" err="1">
                <a:effectLst/>
                <a:latin typeface="Calibri" panose="020F0502020204030204" pitchFamily="34" charset="0"/>
                <a:ea typeface="Calibri" panose="020F0502020204030204" pitchFamily="34" charset="0"/>
                <a:cs typeface="Times New Roman" panose="02020603050405020304" pitchFamily="18" charset="0"/>
              </a:rPr>
              <a:t>Almenn</a:t>
            </a:r>
            <a:r>
              <a:rPr lang="nb-NO" sz="1800" b="1" dirty="0">
                <a:effectLst/>
                <a:latin typeface="Calibri" panose="020F0502020204030204" pitchFamily="34" charset="0"/>
                <a:ea typeface="Calibri" panose="020F0502020204030204" pitchFamily="34" charset="0"/>
                <a:cs typeface="Times New Roman" panose="02020603050405020304" pitchFamily="18" charset="0"/>
              </a:rPr>
              <a:t> </a:t>
            </a:r>
            <a:r>
              <a:rPr lang="nb-NO" sz="1800" b="1" dirty="0" err="1">
                <a:effectLst/>
                <a:latin typeface="Calibri" panose="020F0502020204030204" pitchFamily="34" charset="0"/>
                <a:ea typeface="Calibri" panose="020F0502020204030204" pitchFamily="34" charset="0"/>
                <a:cs typeface="Times New Roman" panose="02020603050405020304" pitchFamily="18" charset="0"/>
              </a:rPr>
              <a:t>atriði</a:t>
            </a:r>
            <a:r>
              <a:rPr lang="nb-NO" sz="1800" b="1" dirty="0">
                <a:effectLst/>
                <a:latin typeface="Calibri" panose="020F0502020204030204" pitchFamily="34" charset="0"/>
                <a:ea typeface="Calibri" panose="020F0502020204030204" pitchFamily="34" charset="0"/>
                <a:cs typeface="Times New Roman" panose="02020603050405020304" pitchFamily="18" charset="0"/>
              </a:rPr>
              <a:t> </a:t>
            </a:r>
            <a:r>
              <a:rPr lang="nb-NO" sz="1800" b="1" dirty="0" err="1">
                <a:effectLst/>
                <a:latin typeface="Calibri" panose="020F0502020204030204" pitchFamily="34" charset="0"/>
                <a:ea typeface="Calibri" panose="020F0502020204030204" pitchFamily="34" charset="0"/>
                <a:cs typeface="Times New Roman" panose="02020603050405020304" pitchFamily="18" charset="0"/>
              </a:rPr>
              <a:t>varðandi</a:t>
            </a:r>
            <a:r>
              <a:rPr lang="nb-NO" sz="1800" b="1" dirty="0">
                <a:effectLst/>
                <a:latin typeface="Calibri" panose="020F0502020204030204" pitchFamily="34" charset="0"/>
                <a:ea typeface="Calibri" panose="020F0502020204030204" pitchFamily="34" charset="0"/>
                <a:cs typeface="Times New Roman" panose="02020603050405020304" pitchFamily="18" charset="0"/>
              </a:rPr>
              <a:t> vinnulag: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800" dirty="0" err="1">
                <a:effectLst/>
                <a:latin typeface="Calibri" panose="020F0502020204030204" pitchFamily="34" charset="0"/>
                <a:ea typeface="Calibri" panose="020F0502020204030204" pitchFamily="34" charset="0"/>
                <a:cs typeface="Times New Roman" panose="02020603050405020304" pitchFamily="18" charset="0"/>
              </a:rPr>
              <a:t>Markmið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verkefnisins</a:t>
            </a:r>
            <a:r>
              <a:rPr lang="nb-NO" sz="1800" dirty="0">
                <a:effectLst/>
                <a:latin typeface="Calibri" panose="020F0502020204030204" pitchFamily="34" charset="0"/>
                <a:ea typeface="Calibri" panose="020F0502020204030204" pitchFamily="34" charset="0"/>
                <a:cs typeface="Times New Roman" panose="02020603050405020304" pitchFamily="18" charset="0"/>
              </a:rPr>
              <a:t> 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leiða</a:t>
            </a:r>
            <a:r>
              <a:rPr lang="nb-NO" sz="1800" dirty="0">
                <a:effectLst/>
                <a:latin typeface="Calibri" panose="020F0502020204030204" pitchFamily="34" charset="0"/>
                <a:ea typeface="Calibri" panose="020F0502020204030204" pitchFamily="34" charset="0"/>
                <a:cs typeface="Times New Roman" panose="02020603050405020304" pitchFamily="18" charset="0"/>
              </a:rPr>
              <a:t> í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ljós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nemendur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hafi</a:t>
            </a:r>
            <a:r>
              <a:rPr lang="nb-NO" sz="1800" dirty="0">
                <a:effectLst/>
                <a:latin typeface="Calibri" panose="020F0502020204030204" pitchFamily="34" charset="0"/>
                <a:ea typeface="Calibri" panose="020F0502020204030204" pitchFamily="34" charset="0"/>
                <a:cs typeface="Times New Roman" panose="02020603050405020304" pitchFamily="18" charset="0"/>
              </a:rPr>
              <a:t> vald á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fjalla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mikilvægustu</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atriðin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undirbúning</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fjárheimildum</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sveitarfélags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næsta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rekstrarár</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þeir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geti</a:t>
            </a:r>
            <a:r>
              <a:rPr lang="nb-NO" sz="1800" dirty="0">
                <a:effectLst/>
                <a:latin typeface="Calibri" panose="020F0502020204030204" pitchFamily="34" charset="0"/>
                <a:ea typeface="Calibri" panose="020F0502020204030204" pitchFamily="34" charset="0"/>
                <a:cs typeface="Times New Roman" panose="02020603050405020304" pitchFamily="18" charset="0"/>
              </a:rPr>
              <a:t> sett sig í spor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þess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800" dirty="0">
                <a:effectLst/>
                <a:latin typeface="Calibri" panose="020F0502020204030204" pitchFamily="34" charset="0"/>
                <a:ea typeface="Calibri" panose="020F0502020204030204" pitchFamily="34" charset="0"/>
                <a:cs typeface="Times New Roman" panose="02020603050405020304" pitchFamily="18" charset="0"/>
              </a:rPr>
              <a:t> ber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ábyrgð</a:t>
            </a:r>
            <a:r>
              <a:rPr lang="nb-NO" sz="1800" dirty="0">
                <a:effectLst/>
                <a:latin typeface="Calibri" panose="020F0502020204030204" pitchFamily="34" charset="0"/>
                <a:ea typeface="Calibri" panose="020F0502020204030204" pitchFamily="34" charset="0"/>
                <a:cs typeface="Times New Roman" panose="02020603050405020304" pitchFamily="18" charset="0"/>
              </a:rPr>
              <a:t> á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mikilvægustu</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stefnumótun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fyrir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sveitarfélagið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ár</a:t>
            </a:r>
            <a:r>
              <a:rPr lang="nb-NO" sz="1800" dirty="0">
                <a:effectLst/>
                <a:latin typeface="Calibri" panose="020F0502020204030204" pitchFamily="34" charset="0"/>
                <a:ea typeface="Calibri" panose="020F0502020204030204" pitchFamily="34" charset="0"/>
                <a:cs typeface="Times New Roman" panose="02020603050405020304" pitchFamily="18" charset="0"/>
              </a:rPr>
              <a:t> hvert.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800" dirty="0" err="1">
                <a:effectLst/>
                <a:latin typeface="Calibri" panose="020F0502020204030204" pitchFamily="34" charset="0"/>
                <a:ea typeface="Calibri" panose="020F0502020204030204" pitchFamily="34" charset="0"/>
                <a:cs typeface="Times New Roman" panose="02020603050405020304" pitchFamily="18" charset="0"/>
              </a:rPr>
              <a:t>Nemendum</a:t>
            </a:r>
            <a:r>
              <a:rPr lang="nb-NO" sz="1800" dirty="0">
                <a:effectLst/>
                <a:latin typeface="Calibri" panose="020F0502020204030204" pitchFamily="34" charset="0"/>
                <a:ea typeface="Calibri" panose="020F0502020204030204" pitchFamily="34" charset="0"/>
                <a:cs typeface="Times New Roman" panose="02020603050405020304" pitchFamily="18" charset="0"/>
              </a:rPr>
              <a:t> 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frjálst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800" dirty="0">
                <a:effectLst/>
                <a:latin typeface="Calibri" panose="020F0502020204030204" pitchFamily="34" charset="0"/>
                <a:ea typeface="Calibri" panose="020F0502020204030204" pitchFamily="34" charset="0"/>
                <a:cs typeface="Times New Roman" panose="02020603050405020304" pitchFamily="18" charset="0"/>
              </a:rPr>
              <a:t> nota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upplýsingar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eða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reynslu</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frá</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raunverulegu</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sveitarfélagi</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fyrirmynd</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leggja</a:t>
            </a:r>
            <a:r>
              <a:rPr lang="nb-NO" sz="1800" dirty="0">
                <a:effectLst/>
                <a:latin typeface="Calibri" panose="020F0502020204030204" pitchFamily="34" charset="0"/>
                <a:ea typeface="Calibri" panose="020F0502020204030204" pitchFamily="34" charset="0"/>
                <a:cs typeface="Times New Roman" panose="02020603050405020304" pitchFamily="18" charset="0"/>
              </a:rPr>
              <a:t> fram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tillögur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varða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aðstæður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þess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sveitarfélags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Óheimilt</a:t>
            </a:r>
            <a:r>
              <a:rPr lang="nb-NO" sz="1800" dirty="0">
                <a:effectLst/>
                <a:latin typeface="Calibri" panose="020F0502020204030204" pitchFamily="34" charset="0"/>
                <a:ea typeface="Calibri" panose="020F0502020204030204" pitchFamily="34" charset="0"/>
                <a:cs typeface="Times New Roman" panose="02020603050405020304" pitchFamily="18" charset="0"/>
              </a:rPr>
              <a:t> 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þó</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800" dirty="0">
                <a:effectLst/>
                <a:latin typeface="Calibri" panose="020F0502020204030204" pitchFamily="34" charset="0"/>
                <a:ea typeface="Calibri" panose="020F0502020204030204" pitchFamily="34" charset="0"/>
                <a:cs typeface="Times New Roman" panose="02020603050405020304" pitchFamily="18" charset="0"/>
              </a:rPr>
              <a:t> nota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óbreytt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raunveruleg</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vinnuskjöl</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hafa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verið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unnin</a:t>
            </a:r>
            <a:r>
              <a:rPr lang="nb-NO" sz="1800" dirty="0">
                <a:effectLst/>
                <a:latin typeface="Calibri" panose="020F0502020204030204" pitchFamily="34" charset="0"/>
                <a:ea typeface="Calibri" panose="020F0502020204030204" pitchFamily="34" charset="0"/>
                <a:cs typeface="Times New Roman" panose="02020603050405020304" pitchFamily="18" charset="0"/>
              </a:rPr>
              <a:t> í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þessum</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tilgangi</a:t>
            </a:r>
            <a:r>
              <a:rPr lang="nb-NO" sz="1800" dirty="0">
                <a:effectLst/>
                <a:latin typeface="Calibri" panose="020F0502020204030204" pitchFamily="34" charset="0"/>
                <a:ea typeface="Calibri" panose="020F0502020204030204" pitchFamily="34" charset="0"/>
                <a:cs typeface="Times New Roman" panose="02020603050405020304" pitchFamily="18" charset="0"/>
              </a:rPr>
              <a:t>, enda 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gerð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krafa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nemendur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sýni</a:t>
            </a:r>
            <a:r>
              <a:rPr lang="nb-NO" sz="1800" dirty="0">
                <a:effectLst/>
                <a:latin typeface="Calibri" panose="020F0502020204030204" pitchFamily="34" charset="0"/>
                <a:ea typeface="Calibri" panose="020F0502020204030204" pitchFamily="34" charset="0"/>
                <a:cs typeface="Times New Roman" panose="02020603050405020304" pitchFamily="18" charset="0"/>
              </a:rPr>
              <a:t> skilning á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ferlinu</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sýni</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frumkvæði</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sjálfstæð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vinnubrögð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framsetningu</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efnis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800" dirty="0" err="1">
                <a:effectLst/>
                <a:latin typeface="Calibri" panose="020F0502020204030204" pitchFamily="34" charset="0"/>
                <a:ea typeface="Calibri" panose="020F0502020204030204" pitchFamily="34" charset="0"/>
                <a:cs typeface="Times New Roman" panose="02020603050405020304" pitchFamily="18" charset="0"/>
              </a:rPr>
              <a:t>Verkefninu</a:t>
            </a:r>
            <a:r>
              <a:rPr lang="nb-NO" sz="1800" dirty="0">
                <a:effectLst/>
                <a:latin typeface="Calibri" panose="020F0502020204030204" pitchFamily="34" charset="0"/>
                <a:ea typeface="Calibri" panose="020F0502020204030204" pitchFamily="34" charset="0"/>
                <a:cs typeface="Times New Roman" panose="02020603050405020304" pitchFamily="18" charset="0"/>
              </a:rPr>
              <a:t> skal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skilað</a:t>
            </a:r>
            <a:r>
              <a:rPr lang="nb-NO" sz="1800" dirty="0">
                <a:effectLst/>
                <a:latin typeface="Calibri" panose="020F0502020204030204" pitchFamily="34" charset="0"/>
                <a:ea typeface="Calibri" panose="020F0502020204030204" pitchFamily="34" charset="0"/>
                <a:cs typeface="Times New Roman" panose="02020603050405020304" pitchFamily="18" charset="0"/>
              </a:rPr>
              <a:t> í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formi</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minnisblaðs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frá</a:t>
            </a:r>
            <a:r>
              <a:rPr lang="nb-NO" sz="1800" dirty="0">
                <a:effectLst/>
                <a:latin typeface="Calibri" panose="020F0502020204030204" pitchFamily="34" charset="0"/>
                <a:ea typeface="Calibri" panose="020F0502020204030204" pitchFamily="34" charset="0"/>
                <a:cs typeface="Times New Roman" panose="02020603050405020304" pitchFamily="18" charset="0"/>
              </a:rPr>
              <a:t> forseta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sveitarstjórnar</a:t>
            </a:r>
            <a:r>
              <a:rPr lang="nb-NO" sz="1800" dirty="0">
                <a:effectLst/>
                <a:latin typeface="Calibri" panose="020F0502020204030204" pitchFamily="34" charset="0"/>
                <a:ea typeface="Calibri" panose="020F0502020204030204" pitchFamily="34" charset="0"/>
                <a:cs typeface="Times New Roman" panose="02020603050405020304" pitchFamily="18" charset="0"/>
              </a:rPr>
              <a:t> til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vinnufundar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sveitarstjórnar</a:t>
            </a:r>
            <a:r>
              <a:rPr lang="nb-NO" sz="1800" dirty="0">
                <a:effectLst/>
                <a:latin typeface="Calibri" panose="020F0502020204030204" pitchFamily="34" charset="0"/>
                <a:ea typeface="Calibri" panose="020F0502020204030204" pitchFamily="34" charset="0"/>
                <a:cs typeface="Times New Roman" panose="02020603050405020304" pitchFamily="18" charset="0"/>
              </a:rPr>
              <a:t>. Í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því</a:t>
            </a:r>
            <a:r>
              <a:rPr lang="nb-NO" sz="1800" dirty="0">
                <a:effectLst/>
                <a:latin typeface="Calibri" panose="020F0502020204030204" pitchFamily="34" charset="0"/>
                <a:ea typeface="Calibri" panose="020F0502020204030204" pitchFamily="34" charset="0"/>
                <a:cs typeface="Times New Roman" panose="02020603050405020304" pitchFamily="18" charset="0"/>
              </a:rPr>
              <a:t> skal koma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yfirlit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megináherslur</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stefnumarkandi</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atriði</a:t>
            </a:r>
            <a:r>
              <a:rPr lang="nb-NO" sz="1800" dirty="0">
                <a:effectLst/>
                <a:latin typeface="Calibri" panose="020F0502020204030204" pitchFamily="34" charset="0"/>
                <a:ea typeface="Calibri" panose="020F0502020204030204" pitchFamily="34" charset="0"/>
                <a:cs typeface="Times New Roman" panose="02020603050405020304" pitchFamily="18" charset="0"/>
              </a:rPr>
              <a:t> í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þessu</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sambandi</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Nánari</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útfærsla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verður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kynnt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munnlega</a:t>
            </a:r>
            <a:r>
              <a:rPr lang="nb-NO" sz="1800" dirty="0">
                <a:effectLst/>
                <a:latin typeface="Calibri" panose="020F0502020204030204" pitchFamily="34" charset="0"/>
                <a:ea typeface="Calibri" panose="020F0502020204030204" pitchFamily="34" charset="0"/>
                <a:cs typeface="Times New Roman" panose="02020603050405020304" pitchFamily="18" charset="0"/>
              </a:rPr>
              <a:t> á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vinnufundinum</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þegar</a:t>
            </a:r>
            <a:r>
              <a:rPr lang="nb-NO" sz="1800" dirty="0">
                <a:effectLst/>
                <a:latin typeface="Calibri" panose="020F0502020204030204" pitchFamily="34" charset="0"/>
                <a:ea typeface="Calibri" panose="020F0502020204030204" pitchFamily="34" charset="0"/>
                <a:cs typeface="Times New Roman" panose="02020603050405020304" pitchFamily="18" charset="0"/>
              </a:rPr>
              <a:t> hann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hefst</a:t>
            </a:r>
            <a:r>
              <a:rPr lang="nb-NO"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800" dirty="0" err="1">
                <a:effectLst/>
                <a:latin typeface="Calibri" panose="020F0502020204030204" pitchFamily="34" charset="0"/>
                <a:ea typeface="Calibri" panose="020F0502020204030204" pitchFamily="34" charset="0"/>
                <a:cs typeface="Times New Roman" panose="02020603050405020304" pitchFamily="18" charset="0"/>
              </a:rPr>
              <a:t>Við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vinnslu</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skrif</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minnisblaðsins</a:t>
            </a:r>
            <a:r>
              <a:rPr lang="nb-NO" sz="1800" dirty="0">
                <a:effectLst/>
                <a:latin typeface="Calibri" panose="020F0502020204030204" pitchFamily="34" charset="0"/>
                <a:ea typeface="Calibri" panose="020F0502020204030204" pitchFamily="34" charset="0"/>
                <a:cs typeface="Times New Roman" panose="02020603050405020304" pitchFamily="18" charset="0"/>
              </a:rPr>
              <a:t> mega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nemendur</a:t>
            </a:r>
            <a:r>
              <a:rPr lang="nb-NO" sz="1800" dirty="0">
                <a:effectLst/>
                <a:latin typeface="Calibri" panose="020F0502020204030204" pitchFamily="34" charset="0"/>
                <a:ea typeface="Calibri" panose="020F0502020204030204" pitchFamily="34" charset="0"/>
                <a:cs typeface="Times New Roman" panose="02020603050405020304" pitchFamily="18" charset="0"/>
              </a:rPr>
              <a:t> nota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sér</a:t>
            </a:r>
            <a:r>
              <a:rPr lang="nb-NO" sz="1800" dirty="0">
                <a:effectLst/>
                <a:latin typeface="Calibri" panose="020F0502020204030204" pitchFamily="34" charset="0"/>
                <a:ea typeface="Calibri" panose="020F0502020204030204" pitchFamily="34" charset="0"/>
                <a:cs typeface="Times New Roman" panose="02020603050405020304" pitchFamily="18" charset="0"/>
              </a:rPr>
              <a:t> til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stuðnings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allt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það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efni</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tengist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námskeiðinu</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Jafnframt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má</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vísa</a:t>
            </a:r>
            <a:r>
              <a:rPr lang="nb-NO" sz="1800" dirty="0">
                <a:effectLst/>
                <a:latin typeface="Calibri" panose="020F0502020204030204" pitchFamily="34" charset="0"/>
                <a:ea typeface="Calibri" panose="020F0502020204030204" pitchFamily="34" charset="0"/>
                <a:cs typeface="Times New Roman" panose="02020603050405020304" pitchFamily="18" charset="0"/>
              </a:rPr>
              <a:t> í og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nýta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sér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efni</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sem</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ekki</a:t>
            </a:r>
            <a:r>
              <a:rPr lang="nb-NO" sz="1800" dirty="0">
                <a:effectLst/>
                <a:latin typeface="Calibri" panose="020F0502020204030204" pitchFamily="34" charset="0"/>
                <a:ea typeface="Calibri" panose="020F0502020204030204" pitchFamily="34" charset="0"/>
                <a:cs typeface="Times New Roman" panose="02020603050405020304" pitchFamily="18" charset="0"/>
              </a:rPr>
              <a:t> er á les- og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ítarefnislista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þess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Ekki</a:t>
            </a:r>
            <a:r>
              <a:rPr lang="nb-NO" sz="1800" dirty="0">
                <a:effectLst/>
                <a:latin typeface="Calibri" panose="020F0502020204030204" pitchFamily="34" charset="0"/>
                <a:ea typeface="Calibri" panose="020F0502020204030204" pitchFamily="34" charset="0"/>
                <a:cs typeface="Times New Roman" panose="02020603050405020304" pitchFamily="18" charset="0"/>
              </a:rPr>
              <a:t> 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gerð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krafa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um</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tilvísanir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eða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heimildaskrá</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800" dirty="0" err="1">
                <a:effectLst/>
                <a:latin typeface="Calibri" panose="020F0502020204030204" pitchFamily="34" charset="0"/>
                <a:ea typeface="Calibri" panose="020F0502020204030204" pitchFamily="34" charset="0"/>
                <a:cs typeface="Times New Roman" panose="02020603050405020304" pitchFamily="18" charset="0"/>
              </a:rPr>
              <a:t>Notið</a:t>
            </a:r>
            <a:r>
              <a:rPr lang="nb-NO" sz="1800" dirty="0">
                <a:effectLst/>
                <a:latin typeface="Calibri" panose="020F0502020204030204" pitchFamily="34" charset="0"/>
                <a:ea typeface="Calibri" panose="020F0502020204030204" pitchFamily="34" charset="0"/>
                <a:cs typeface="Times New Roman" panose="02020603050405020304" pitchFamily="18" charset="0"/>
              </a:rPr>
              <a:t> 12p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letur</a:t>
            </a:r>
            <a:r>
              <a:rPr lang="nb-NO" sz="1800" dirty="0">
                <a:effectLst/>
                <a:latin typeface="Calibri" panose="020F0502020204030204" pitchFamily="34" charset="0"/>
                <a:ea typeface="Calibri" panose="020F0502020204030204" pitchFamily="34" charset="0"/>
                <a:cs typeface="Times New Roman" panose="02020603050405020304" pitchFamily="18" charset="0"/>
              </a:rPr>
              <a:t> (Times New Roman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eða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Calibri</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hafið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textann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að</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hámarki</a:t>
            </a:r>
            <a:r>
              <a:rPr lang="nb-NO" sz="1800" dirty="0">
                <a:effectLst/>
                <a:latin typeface="Calibri" panose="020F0502020204030204" pitchFamily="34" charset="0"/>
                <a:ea typeface="Calibri" panose="020F0502020204030204" pitchFamily="34" charset="0"/>
                <a:cs typeface="Times New Roman" panose="02020603050405020304" pitchFamily="18" charset="0"/>
              </a:rPr>
              <a:t> 3.000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orð</a:t>
            </a:r>
            <a:r>
              <a:rPr lang="nb-NO"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nb-NO" sz="1800" dirty="0" err="1">
                <a:effectLst/>
                <a:latin typeface="Calibri" panose="020F0502020204030204" pitchFamily="34" charset="0"/>
                <a:ea typeface="Calibri" panose="020F0502020204030204" pitchFamily="34" charset="0"/>
                <a:cs typeface="Times New Roman" panose="02020603050405020304" pitchFamily="18" charset="0"/>
              </a:rPr>
              <a:t>Vinnuskjalinu</a:t>
            </a:r>
            <a:r>
              <a:rPr lang="nb-NO" sz="1800" dirty="0">
                <a:effectLst/>
                <a:latin typeface="Calibri" panose="020F0502020204030204" pitchFamily="34" charset="0"/>
                <a:ea typeface="Calibri" panose="020F0502020204030204" pitchFamily="34" charset="0"/>
                <a:cs typeface="Times New Roman" panose="02020603050405020304" pitchFamily="18" charset="0"/>
              </a:rPr>
              <a:t> skal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skilað</a:t>
            </a:r>
            <a:r>
              <a:rPr lang="nb-NO" sz="1800" dirty="0">
                <a:effectLst/>
                <a:latin typeface="Calibri" panose="020F0502020204030204" pitchFamily="34" charset="0"/>
                <a:ea typeface="Calibri" panose="020F0502020204030204" pitchFamily="34" charset="0"/>
                <a:cs typeface="Times New Roman" panose="02020603050405020304" pitchFamily="18" charset="0"/>
              </a:rPr>
              <a:t> inn á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Uglu</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undir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ykkar</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eigin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nafni</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Ekkert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annað</a:t>
            </a:r>
            <a:r>
              <a:rPr lang="nb-NO" sz="1800" dirty="0">
                <a:effectLst/>
                <a:latin typeface="Calibri" panose="020F0502020204030204" pitchFamily="34" charset="0"/>
                <a:ea typeface="Calibri" panose="020F0502020204030204" pitchFamily="34" charset="0"/>
                <a:cs typeface="Times New Roman" panose="02020603050405020304" pitchFamily="18" charset="0"/>
              </a:rPr>
              <a:t> skal koma fram í heiti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þess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p>
        </p:txBody>
      </p:sp>
      <p:sp>
        <p:nvSpPr>
          <p:cNvPr id="3" name="Footer Placeholder 2">
            <a:extLst>
              <a:ext uri="{FF2B5EF4-FFF2-40B4-BE49-F238E27FC236}">
                <a16:creationId xmlns:a16="http://schemas.microsoft.com/office/drawing/2014/main" id="{A80A1078-27D5-4290-AD65-38444E7F58AB}"/>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289273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98E381-1D70-4CD2-99E3-42FA764D68BC}"/>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
        <p:nvSpPr>
          <p:cNvPr id="7" name="Content Placeholder 6">
            <a:extLst>
              <a:ext uri="{FF2B5EF4-FFF2-40B4-BE49-F238E27FC236}">
                <a16:creationId xmlns:a16="http://schemas.microsoft.com/office/drawing/2014/main" id="{09F7E5F9-7F1F-FDC3-6195-BDB721EA4283}"/>
              </a:ext>
            </a:extLst>
          </p:cNvPr>
          <p:cNvSpPr>
            <a:spLocks noGrp="1"/>
          </p:cNvSpPr>
          <p:nvPr>
            <p:ph idx="1"/>
          </p:nvPr>
        </p:nvSpPr>
        <p:spPr/>
        <p:txBody>
          <a:bodyPr/>
          <a:lstStyle/>
          <a:p>
            <a:endParaRPr lang="en-US" dirty="0"/>
          </a:p>
          <a:p>
            <a:endParaRPr lang="en-US" dirty="0"/>
          </a:p>
          <a:p>
            <a:pPr marL="0" indent="0" algn="ctr">
              <a:buNone/>
            </a:pPr>
            <a:r>
              <a:rPr lang="en-US" sz="4000" dirty="0" err="1"/>
              <a:t>Almennar</a:t>
            </a:r>
            <a:r>
              <a:rPr lang="en-US" sz="4000" dirty="0"/>
              <a:t> </a:t>
            </a:r>
            <a:r>
              <a:rPr lang="en-US" sz="4000" dirty="0" err="1"/>
              <a:t>spurningar</a:t>
            </a:r>
            <a:r>
              <a:rPr lang="en-US" sz="4000" dirty="0"/>
              <a:t> </a:t>
            </a:r>
            <a:r>
              <a:rPr lang="en-US" sz="4000" dirty="0" err="1"/>
              <a:t>og</a:t>
            </a:r>
            <a:r>
              <a:rPr lang="en-US" sz="4000" dirty="0"/>
              <a:t> </a:t>
            </a:r>
            <a:r>
              <a:rPr lang="en-US" sz="4000" dirty="0" err="1"/>
              <a:t>samtal</a:t>
            </a:r>
            <a:r>
              <a:rPr lang="en-US" sz="4000" dirty="0"/>
              <a:t> </a:t>
            </a:r>
          </a:p>
          <a:p>
            <a:pPr marL="0" indent="0" algn="ctr">
              <a:buNone/>
            </a:pPr>
            <a:r>
              <a:rPr lang="en-US" sz="4000" dirty="0"/>
              <a:t>um </a:t>
            </a:r>
          </a:p>
          <a:p>
            <a:pPr marL="0" indent="0" algn="ctr">
              <a:buNone/>
            </a:pPr>
            <a:r>
              <a:rPr lang="en-US" sz="4000" dirty="0" err="1"/>
              <a:t>námsefnið</a:t>
            </a:r>
            <a:r>
              <a:rPr lang="en-US" sz="4000" dirty="0"/>
              <a:t> </a:t>
            </a:r>
            <a:r>
              <a:rPr lang="en-US" sz="4000" dirty="0" err="1"/>
              <a:t>og</a:t>
            </a:r>
            <a:r>
              <a:rPr lang="en-US" sz="4000" dirty="0"/>
              <a:t> </a:t>
            </a:r>
            <a:r>
              <a:rPr lang="en-US" sz="4000" dirty="0" err="1"/>
              <a:t>verkefnin</a:t>
            </a:r>
            <a:endParaRPr lang="en-US" sz="4000" dirty="0"/>
          </a:p>
        </p:txBody>
      </p:sp>
    </p:spTree>
    <p:extLst>
      <p:ext uri="{BB962C8B-B14F-4D97-AF65-F5344CB8AC3E}">
        <p14:creationId xmlns:p14="http://schemas.microsoft.com/office/powerpoint/2010/main" val="35673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Lög um opinber fjármál nr. 123/2015</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lnSpcReduction="10000"/>
          </a:bodyPr>
          <a:lstStyle/>
          <a:p>
            <a:pPr>
              <a:lnSpc>
                <a:spcPct val="70000"/>
              </a:lnSpc>
            </a:pPr>
            <a:r>
              <a:rPr lang="is-IS" altLang="is-IS" sz="2600" dirty="0"/>
              <a:t>Ríkið:</a:t>
            </a:r>
          </a:p>
          <a:p>
            <a:pPr marL="685800" lvl="2">
              <a:lnSpc>
                <a:spcPct val="70000"/>
              </a:lnSpc>
              <a:spcBef>
                <a:spcPts val="1000"/>
              </a:spcBef>
            </a:pPr>
            <a:r>
              <a:rPr lang="is-IS" altLang="is-IS" sz="2200" dirty="0"/>
              <a:t>Fjármálastefna</a:t>
            </a:r>
          </a:p>
          <a:p>
            <a:pPr marL="685800" lvl="2">
              <a:lnSpc>
                <a:spcPct val="70000"/>
              </a:lnSpc>
              <a:spcBef>
                <a:spcPts val="1000"/>
              </a:spcBef>
            </a:pPr>
            <a:r>
              <a:rPr lang="is-IS" altLang="is-IS" sz="2200" dirty="0"/>
              <a:t>Fjármálaáætlun</a:t>
            </a:r>
          </a:p>
          <a:p>
            <a:pPr marL="228600" lvl="1">
              <a:lnSpc>
                <a:spcPct val="70000"/>
              </a:lnSpc>
              <a:spcBef>
                <a:spcPts val="1000"/>
              </a:spcBef>
            </a:pPr>
            <a:r>
              <a:rPr lang="is-IS" altLang="is-IS" sz="2600" dirty="0"/>
              <a:t>Grunngildi fjármálastefnu og fjármálaáætlunar:</a:t>
            </a:r>
          </a:p>
          <a:p>
            <a:pPr marL="685800" lvl="2">
              <a:lnSpc>
                <a:spcPct val="70000"/>
              </a:lnSpc>
              <a:spcBef>
                <a:spcPts val="1000"/>
              </a:spcBef>
            </a:pPr>
            <a:r>
              <a:rPr lang="is-IS" altLang="is-IS" sz="2200" dirty="0"/>
              <a:t>Sjálfbærni 	=&gt; opinberar skuldbindingar séu viðráðanlegar</a:t>
            </a:r>
          </a:p>
          <a:p>
            <a:pPr marL="685800" lvl="2">
              <a:lnSpc>
                <a:spcPct val="70000"/>
              </a:lnSpc>
              <a:spcBef>
                <a:spcPts val="1000"/>
              </a:spcBef>
            </a:pPr>
            <a:r>
              <a:rPr lang="is-IS" altLang="is-IS" sz="2200" dirty="0"/>
              <a:t>Varfærni 		=&gt; hæfilegt jafnvægi sé milli tekna og gjalda</a:t>
            </a:r>
          </a:p>
          <a:p>
            <a:pPr marL="685800" lvl="2">
              <a:lnSpc>
                <a:spcPct val="70000"/>
              </a:lnSpc>
              <a:spcBef>
                <a:spcPts val="1000"/>
              </a:spcBef>
            </a:pPr>
            <a:r>
              <a:rPr lang="is-IS" altLang="is-IS" sz="2200" dirty="0"/>
              <a:t>Stöðugleiki 	=&gt; stefna í opinberum fjármálum stuðli að jafnvægi í efnahagsmálum</a:t>
            </a:r>
          </a:p>
          <a:p>
            <a:pPr marL="685800" lvl="2">
              <a:lnSpc>
                <a:spcPct val="70000"/>
              </a:lnSpc>
              <a:spcBef>
                <a:spcPts val="1000"/>
              </a:spcBef>
            </a:pPr>
            <a:r>
              <a:rPr lang="is-IS" altLang="is-IS" sz="2200" dirty="0"/>
              <a:t>Festa 		=&gt; forðast skal óvæntar eða fyrirvaralitlar breytingar</a:t>
            </a:r>
          </a:p>
          <a:p>
            <a:pPr marL="685800" lvl="2">
              <a:lnSpc>
                <a:spcPct val="70000"/>
              </a:lnSpc>
              <a:spcBef>
                <a:spcPts val="1000"/>
              </a:spcBef>
            </a:pPr>
            <a:r>
              <a:rPr lang="is-IS" altLang="is-IS" sz="2200" dirty="0"/>
              <a:t>Gagnsæi 		=&gt; sett séu auðsæ og mælanleg markmið til meðallangs tíma</a:t>
            </a:r>
          </a:p>
          <a:p>
            <a:pPr marL="685800" lvl="2">
              <a:lnSpc>
                <a:spcPct val="70000"/>
              </a:lnSpc>
              <a:spcBef>
                <a:spcPts val="1000"/>
              </a:spcBef>
            </a:pPr>
            <a:endParaRPr lang="is-IS" altLang="is-IS" sz="2400" dirty="0"/>
          </a:p>
          <a:p>
            <a:pPr marL="228600" lvl="1">
              <a:lnSpc>
                <a:spcPct val="70000"/>
              </a:lnSpc>
              <a:spcBef>
                <a:spcPts val="1000"/>
              </a:spcBef>
            </a:pPr>
            <a:r>
              <a:rPr lang="is-IS" altLang="is-IS" sz="2800" dirty="0"/>
              <a:t>Lögin hafa þýtt mikla framför hvað varðar stefnumörkun og heildræna umfjöllun um fjármál ríkisins</a:t>
            </a:r>
          </a:p>
          <a:p>
            <a:pPr marL="685800" lvl="2">
              <a:lnSpc>
                <a:spcPct val="70000"/>
              </a:lnSpc>
              <a:spcBef>
                <a:spcPts val="1000"/>
              </a:spcBef>
            </a:pPr>
            <a:endParaRPr lang="is-IS" altLang="is-IS" sz="2200"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3026888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Lög um opinber fjármál nr. 123/2015</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a:xfrm>
            <a:off x="838200" y="1433946"/>
            <a:ext cx="10515600" cy="4922404"/>
          </a:xfrm>
        </p:spPr>
        <p:txBody>
          <a:bodyPr>
            <a:normAutofit fontScale="62500" lnSpcReduction="20000"/>
          </a:bodyPr>
          <a:lstStyle/>
          <a:p>
            <a:pPr>
              <a:lnSpc>
                <a:spcPct val="70000"/>
              </a:lnSpc>
            </a:pPr>
            <a:r>
              <a:rPr lang="is-IS" altLang="is-IS" sz="3200" dirty="0"/>
              <a:t>Sérstök tenging við sveitarfélögin í lögunum:</a:t>
            </a:r>
          </a:p>
          <a:p>
            <a:pPr>
              <a:lnSpc>
                <a:spcPct val="120000"/>
              </a:lnSpc>
            </a:pPr>
            <a:r>
              <a:rPr lang="is-IS" sz="3200" dirty="0"/>
              <a:t>Markmið fjármálastefnu og fjármálaáætlunar um afkomu og efnahag hins opinbera, þ.e. A-hluta ríkissjóðs og A-hluta sveitarfélaga, skv. 1. tölul. 2. mgr. 4. gr. skulu samræmast eftirfarandi skilyrðum:</a:t>
            </a:r>
          </a:p>
          <a:p>
            <a:pPr marL="0" indent="0">
              <a:lnSpc>
                <a:spcPct val="120000"/>
              </a:lnSpc>
              <a:buNone/>
            </a:pPr>
            <a:r>
              <a:rPr lang="is-IS" sz="3200" dirty="0"/>
              <a:t>	1. Að heildarjöfnuður yfir fimm ára tímabil skuli ávallt vera jákvæður og árlegur halli ávallt 	undir 2,5% af landsframleiðslu.</a:t>
            </a:r>
          </a:p>
          <a:p>
            <a:pPr marL="0" indent="0">
              <a:lnSpc>
                <a:spcPct val="120000"/>
              </a:lnSpc>
              <a:buNone/>
            </a:pPr>
            <a:br>
              <a:rPr lang="is-IS" sz="3200" dirty="0"/>
            </a:br>
            <a:r>
              <a:rPr lang="is-IS" sz="3200" dirty="0"/>
              <a:t>    	2. Að heildarskuldir, að frátöldum lífeyrisskuldbindingum og viðskiptaskuldum og að 	frádregnum sjóðum og bankainnstæðum, séu lægri en nemur 30% af vergri 	landsframleiðslu.</a:t>
            </a:r>
          </a:p>
          <a:p>
            <a:pPr marL="0" indent="0">
              <a:lnSpc>
                <a:spcPct val="120000"/>
              </a:lnSpc>
              <a:buNone/>
            </a:pPr>
            <a:br>
              <a:rPr lang="is-IS" sz="3200" dirty="0"/>
            </a:br>
            <a:r>
              <a:rPr lang="is-IS" sz="3200" dirty="0"/>
              <a:t>    	3. Ef skuldahlutfall skv. 2. tölul. er hærra en 30% skal sá hluti sem umfram er lækka að 	meðaltali á hverju þriggja ára tímabili um a.m.k. 5% ( 1/ 20) á hverju ári.</a:t>
            </a:r>
          </a:p>
          <a:p>
            <a:pPr marL="0" indent="0">
              <a:lnSpc>
                <a:spcPct val="120000"/>
              </a:lnSpc>
              <a:buNone/>
            </a:pPr>
            <a:r>
              <a:rPr lang="is-IS" sz="3200" dirty="0"/>
              <a:t>.</a:t>
            </a:r>
            <a:endParaRPr lang="is-IS" altLang="is-IS" sz="3200" dirty="0"/>
          </a:p>
          <a:p>
            <a:pPr marL="685800" lvl="2">
              <a:lnSpc>
                <a:spcPct val="70000"/>
              </a:lnSpc>
              <a:spcBef>
                <a:spcPts val="1000"/>
              </a:spcBef>
            </a:pPr>
            <a:endParaRPr lang="is-IS" altLang="is-IS" sz="2200"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255542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1A856B9-DDA5-FF4B-821C-FC03403AA266}"/>
              </a:ext>
            </a:extLst>
          </p:cNvPr>
          <p:cNvSpPr>
            <a:spLocks noGrp="1"/>
          </p:cNvSpPr>
          <p:nvPr>
            <p:ph type="title"/>
          </p:nvPr>
        </p:nvSpPr>
        <p:spPr/>
        <p:txBody>
          <a:bodyPr>
            <a:normAutofit/>
          </a:bodyPr>
          <a:lstStyle/>
          <a:p>
            <a:r>
              <a:rPr lang="is-IS" altLang="is-IS" dirty="0"/>
              <a:t>Lög um opinber fjármál nr. 123/2015</a:t>
            </a:r>
            <a:endParaRPr lang="is-IS" altLang="is-IS" dirty="0">
              <a:latin typeface="Frutiger LT Std 55 Roman"/>
            </a:endParaRPr>
          </a:p>
        </p:txBody>
      </p:sp>
      <p:sp>
        <p:nvSpPr>
          <p:cNvPr id="95234" name="Content Placeholder 2">
            <a:extLst>
              <a:ext uri="{FF2B5EF4-FFF2-40B4-BE49-F238E27FC236}">
                <a16:creationId xmlns:a16="http://schemas.microsoft.com/office/drawing/2014/main" id="{F292959A-9002-8A4F-A24B-9ECAAC9D4D1C}"/>
              </a:ext>
            </a:extLst>
          </p:cNvPr>
          <p:cNvSpPr>
            <a:spLocks noGrp="1"/>
          </p:cNvSpPr>
          <p:nvPr>
            <p:ph idx="1"/>
          </p:nvPr>
        </p:nvSpPr>
        <p:spPr/>
        <p:txBody>
          <a:bodyPr>
            <a:normAutofit/>
          </a:bodyPr>
          <a:lstStyle/>
          <a:p>
            <a:pPr marL="0" indent="0">
              <a:lnSpc>
                <a:spcPct val="70000"/>
              </a:lnSpc>
              <a:buNone/>
            </a:pPr>
            <a:r>
              <a:rPr lang="en-US" sz="2400" b="0" i="1" dirty="0" err="1">
                <a:solidFill>
                  <a:srgbClr val="242424"/>
                </a:solidFill>
                <a:effectLst/>
                <a:latin typeface="Droid Serif"/>
              </a:rPr>
              <a:t>Orðskýringar</a:t>
            </a:r>
            <a:r>
              <a:rPr lang="en-US" sz="2400" b="0" i="1" dirty="0">
                <a:solidFill>
                  <a:srgbClr val="242424"/>
                </a:solidFill>
                <a:effectLst/>
                <a:latin typeface="Droid Serif"/>
              </a:rPr>
              <a:t>:</a:t>
            </a:r>
          </a:p>
          <a:p>
            <a:pPr marL="457200" lvl="1" indent="0">
              <a:lnSpc>
                <a:spcPct val="70000"/>
              </a:lnSpc>
              <a:buNone/>
            </a:pPr>
            <a:r>
              <a:rPr lang="en-US" sz="1800" dirty="0" err="1"/>
              <a:t>Heildargjöld</a:t>
            </a:r>
            <a:r>
              <a:rPr lang="en-US" sz="1800" dirty="0"/>
              <a:t>: </a:t>
            </a:r>
            <a:r>
              <a:rPr lang="en-US" sz="1800" dirty="0" err="1"/>
              <a:t>Rekstrargjöld</a:t>
            </a:r>
            <a:r>
              <a:rPr lang="en-US" sz="1800" dirty="0"/>
              <a:t>, </a:t>
            </a:r>
            <a:r>
              <a:rPr lang="en-US" sz="1800" dirty="0" err="1"/>
              <a:t>tilfærslur</a:t>
            </a:r>
            <a:r>
              <a:rPr lang="en-US" sz="1800" dirty="0"/>
              <a:t> </a:t>
            </a:r>
            <a:r>
              <a:rPr lang="en-US" sz="1800" dirty="0" err="1"/>
              <a:t>og</a:t>
            </a:r>
            <a:r>
              <a:rPr lang="en-US" sz="1800" dirty="0"/>
              <a:t> </a:t>
            </a:r>
            <a:r>
              <a:rPr lang="en-US" sz="1800" dirty="0" err="1"/>
              <a:t>vextir</a:t>
            </a:r>
            <a:r>
              <a:rPr lang="en-US" sz="1800" dirty="0"/>
              <a:t>, </a:t>
            </a:r>
            <a:r>
              <a:rPr lang="en-US" sz="1800" dirty="0" err="1"/>
              <a:t>að</a:t>
            </a:r>
            <a:r>
              <a:rPr lang="en-US" sz="1800" dirty="0"/>
              <a:t> </a:t>
            </a:r>
            <a:r>
              <a:rPr lang="en-US" sz="1800" dirty="0" err="1"/>
              <a:t>meðtalinni</a:t>
            </a:r>
            <a:r>
              <a:rPr lang="en-US" sz="1800" dirty="0"/>
              <a:t> </a:t>
            </a:r>
            <a:r>
              <a:rPr lang="en-US" sz="1800" dirty="0" err="1"/>
              <a:t>fjárfestingu</a:t>
            </a:r>
            <a:r>
              <a:rPr lang="en-US" sz="1800" dirty="0"/>
              <a:t> í </a:t>
            </a:r>
            <a:r>
              <a:rPr lang="en-US" sz="1800" dirty="0" err="1"/>
              <a:t>efnislegum</a:t>
            </a:r>
            <a:r>
              <a:rPr lang="en-US" sz="1800" dirty="0"/>
              <a:t> </a:t>
            </a:r>
            <a:r>
              <a:rPr lang="en-US" sz="1800" dirty="0" err="1"/>
              <a:t>eignum</a:t>
            </a:r>
            <a:r>
              <a:rPr lang="en-US" sz="1800" dirty="0"/>
              <a:t> </a:t>
            </a:r>
            <a:r>
              <a:rPr lang="en-US" sz="1800" dirty="0" err="1"/>
              <a:t>samkvæmt</a:t>
            </a:r>
            <a:r>
              <a:rPr lang="en-US" sz="1800" dirty="0"/>
              <a:t> </a:t>
            </a:r>
            <a:r>
              <a:rPr lang="en-US" sz="1800" dirty="0" err="1"/>
              <a:t>alþjóðlegum</a:t>
            </a:r>
            <a:r>
              <a:rPr lang="en-US" sz="1800" dirty="0"/>
              <a:t> </a:t>
            </a:r>
            <a:r>
              <a:rPr lang="en-US" sz="1800" dirty="0" err="1"/>
              <a:t>hagskýrslustaðli</a:t>
            </a:r>
            <a:r>
              <a:rPr lang="en-US" sz="1800" dirty="0"/>
              <a:t> um </a:t>
            </a:r>
            <a:r>
              <a:rPr lang="en-US" sz="1800" dirty="0" err="1"/>
              <a:t>opinber</a:t>
            </a:r>
            <a:r>
              <a:rPr lang="en-US" sz="1800" dirty="0"/>
              <a:t> </a:t>
            </a:r>
            <a:r>
              <a:rPr lang="en-US" sz="1800" dirty="0" err="1"/>
              <a:t>fjármál</a:t>
            </a:r>
            <a:r>
              <a:rPr lang="en-US" sz="1800" dirty="0"/>
              <a:t>.</a:t>
            </a:r>
          </a:p>
          <a:p>
            <a:pPr marL="457200" lvl="1" indent="0">
              <a:lnSpc>
                <a:spcPct val="70000"/>
              </a:lnSpc>
              <a:buNone/>
            </a:pPr>
            <a:br>
              <a:rPr lang="en-US" sz="1800" dirty="0"/>
            </a:br>
            <a:r>
              <a:rPr lang="en-US" sz="1800" dirty="0" err="1"/>
              <a:t>Heildarjöfnuður</a:t>
            </a:r>
            <a:r>
              <a:rPr lang="en-US" sz="1800" dirty="0"/>
              <a:t> (</a:t>
            </a:r>
            <a:r>
              <a:rPr lang="en-US" sz="1800" dirty="0" err="1"/>
              <a:t>heildarafkoma</a:t>
            </a:r>
            <a:r>
              <a:rPr lang="en-US" sz="1800" dirty="0"/>
              <a:t>): </a:t>
            </a:r>
            <a:r>
              <a:rPr lang="en-US" sz="1800" dirty="0" err="1"/>
              <a:t>Heildartekjur</a:t>
            </a:r>
            <a:r>
              <a:rPr lang="en-US" sz="1800" dirty="0"/>
              <a:t> </a:t>
            </a:r>
            <a:r>
              <a:rPr lang="en-US" sz="1800" dirty="0" err="1"/>
              <a:t>að</a:t>
            </a:r>
            <a:r>
              <a:rPr lang="en-US" sz="1800" dirty="0"/>
              <a:t> </a:t>
            </a:r>
            <a:r>
              <a:rPr lang="en-US" sz="1800" dirty="0" err="1"/>
              <a:t>frádregnum</a:t>
            </a:r>
            <a:r>
              <a:rPr lang="en-US" sz="1800" dirty="0"/>
              <a:t> </a:t>
            </a:r>
            <a:r>
              <a:rPr lang="en-US" sz="1800" dirty="0" err="1"/>
              <a:t>heildargjöldum</a:t>
            </a:r>
            <a:r>
              <a:rPr lang="en-US" sz="1800" dirty="0"/>
              <a:t> </a:t>
            </a:r>
            <a:r>
              <a:rPr lang="en-US" sz="1800" dirty="0" err="1"/>
              <a:t>samkvæmt</a:t>
            </a:r>
            <a:r>
              <a:rPr lang="en-US" sz="1800" dirty="0"/>
              <a:t> </a:t>
            </a:r>
            <a:r>
              <a:rPr lang="en-US" sz="1800" dirty="0" err="1"/>
              <a:t>alþjóðlegum</a:t>
            </a:r>
            <a:r>
              <a:rPr lang="en-US" sz="1800" dirty="0"/>
              <a:t> </a:t>
            </a:r>
            <a:r>
              <a:rPr lang="en-US" sz="1800" dirty="0" err="1"/>
              <a:t>hagskýrslustaðli</a:t>
            </a:r>
            <a:r>
              <a:rPr lang="en-US" sz="1800" dirty="0"/>
              <a:t> um </a:t>
            </a:r>
            <a:r>
              <a:rPr lang="en-US" sz="1800" dirty="0" err="1"/>
              <a:t>opinber</a:t>
            </a:r>
            <a:r>
              <a:rPr lang="en-US" sz="1800" dirty="0"/>
              <a:t> </a:t>
            </a:r>
            <a:r>
              <a:rPr lang="en-US" sz="1800" dirty="0" err="1"/>
              <a:t>fjármál</a:t>
            </a:r>
            <a:r>
              <a:rPr lang="en-US" sz="1800" dirty="0"/>
              <a:t>.</a:t>
            </a:r>
          </a:p>
          <a:p>
            <a:pPr marL="0" indent="0">
              <a:lnSpc>
                <a:spcPct val="70000"/>
              </a:lnSpc>
              <a:buNone/>
            </a:pPr>
            <a:endParaRPr lang="en-US" sz="2200" dirty="0"/>
          </a:p>
          <a:p>
            <a:pPr marL="0" indent="0">
              <a:lnSpc>
                <a:spcPct val="70000"/>
              </a:lnSpc>
              <a:buNone/>
            </a:pPr>
            <a:r>
              <a:rPr lang="en-US" sz="2200" dirty="0" err="1"/>
              <a:t>Fjármálareglur</a:t>
            </a:r>
            <a:r>
              <a:rPr lang="en-US" sz="2200" dirty="0"/>
              <a:t> í </a:t>
            </a:r>
            <a:r>
              <a:rPr lang="en-US" sz="2200" dirty="0" err="1"/>
              <a:t>lögum</a:t>
            </a:r>
            <a:r>
              <a:rPr lang="en-US" sz="2200" dirty="0"/>
              <a:t> um </a:t>
            </a:r>
            <a:r>
              <a:rPr lang="en-US" sz="2200" dirty="0" err="1"/>
              <a:t>opinber</a:t>
            </a:r>
            <a:r>
              <a:rPr lang="en-US" sz="2200" dirty="0"/>
              <a:t> </a:t>
            </a:r>
            <a:r>
              <a:rPr lang="en-US" sz="2200" dirty="0" err="1"/>
              <a:t>fjármál</a:t>
            </a:r>
            <a:r>
              <a:rPr lang="en-US" sz="2200" dirty="0"/>
              <a:t> </a:t>
            </a:r>
            <a:r>
              <a:rPr lang="en-US" sz="2200" dirty="0" err="1"/>
              <a:t>og</a:t>
            </a:r>
            <a:r>
              <a:rPr lang="en-US" sz="2200" dirty="0"/>
              <a:t> </a:t>
            </a:r>
            <a:r>
              <a:rPr lang="en-US" sz="2200" dirty="0" err="1"/>
              <a:t>fjármálareglur</a:t>
            </a:r>
            <a:r>
              <a:rPr lang="en-US" sz="2200" dirty="0"/>
              <a:t> </a:t>
            </a:r>
            <a:r>
              <a:rPr lang="en-US" sz="2200" dirty="0" err="1"/>
              <a:t>sveitarstjórnarlaga</a:t>
            </a:r>
            <a:r>
              <a:rPr lang="en-US" sz="2200" dirty="0"/>
              <a:t> </a:t>
            </a:r>
            <a:r>
              <a:rPr lang="en-US" sz="2200" dirty="0" err="1"/>
              <a:t>stangast</a:t>
            </a:r>
            <a:r>
              <a:rPr lang="en-US" sz="2200" dirty="0"/>
              <a:t> á </a:t>
            </a:r>
            <a:r>
              <a:rPr lang="en-US" sz="2200" dirty="0" err="1"/>
              <a:t>hvað</a:t>
            </a:r>
            <a:r>
              <a:rPr lang="en-US" sz="2200" dirty="0"/>
              <a:t> </a:t>
            </a:r>
            <a:r>
              <a:rPr lang="en-US" sz="2200" dirty="0" err="1"/>
              <a:t>sveitarfélögin</a:t>
            </a:r>
            <a:r>
              <a:rPr lang="en-US" sz="2200" dirty="0"/>
              <a:t> </a:t>
            </a:r>
            <a:r>
              <a:rPr lang="en-US" sz="2200" dirty="0" err="1"/>
              <a:t>varðar</a:t>
            </a:r>
            <a:r>
              <a:rPr lang="en-US" sz="2200" dirty="0"/>
              <a:t>.</a:t>
            </a:r>
          </a:p>
          <a:p>
            <a:pPr marL="0" indent="0">
              <a:lnSpc>
                <a:spcPct val="70000"/>
              </a:lnSpc>
              <a:buNone/>
            </a:pPr>
            <a:endParaRPr lang="en-US" sz="2200" dirty="0"/>
          </a:p>
          <a:p>
            <a:pPr marL="0" indent="0">
              <a:lnSpc>
                <a:spcPct val="70000"/>
              </a:lnSpc>
              <a:buNone/>
            </a:pPr>
            <a:r>
              <a:rPr lang="is-IS" sz="2200" dirty="0"/>
              <a:t>Fjármálareglur í lögum um opinber fjármál hafa ekki haft mikil áhrif á fjármálastjórnun sveitarfélaga</a:t>
            </a:r>
          </a:p>
          <a:p>
            <a:pPr marL="0" indent="0">
              <a:lnSpc>
                <a:spcPct val="70000"/>
              </a:lnSpc>
              <a:buNone/>
            </a:pPr>
            <a:endParaRPr lang="is-IS" sz="2200" dirty="0"/>
          </a:p>
          <a:p>
            <a:pPr marL="0" indent="0">
              <a:lnSpc>
                <a:spcPct val="70000"/>
              </a:lnSpc>
              <a:buNone/>
            </a:pPr>
            <a:r>
              <a:rPr lang="is-IS" sz="2200" dirty="0"/>
              <a:t>Fjármálareglur sveitarstjórnarlaga hafa á hinn bóginn haft mikil áhrif á þróun fjármálastjórnunar sveitarfélaga til hins betra</a:t>
            </a:r>
          </a:p>
          <a:p>
            <a:pPr marL="0" indent="0">
              <a:lnSpc>
                <a:spcPct val="70000"/>
              </a:lnSpc>
              <a:buNone/>
            </a:pPr>
            <a:endParaRPr lang="is-IS" altLang="is-IS" sz="2200" dirty="0"/>
          </a:p>
          <a:p>
            <a:pPr marL="0" indent="0">
              <a:lnSpc>
                <a:spcPct val="70000"/>
              </a:lnSpc>
              <a:buNone/>
            </a:pPr>
            <a:endParaRPr lang="is-IS" altLang="is-IS" sz="2200" dirty="0"/>
          </a:p>
        </p:txBody>
      </p:sp>
      <p:sp>
        <p:nvSpPr>
          <p:cNvPr id="2" name="Footer Placeholder 1">
            <a:extLst>
              <a:ext uri="{FF2B5EF4-FFF2-40B4-BE49-F238E27FC236}">
                <a16:creationId xmlns:a16="http://schemas.microsoft.com/office/drawing/2014/main" id="{9F4B517C-0011-4708-A93B-DAF8D7854289}"/>
              </a:ext>
            </a:extLst>
          </p:cNvPr>
          <p:cNvSpPr>
            <a:spLocks noGrp="1"/>
          </p:cNvSpPr>
          <p:nvPr>
            <p:ph type="ftr" sz="quarter" idx="11"/>
          </p:nvPr>
        </p:nvSpPr>
        <p:spPr/>
        <p:txBody>
          <a:bodyPr/>
          <a:lstStyle/>
          <a:p>
            <a:r>
              <a:rPr lang="en-US" dirty="0"/>
              <a:t>GAJ </a:t>
            </a:r>
            <a:r>
              <a:rPr lang="en-US" dirty="0" err="1"/>
              <a:t>ráðgjöf</a:t>
            </a:r>
            <a:r>
              <a:rPr lang="en-US" dirty="0"/>
              <a:t> </a:t>
            </a:r>
            <a:r>
              <a:rPr lang="en-US" dirty="0" err="1"/>
              <a:t>slf</a:t>
            </a:r>
            <a:endParaRPr lang="en-US" dirty="0"/>
          </a:p>
        </p:txBody>
      </p:sp>
    </p:spTree>
    <p:extLst>
      <p:ext uri="{BB962C8B-B14F-4D97-AF65-F5344CB8AC3E}">
        <p14:creationId xmlns:p14="http://schemas.microsoft.com/office/powerpoint/2010/main" val="2876515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59325</TotalTime>
  <Words>5341</Words>
  <Application>Microsoft Office PowerPoint</Application>
  <PresentationFormat>Widescreen</PresentationFormat>
  <Paragraphs>648</Paragraphs>
  <Slides>63</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Calibri</vt:lpstr>
      <vt:lpstr>Calibri Light</vt:lpstr>
      <vt:lpstr>Droid Serif</vt:lpstr>
      <vt:lpstr>Frutiger LT Std 55 Roman</vt:lpstr>
      <vt:lpstr>Symbol</vt:lpstr>
      <vt:lpstr>Wingdings</vt:lpstr>
      <vt:lpstr>work-sans</vt:lpstr>
      <vt:lpstr>Office Theme</vt:lpstr>
      <vt:lpstr>Ársreikningar sveitarfélaga</vt:lpstr>
      <vt:lpstr>Efni dagsins</vt:lpstr>
      <vt:lpstr>Upprifjun</vt:lpstr>
      <vt:lpstr>Kröfur og sjónarmið við undirbúning fjárhagsáætlunar</vt:lpstr>
      <vt:lpstr>PowerPoint Presentation</vt:lpstr>
      <vt:lpstr>Lög um opinber fjármál nr. 123/2015</vt:lpstr>
      <vt:lpstr>Lög um opinber fjármál nr. 123/2015</vt:lpstr>
      <vt:lpstr>Lög um opinber fjármál nr. 123/2015</vt:lpstr>
      <vt:lpstr>Lög um opinber fjármál nr. 123/2015</vt:lpstr>
      <vt:lpstr>Afnám fjármálareglna í lögum um opinber fjármál fram til 2025</vt:lpstr>
      <vt:lpstr>Afnám fjármálareglna í sveitarstjórnarlögum fram til 2025</vt:lpstr>
      <vt:lpstr>Afnám fjármálareglna í sveitarstjórnarlögum fram til 2025</vt:lpstr>
      <vt:lpstr>Afnám fjármálareglna í sveitarstjórnarlögum fram til 2025</vt:lpstr>
      <vt:lpstr>Afnám fjármálareglna í sveitarstjórnarlögum fram til 2025</vt:lpstr>
      <vt:lpstr>Jónsmessunefnd</vt:lpstr>
      <vt:lpstr>PowerPoint Presentation</vt:lpstr>
      <vt:lpstr>Áhættugreining og viðbrögð við áhættu</vt:lpstr>
      <vt:lpstr>Áhættugreining / Innra eftirlit</vt:lpstr>
      <vt:lpstr>Áhættugreining / Innra eftirlit</vt:lpstr>
      <vt:lpstr>Áhættugreining og viðbrögð við áhættu</vt:lpstr>
      <vt:lpstr>Áhættugreining og viðbrögð við áhættu</vt:lpstr>
      <vt:lpstr>Áhættugreining og viðbrögð við áhættu</vt:lpstr>
      <vt:lpstr>Áhættugreining og viðbrögð við áhættu</vt:lpstr>
      <vt:lpstr>Áhættugreining</vt:lpstr>
      <vt:lpstr>Áhættuflokkar</vt:lpstr>
      <vt:lpstr>Áhættumat</vt:lpstr>
      <vt:lpstr>Áhættumat</vt:lpstr>
      <vt:lpstr>Áhættumat</vt:lpstr>
      <vt:lpstr>Áhættumat</vt:lpstr>
      <vt:lpstr>Áhættumat</vt:lpstr>
      <vt:lpstr>Almenn pólitísk umræða um áhættu</vt:lpstr>
      <vt:lpstr>PowerPoint Presentation</vt:lpstr>
      <vt:lpstr>Gagnsemi lykiltalna</vt:lpstr>
      <vt:lpstr>Helstu lykiltölur</vt:lpstr>
      <vt:lpstr>PowerPoint Presentation</vt:lpstr>
      <vt:lpstr>PowerPoint Presentation</vt:lpstr>
      <vt:lpstr>PowerPoint Presentation</vt:lpstr>
      <vt:lpstr>PowerPoint Presentation</vt:lpstr>
      <vt:lpstr>Helstu lykiltölur</vt:lpstr>
      <vt:lpstr>Helstu lykiltölur</vt:lpstr>
      <vt:lpstr>Helstu lykiltölur</vt:lpstr>
      <vt:lpstr>Helstu lykiltölur</vt:lpstr>
      <vt:lpstr>Helstu lykiltölur</vt:lpstr>
      <vt:lpstr>Helstu lykiltölur</vt:lpstr>
      <vt:lpstr>Helstu lykiltölur</vt:lpstr>
      <vt:lpstr>Helstu lykiltölur</vt:lpstr>
      <vt:lpstr>Helstu lykiltölur</vt:lpstr>
      <vt:lpstr>Helstu lykiltölur</vt:lpstr>
      <vt:lpstr>Helstu lykiltölur</vt:lpstr>
      <vt:lpstr>Helstu lykiltölur</vt:lpstr>
      <vt:lpstr>Helstu lykiltölur</vt:lpstr>
      <vt:lpstr>Helstu lykiltölur</vt:lpstr>
      <vt:lpstr>PowerPoint Presentation</vt:lpstr>
      <vt:lpstr>Samband íslenskra sveitarfélaga</vt:lpstr>
      <vt:lpstr>Samband íslenskra sveitarfélaga</vt:lpstr>
      <vt:lpstr>Samband íslenskra sveitarfélaga</vt:lpstr>
      <vt:lpstr>Landshlutasamtök sveitarfélaga</vt:lpstr>
      <vt:lpstr>PowerPoint Presentation</vt:lpstr>
      <vt:lpstr>Skilaverkefni (einstaklingsverkefni)</vt:lpstr>
      <vt:lpstr>Skilaverkefni (einstaklingsverkefni)</vt:lpstr>
      <vt:lpstr>Skilaverkefni (einstaklingsverkefni)</vt:lpstr>
      <vt:lpstr>Skilaverkefni (einstaklingsverkefni)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Bergrisi bs.</dc:title>
  <dc:creator>Robert Ragnarsson</dc:creator>
  <cp:lastModifiedBy>Gunnlaugur Juliusson</cp:lastModifiedBy>
  <cp:revision>320</cp:revision>
  <cp:lastPrinted>2017-10-27T10:46:52Z</cp:lastPrinted>
  <dcterms:created xsi:type="dcterms:W3CDTF">2017-10-19T10:54:01Z</dcterms:created>
  <dcterms:modified xsi:type="dcterms:W3CDTF">2023-04-26T08:25:16Z</dcterms:modified>
</cp:coreProperties>
</file>