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</p:sldMasterIdLst>
  <p:notesMasterIdLst>
    <p:notesMasterId r:id="rId59"/>
  </p:notesMasterIdLst>
  <p:sldIdLst>
    <p:sldId id="256" r:id="rId2"/>
    <p:sldId id="257" r:id="rId3"/>
    <p:sldId id="258" r:id="rId4"/>
    <p:sldId id="305" r:id="rId5"/>
    <p:sldId id="259" r:id="rId6"/>
    <p:sldId id="263" r:id="rId7"/>
    <p:sldId id="264" r:id="rId8"/>
    <p:sldId id="265" r:id="rId9"/>
    <p:sldId id="260" r:id="rId10"/>
    <p:sldId id="261" r:id="rId11"/>
    <p:sldId id="312" r:id="rId12"/>
    <p:sldId id="313" r:id="rId13"/>
    <p:sldId id="266" r:id="rId14"/>
    <p:sldId id="280" r:id="rId15"/>
    <p:sldId id="276" r:id="rId16"/>
    <p:sldId id="269" r:id="rId17"/>
    <p:sldId id="271" r:id="rId18"/>
    <p:sldId id="314" r:id="rId19"/>
    <p:sldId id="315" r:id="rId20"/>
    <p:sldId id="272" r:id="rId21"/>
    <p:sldId id="316" r:id="rId22"/>
    <p:sldId id="317" r:id="rId23"/>
    <p:sldId id="318" r:id="rId24"/>
    <p:sldId id="277" r:id="rId25"/>
    <p:sldId id="281" r:id="rId26"/>
    <p:sldId id="284" r:id="rId27"/>
    <p:sldId id="285" r:id="rId28"/>
    <p:sldId id="287" r:id="rId29"/>
    <p:sldId id="319" r:id="rId30"/>
    <p:sldId id="320" r:id="rId31"/>
    <p:sldId id="321" r:id="rId32"/>
    <p:sldId id="291" r:id="rId33"/>
    <p:sldId id="292" r:id="rId34"/>
    <p:sldId id="294" r:id="rId35"/>
    <p:sldId id="322" r:id="rId36"/>
    <p:sldId id="293" r:id="rId37"/>
    <p:sldId id="323" r:id="rId38"/>
    <p:sldId id="295" r:id="rId39"/>
    <p:sldId id="300" r:id="rId40"/>
    <p:sldId id="301" r:id="rId41"/>
    <p:sldId id="325" r:id="rId42"/>
    <p:sldId id="324" r:id="rId43"/>
    <p:sldId id="327" r:id="rId44"/>
    <p:sldId id="326" r:id="rId45"/>
    <p:sldId id="328" r:id="rId46"/>
    <p:sldId id="329" r:id="rId47"/>
    <p:sldId id="338" r:id="rId48"/>
    <p:sldId id="330" r:id="rId49"/>
    <p:sldId id="331" r:id="rId50"/>
    <p:sldId id="332" r:id="rId51"/>
    <p:sldId id="334" r:id="rId52"/>
    <p:sldId id="333" r:id="rId53"/>
    <p:sldId id="306" r:id="rId54"/>
    <p:sldId id="335" r:id="rId55"/>
    <p:sldId id="336" r:id="rId56"/>
    <p:sldId id="337" r:id="rId57"/>
    <p:sldId id="308" r:id="rId5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83" d="100"/>
          <a:sy n="83" d="100"/>
        </p:scale>
        <p:origin x="50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Hlutfall 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13BF-4F99-928F-32D8D16B49C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3BF-4F99-928F-32D8D16B49C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13BF-4F99-928F-32D8D16B49C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3BF-4F99-928F-32D8D16B49C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58E-47B2-AEE0-A308CE230125}"/>
              </c:ext>
            </c:extLst>
          </c:dPt>
          <c:dLbls>
            <c:dLbl>
              <c:idx val="0"/>
              <c:layout>
                <c:manualLayout>
                  <c:x val="6.6550470759115535E-2"/>
                  <c:y val="4.512828753548664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1479958701278169E-2"/>
                      <c:h val="9.948979591836734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13BF-4F99-928F-32D8D16B49C4}"/>
                </c:ext>
              </c:extLst>
            </c:dLbl>
            <c:dLbl>
              <c:idx val="1"/>
              <c:layout>
                <c:manualLayout>
                  <c:x val="-3.6127398412091338E-2"/>
                  <c:y val="8.0188815683753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0670261806108414E-2"/>
                      <c:h val="0.1096938775510204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13BF-4F99-928F-32D8D16B49C4}"/>
                </c:ext>
              </c:extLst>
            </c:dLbl>
            <c:dLbl>
              <c:idx val="2"/>
              <c:layout>
                <c:manualLayout>
                  <c:x val="-1.6925978109761014E-2"/>
                  <c:y val="-2.13259949649151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3BF-4F99-928F-32D8D16B49C4}"/>
                </c:ext>
              </c:extLst>
            </c:dLbl>
            <c:dLbl>
              <c:idx val="3"/>
              <c:layout>
                <c:manualLayout>
                  <c:x val="6.1530064942479631E-2"/>
                  <c:y val="-4.53599550056243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3BF-4F99-928F-32D8D16B49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Skatttekjur</c:v>
                </c:pt>
                <c:pt idx="1">
                  <c:v>Almennt ríkisframlag</c:v>
                </c:pt>
                <c:pt idx="2">
                  <c:v>Eyrnamerkt framlag</c:v>
                </c:pt>
                <c:pt idx="3">
                  <c:v>Þjónustutekjur</c:v>
                </c:pt>
                <c:pt idx="4">
                  <c:v>Aðrar tekjur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 formatCode="0%">
                  <c:v>0.60499999999999998</c:v>
                </c:pt>
                <c:pt idx="1">
                  <c:v>0.16700000000000001</c:v>
                </c:pt>
                <c:pt idx="2" formatCode="0.00%">
                  <c:v>5.7000000000000002E-2</c:v>
                </c:pt>
                <c:pt idx="3">
                  <c:v>0.14799999999999999</c:v>
                </c:pt>
                <c:pt idx="4">
                  <c:v>2.3E-2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BF-4F99-928F-32D8D16B49C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08D-4F6E-9497-4689456D720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08D-4F6E-9497-4689456D720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808D-4F6E-9497-4689456D720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808D-4F6E-9497-4689456D720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858E-47B2-AEE0-A308CE230125}"/>
              </c:ext>
            </c:extLst>
          </c:dPt>
          <c:cat>
            <c:strRef>
              <c:f>Sheet1!$A$2:$A$6</c:f>
              <c:strCache>
                <c:ptCount val="5"/>
                <c:pt idx="0">
                  <c:v>Skatttekjur</c:v>
                </c:pt>
                <c:pt idx="1">
                  <c:v>Almennt ríkisframlag</c:v>
                </c:pt>
                <c:pt idx="2">
                  <c:v>Eyrnamerkt framlag</c:v>
                </c:pt>
                <c:pt idx="3">
                  <c:v>Þjónustutekjur</c:v>
                </c:pt>
                <c:pt idx="4">
                  <c:v>Aðrar tekjur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1-13BF-4F99-928F-32D8D16B49C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808D-4F6E-9497-4689456D720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808D-4F6E-9497-4689456D720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808D-4F6E-9497-4689456D720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808D-4F6E-9497-4689456D720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858E-47B2-AEE0-A308CE230125}"/>
              </c:ext>
            </c:extLst>
          </c:dPt>
          <c:cat>
            <c:strRef>
              <c:f>Sheet1!$A$2:$A$6</c:f>
              <c:strCache>
                <c:ptCount val="5"/>
                <c:pt idx="0">
                  <c:v>Skatttekjur</c:v>
                </c:pt>
                <c:pt idx="1">
                  <c:v>Almennt ríkisframlag</c:v>
                </c:pt>
                <c:pt idx="2">
                  <c:v>Eyrnamerkt framlag</c:v>
                </c:pt>
                <c:pt idx="3">
                  <c:v>Þjónustutekjur</c:v>
                </c:pt>
                <c:pt idx="4">
                  <c:v>Aðrar tekjur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13BF-4F99-928F-32D8D16B49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Hlutfall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4F79-4418-A565-01DE6A0120E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F79-4418-A565-01DE6A0120E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4F79-4418-A565-01DE6A0120E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619-4535-8E71-88C471102EE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619-4535-8E71-88C471102EEB}"/>
              </c:ext>
            </c:extLst>
          </c:dPt>
          <c:dLbls>
            <c:dLbl>
              <c:idx val="0"/>
              <c:layout>
                <c:manualLayout>
                  <c:x val="2.7280502723304154E-2"/>
                  <c:y val="-8.04999679918059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F79-4418-A565-01DE6A0120E6}"/>
                </c:ext>
              </c:extLst>
            </c:dLbl>
            <c:dLbl>
              <c:idx val="1"/>
              <c:layout>
                <c:manualLayout>
                  <c:x val="-1.4431445878472202E-2"/>
                  <c:y val="-2.6250240061455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F79-4418-A565-01DE6A0120E6}"/>
                </c:ext>
              </c:extLst>
            </c:dLbl>
            <c:dLbl>
              <c:idx val="2"/>
              <c:layout>
                <c:manualLayout>
                  <c:x val="-5.0167127271449662E-3"/>
                  <c:y val="4.86457333077267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F79-4418-A565-01DE6A0120E6}"/>
                </c:ext>
              </c:extLst>
            </c:dLbl>
            <c:dLbl>
              <c:idx val="3"/>
              <c:layout>
                <c:manualLayout>
                  <c:x val="-3.6266737680452341E-2"/>
                  <c:y val="4.76773896833469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619-4535-8E71-88C471102EEB}"/>
                </c:ext>
              </c:extLst>
            </c:dLbl>
            <c:dLbl>
              <c:idx val="4"/>
              <c:layout>
                <c:manualLayout>
                  <c:x val="8.3006178838158032E-3"/>
                  <c:y val="8.14992638115357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619-4535-8E71-88C471102E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Skatttekjur</c:v>
                </c:pt>
                <c:pt idx="1">
                  <c:v>Almenn ríkisframlög</c:v>
                </c:pt>
                <c:pt idx="2">
                  <c:v>Eyrnamerkt ríkisframlög </c:v>
                </c:pt>
                <c:pt idx="3">
                  <c:v>Þjónustutekjur</c:v>
                </c:pt>
                <c:pt idx="4">
                  <c:v>Aðrar tekjur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0.66100000000000003</c:v>
                </c:pt>
                <c:pt idx="1">
                  <c:v>0.11700000000000001</c:v>
                </c:pt>
                <c:pt idx="2">
                  <c:v>6.7000000000000004E-2</c:v>
                </c:pt>
                <c:pt idx="3">
                  <c:v>7.0999999999999994E-2</c:v>
                </c:pt>
                <c:pt idx="4">
                  <c:v>8.4000000000000005E-2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79-4418-A565-01DE6A0120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Hlutdeild tekjustofns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15E9-42C1-8235-4A1347357B0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5E9-42C1-8235-4A1347357B0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15E9-42C1-8235-4A1347357B0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15E9-42C1-8235-4A1347357B0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5E9-42C1-8235-4A1347357B0D}"/>
              </c:ext>
            </c:extLst>
          </c:dPt>
          <c:dLbls>
            <c:dLbl>
              <c:idx val="0"/>
              <c:layout>
                <c:manualLayout>
                  <c:x val="2.4312755971027014E-2"/>
                  <c:y val="3.0096664746175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5E9-42C1-8235-4A1347357B0D}"/>
                </c:ext>
              </c:extLst>
            </c:dLbl>
            <c:dLbl>
              <c:idx val="1"/>
              <c:layout>
                <c:manualLayout>
                  <c:x val="-1.448272676204808E-2"/>
                  <c:y val="-3.0673375689723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5E9-42C1-8235-4A1347357B0D}"/>
                </c:ext>
              </c:extLst>
            </c:dLbl>
            <c:dLbl>
              <c:idx val="2"/>
              <c:layout>
                <c:manualLayout>
                  <c:x val="-5.205359730871593E-3"/>
                  <c:y val="-4.89994238525062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5E9-42C1-8235-4A1347357B0D}"/>
                </c:ext>
              </c:extLst>
            </c:dLbl>
            <c:dLbl>
              <c:idx val="3"/>
              <c:layout>
                <c:manualLayout>
                  <c:x val="9.2613726512166504E-3"/>
                  <c:y val="-7.45212053763760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5E9-42C1-8235-4A1347357B0D}"/>
                </c:ext>
              </c:extLst>
            </c:dLbl>
            <c:dLbl>
              <c:idx val="4"/>
              <c:layout>
                <c:manualLayout>
                  <c:x val="2.070492446820164E-4"/>
                  <c:y val="1.38370478633533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5E9-42C1-8235-4A1347357B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Skatttekjur</c:v>
                </c:pt>
                <c:pt idx="1">
                  <c:v>Almenn ríkisframlög</c:v>
                </c:pt>
                <c:pt idx="2">
                  <c:v>Eyrnamerkt ríkisframlög</c:v>
                </c:pt>
                <c:pt idx="3">
                  <c:v>Þjónustutekjur</c:v>
                </c:pt>
                <c:pt idx="4">
                  <c:v>Aðrar tekjur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</c:v>
                </c:pt>
                <c:pt idx="1">
                  <c:v>0.34</c:v>
                </c:pt>
                <c:pt idx="2" formatCode="0.0%">
                  <c:v>0.05</c:v>
                </c:pt>
                <c:pt idx="3" formatCode="0.0%">
                  <c:v>0.14000000000000001</c:v>
                </c:pt>
                <c:pt idx="4" formatCode="0.0%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E9-42C1-8235-4A1347357B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3487462260617937E-2"/>
          <c:y val="0.7621791178541707"/>
          <c:w val="0.97048981944984547"/>
          <c:h val="0.213430638243390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1671-441C-A391-206AD2EDA3B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671-441C-A391-206AD2EDA3B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1671-441C-A391-206AD2EDA3B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671-441C-A391-206AD2EDA3B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1671-441C-A391-206AD2EDA3BF}"/>
              </c:ext>
            </c:extLst>
          </c:dPt>
          <c:dLbls>
            <c:dLbl>
              <c:idx val="0"/>
              <c:layout>
                <c:manualLayout>
                  <c:x val="2.2729069365403459E-2"/>
                  <c:y val="2.07751775580725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671-441C-A391-206AD2EDA3BF}"/>
                </c:ext>
              </c:extLst>
            </c:dLbl>
            <c:dLbl>
              <c:idx val="1"/>
              <c:layout>
                <c:manualLayout>
                  <c:x val="-3.1005432634454409E-2"/>
                  <c:y val="-8.18305503417178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671-441C-A391-206AD2EDA3BF}"/>
                </c:ext>
              </c:extLst>
            </c:dLbl>
            <c:dLbl>
              <c:idx val="2"/>
              <c:layout>
                <c:manualLayout>
                  <c:x val="-1.9003241135187837E-2"/>
                  <c:y val="-3.6778851131365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671-441C-A391-206AD2EDA3BF}"/>
                </c:ext>
              </c:extLst>
            </c:dLbl>
            <c:dLbl>
              <c:idx val="3"/>
              <c:layout>
                <c:manualLayout>
                  <c:x val="-1.3651854649579706E-2"/>
                  <c:y val="5.0527223541076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671-441C-A391-206AD2EDA3BF}"/>
                </c:ext>
              </c:extLst>
            </c:dLbl>
            <c:dLbl>
              <c:idx val="4"/>
              <c:layout>
                <c:manualLayout>
                  <c:x val="-4.8513222058883419E-3"/>
                  <c:y val="1.61532474460992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671-441C-A391-206AD2EDA3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Skatttekjur</c:v>
                </c:pt>
                <c:pt idx="1">
                  <c:v>Almenn ríkisframlög</c:v>
                </c:pt>
                <c:pt idx="2">
                  <c:v>Eyrnamerkt ríkisframlög</c:v>
                </c:pt>
                <c:pt idx="3">
                  <c:v>Þjónustutekjur </c:v>
                </c:pt>
                <c:pt idx="4">
                  <c:v>Aðrar tekjur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0.48799999999999999</c:v>
                </c:pt>
                <c:pt idx="1">
                  <c:v>0.192</c:v>
                </c:pt>
                <c:pt idx="2">
                  <c:v>8.0000000000000002E-3</c:v>
                </c:pt>
                <c:pt idx="3">
                  <c:v>0.20699999999999999</c:v>
                </c:pt>
                <c:pt idx="4">
                  <c:v>0.105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71-441C-A391-206AD2EDA3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35884428848446"/>
          <c:y val="4.308659420040116E-2"/>
          <c:w val="0.88466747382100841"/>
          <c:h val="0.856395481082720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5A5-474F-9AA1-94E1579D24EF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5A5-474F-9AA1-94E1579D24EF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5A5-474F-9AA1-94E1579D24EF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5A5-474F-9AA1-94E1579D24EF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5A5-474F-9AA1-94E1579D24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Ísland</c:v>
                </c:pt>
                <c:pt idx="1">
                  <c:v>Danmörk</c:v>
                </c:pt>
                <c:pt idx="2">
                  <c:v>Svíþjóð</c:v>
                </c:pt>
                <c:pt idx="3">
                  <c:v>Noregur</c:v>
                </c:pt>
                <c:pt idx="4">
                  <c:v>Finnland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0.126</c:v>
                </c:pt>
                <c:pt idx="1">
                  <c:v>0.224</c:v>
                </c:pt>
                <c:pt idx="2">
                  <c:v>0.184</c:v>
                </c:pt>
                <c:pt idx="3" formatCode="0%">
                  <c:v>0.39</c:v>
                </c:pt>
                <c:pt idx="4" formatCode="0%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A5-474F-9AA1-94E1579D24E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Ísland</c:v>
                </c:pt>
                <c:pt idx="1">
                  <c:v>Danmörk</c:v>
                </c:pt>
                <c:pt idx="2">
                  <c:v>Svíþjóð</c:v>
                </c:pt>
                <c:pt idx="3">
                  <c:v>Noregur</c:v>
                </c:pt>
                <c:pt idx="4">
                  <c:v>Finnland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1-A5A5-474F-9AA1-94E1579D24E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Ísland</c:v>
                </c:pt>
                <c:pt idx="1">
                  <c:v>Danmörk</c:v>
                </c:pt>
                <c:pt idx="2">
                  <c:v>Svíþjóð</c:v>
                </c:pt>
                <c:pt idx="3">
                  <c:v>Noregur</c:v>
                </c:pt>
                <c:pt idx="4">
                  <c:v>Finnland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A5A5-474F-9AA1-94E1579D24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"/>
        <c:overlap val="64"/>
        <c:axId val="2123435599"/>
        <c:axId val="2123436015"/>
      </c:barChart>
      <c:catAx>
        <c:axId val="21234355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3436015"/>
        <c:crosses val="autoZero"/>
        <c:auto val="1"/>
        <c:lblAlgn val="ctr"/>
        <c:lblOffset val="100"/>
        <c:noMultiLvlLbl val="0"/>
      </c:catAx>
      <c:valAx>
        <c:axId val="21234360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34355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24083-33DD-4125-B907-3239299D9F24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46FD9-B197-4B87-83DB-337053CA0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410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321282" y="5883275"/>
            <a:ext cx="1554374" cy="365125"/>
          </a:xfrm>
        </p:spPr>
        <p:txBody>
          <a:bodyPr/>
          <a:lstStyle/>
          <a:p>
            <a:fld id="{F8D7CF88-CA68-4693-B449-9E183AF66388}" type="datetime1">
              <a:rPr lang="en-US" smtClean="0"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 dirty="0"/>
              <a:t>GAJ </a:t>
            </a:r>
            <a:r>
              <a:rPr lang="en-US" dirty="0" err="1"/>
              <a:t>ráðgjöf</a:t>
            </a:r>
            <a:r>
              <a:rPr lang="en-US" dirty="0"/>
              <a:t> </a:t>
            </a:r>
            <a:r>
              <a:rPr lang="en-US" dirty="0" err="1"/>
              <a:t>slf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1931DB3-8634-47AA-B149-EBA30C6C3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5237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F0AF-CCFE-4E00-96B8-003E483FAD03}" type="datetime1">
              <a:rPr lang="en-US" smtClean="0"/>
              <a:t>11/23/2021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GAJ ráðgjöf slf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274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19E3D-33C7-4348-9BE0-CC9233B1EDB4}" type="datetime1">
              <a:rPr lang="en-US" smtClean="0"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GAJ ráðgjöf slf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871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3661A-CF9F-4C0B-B1D4-74C65C3BDEBB}" type="datetime1">
              <a:rPr lang="en-US" smtClean="0"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GAJ ráðgjöf slf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260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4A96-99D1-404D-8F0A-49B4B195EFF1}" type="datetime1">
              <a:rPr lang="en-US" smtClean="0"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GAJ ráðgjöf slf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2856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58644-0806-49E8-8F47-8709D3B3EF24}" type="datetime1">
              <a:rPr lang="en-US" smtClean="0"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GAJ ráðgjöf slf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7547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55E2F-D6EC-4104-97F7-5B94CAEA31E4}" type="datetime1">
              <a:rPr lang="en-US" smtClean="0"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GAJ ráðgjöf slf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518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A062F-9E68-43AB-B020-ED0B80FF10C2}" type="datetime1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GAJ ráðgjöf slf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974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511DB-492B-4DB6-A193-5A30CB3CDC9D}" type="datetime1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GAJ ráðgjöf slf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134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0A1E-4262-456A-8CDA-57DEB24C00B0}" type="datetime1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GAJ ráðgjöf slf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177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DB65A-959E-4C41-B88A-61283980D93C}" type="datetime1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GAJ ráðgjöf slf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645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20B5-623A-47DA-AF0A-EA90193CA8FC}" type="datetime1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2279" y="5883274"/>
            <a:ext cx="7084177" cy="36576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 dirty="0"/>
              <a:t>GAJ </a:t>
            </a:r>
            <a:r>
              <a:rPr lang="en-US" dirty="0" err="1"/>
              <a:t>ráðgjöf</a:t>
            </a:r>
            <a:r>
              <a:rPr lang="en-US" dirty="0"/>
              <a:t> </a:t>
            </a:r>
            <a:r>
              <a:rPr lang="en-US" dirty="0" err="1"/>
              <a:t>slf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185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D8BF9-5086-4760-833E-E4076C1FD98F}" type="datetime1">
              <a:rPr lang="en-US" smtClean="0"/>
              <a:t>11/23/2021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GAJ ráðgjöf slf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867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9EEC1-38D9-4A24-A55F-3654AB9923E4}" type="datetime1">
              <a:rPr lang="en-US" smtClean="0"/>
              <a:t>11/23/2021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GAJ ráðgjöf slf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493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17658-370F-4C22-8F0F-61C453A302AF}" type="datetime1">
              <a:rPr lang="en-US" smtClean="0"/>
              <a:t>11/23/2021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GAJ ráðgjöf slf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418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152CF-727C-4ECC-A3FB-996C68EE2DC3}" type="datetime1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GAJ ráðgjöf slf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955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881F-DF86-4547-A0CD-46E79415F1D1}" type="datetime1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GAJ ráðgjöf slf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209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BD5F8C7-610A-491A-A6E7-D26F251D6F93}" type="datetime1">
              <a:rPr lang="en-US" smtClean="0"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/>
              <a:t>GAJ ráðgjöf slf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369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  <p:sldLayoutId id="2147483770" r:id="rId17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44BBA-8E07-40C1-99DA-2EB0D4E3B6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89399" y="4562856"/>
            <a:ext cx="7413623" cy="898149"/>
          </a:xfrm>
        </p:spPr>
        <p:txBody>
          <a:bodyPr>
            <a:noAutofit/>
          </a:bodyPr>
          <a:lstStyle/>
          <a:p>
            <a:pPr algn="r"/>
            <a:r>
              <a:rPr lang="en-US" sz="3600" dirty="0" err="1"/>
              <a:t>Jöfnunarkerfi</a:t>
            </a:r>
            <a:r>
              <a:rPr lang="en-US" sz="3600" dirty="0"/>
              <a:t> </a:t>
            </a:r>
            <a:r>
              <a:rPr lang="en-US" sz="3600" dirty="0" err="1"/>
              <a:t>sveitarstjórnarstigsins</a:t>
            </a:r>
            <a:r>
              <a:rPr lang="en-US" sz="3600" dirty="0"/>
              <a:t> í </a:t>
            </a:r>
            <a:r>
              <a:rPr lang="en-US" sz="3600" dirty="0" err="1"/>
              <a:t>öðrum</a:t>
            </a:r>
            <a:r>
              <a:rPr lang="en-US" sz="3600" dirty="0"/>
              <a:t> </a:t>
            </a:r>
            <a:r>
              <a:rPr lang="en-US" sz="3600" dirty="0" err="1"/>
              <a:t>norrænum</a:t>
            </a:r>
            <a:r>
              <a:rPr lang="en-US" sz="3600" dirty="0"/>
              <a:t> </a:t>
            </a:r>
            <a:r>
              <a:rPr lang="en-US" sz="3600" dirty="0" err="1"/>
              <a:t>ríkjum</a:t>
            </a: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4B2DEF-7D3A-416C-942F-E164AEB544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64275" y="5628202"/>
            <a:ext cx="6987645" cy="423328"/>
          </a:xfrm>
        </p:spPr>
        <p:txBody>
          <a:bodyPr>
            <a:normAutofit/>
          </a:bodyPr>
          <a:lstStyle/>
          <a:p>
            <a:r>
              <a:rPr lang="en-US" sz="2000" dirty="0" err="1"/>
              <a:t>Skipan</a:t>
            </a:r>
            <a:r>
              <a:rPr lang="en-US" sz="2000" dirty="0"/>
              <a:t> </a:t>
            </a:r>
            <a:r>
              <a:rPr lang="en-US" sz="2000" dirty="0" err="1"/>
              <a:t>þess</a:t>
            </a:r>
            <a:r>
              <a:rPr lang="en-US" sz="2000" dirty="0"/>
              <a:t>, </a:t>
            </a:r>
            <a:r>
              <a:rPr lang="en-US" sz="2000" dirty="0" err="1"/>
              <a:t>fjármögnun</a:t>
            </a:r>
            <a:r>
              <a:rPr lang="en-US" sz="2000" dirty="0"/>
              <a:t> </a:t>
            </a:r>
            <a:r>
              <a:rPr lang="en-US" sz="2000" dirty="0" err="1"/>
              <a:t>og</a:t>
            </a:r>
            <a:r>
              <a:rPr lang="en-US" sz="2000" dirty="0"/>
              <a:t> </a:t>
            </a:r>
            <a:r>
              <a:rPr lang="en-US" sz="2000" dirty="0" err="1"/>
              <a:t>framkvæmd</a:t>
            </a:r>
            <a:endParaRPr lang="en-US" sz="2000" dirty="0"/>
          </a:p>
        </p:txBody>
      </p:sp>
      <p:sp>
        <p:nvSpPr>
          <p:cNvPr id="77" name="Rounded Rectangle 6">
            <a:extLst>
              <a:ext uri="{FF2B5EF4-FFF2-40B4-BE49-F238E27FC236}">
                <a16:creationId xmlns:a16="http://schemas.microsoft.com/office/drawing/2014/main" id="{56E390B6-47E3-4ADD-9C03-196F64347A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609600"/>
            <a:ext cx="7833360" cy="3633216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014116-760E-4C31-80E8-CA9DB45B9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GAJ ráðgjöf slf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E00321-B140-4B44-88E0-D269F728C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95F71-FDC4-44B1-8702-EBA8C5643EFB}" type="datetime1">
              <a:rPr lang="en-US" smtClean="0"/>
              <a:t>11/23/2021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F098-BFD0-4314-8256-78C280177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1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63B350B-30C9-4475-BA08-4861354095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8560" y="595884"/>
            <a:ext cx="7833360" cy="3633216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1856568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5C9B1-63F9-499A-89DF-F290FF8A4C39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3000" dirty="0" err="1">
                <a:solidFill>
                  <a:srgbClr val="FFFFFF"/>
                </a:solidFill>
              </a:rPr>
              <a:t>Sveitarstjórnarstigið</a:t>
            </a:r>
            <a:r>
              <a:rPr lang="en-US" sz="3000" dirty="0">
                <a:solidFill>
                  <a:srgbClr val="FFFFFF"/>
                </a:solidFill>
              </a:rPr>
              <a:t> á </a:t>
            </a:r>
            <a:r>
              <a:rPr lang="en-US" sz="3000" dirty="0" err="1">
                <a:solidFill>
                  <a:srgbClr val="FFFFFF"/>
                </a:solidFill>
              </a:rPr>
              <a:t>Íslandi</a:t>
            </a:r>
            <a:r>
              <a:rPr lang="en-US" sz="3000" dirty="0">
                <a:solidFill>
                  <a:srgbClr val="FFFFFF"/>
                </a:solidFill>
              </a:rPr>
              <a:t> </a:t>
            </a:r>
            <a:br>
              <a:rPr lang="en-US" sz="3000" dirty="0">
                <a:solidFill>
                  <a:srgbClr val="FFFFFF"/>
                </a:solidFill>
              </a:rPr>
            </a:br>
            <a:r>
              <a:rPr lang="en-US" sz="3000" dirty="0">
                <a:solidFill>
                  <a:srgbClr val="FFFFFF"/>
                </a:solidFill>
              </a:rPr>
              <a:t>– </a:t>
            </a:r>
            <a:r>
              <a:rPr lang="en-US" sz="3000" dirty="0" err="1">
                <a:solidFill>
                  <a:srgbClr val="FFFFFF"/>
                </a:solidFill>
              </a:rPr>
              <a:t>jöfnunarkerfi</a:t>
            </a:r>
            <a:r>
              <a:rPr lang="en-US" sz="3000" dirty="0">
                <a:solidFill>
                  <a:srgbClr val="FFFFFF"/>
                </a:solidFill>
              </a:rPr>
              <a:t> </a:t>
            </a:r>
            <a:r>
              <a:rPr lang="en-US" sz="3000" dirty="0" err="1">
                <a:solidFill>
                  <a:srgbClr val="FFFFFF"/>
                </a:solidFill>
              </a:rPr>
              <a:t>sveitarfélaga</a:t>
            </a:r>
            <a:endParaRPr lang="en-US" sz="3000" dirty="0">
              <a:solidFill>
                <a:srgbClr val="FFFFFF"/>
              </a:solidFill>
            </a:endParaRP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C0EA48B0-8678-4D28-A770-DAD56EF68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715208"/>
            <a:ext cx="10018713" cy="3350629"/>
          </a:xfrm>
        </p:spPr>
        <p:txBody>
          <a:bodyPr anchor="ctr">
            <a:normAutofit/>
          </a:bodyPr>
          <a:lstStyle/>
          <a:p>
            <a:r>
              <a:rPr lang="en-US" dirty="0" err="1"/>
              <a:t>Fjárhagsleg</a:t>
            </a:r>
            <a:r>
              <a:rPr lang="en-US" dirty="0"/>
              <a:t> </a:t>
            </a:r>
            <a:r>
              <a:rPr lang="en-US" dirty="0" err="1"/>
              <a:t>jöfnun</a:t>
            </a:r>
            <a:r>
              <a:rPr lang="en-US" dirty="0"/>
              <a:t> </a:t>
            </a:r>
            <a:r>
              <a:rPr lang="en-US" dirty="0" err="1"/>
              <a:t>innan</a:t>
            </a:r>
            <a:r>
              <a:rPr lang="en-US" dirty="0"/>
              <a:t> </a:t>
            </a:r>
            <a:r>
              <a:rPr lang="en-US" dirty="0" err="1"/>
              <a:t>sveitarstjórnarstigsins</a:t>
            </a:r>
            <a:r>
              <a:rPr lang="en-US" dirty="0"/>
              <a:t> </a:t>
            </a:r>
            <a:r>
              <a:rPr lang="en-US" dirty="0" err="1"/>
              <a:t>hefur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markmiði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Gera </a:t>
            </a:r>
            <a:r>
              <a:rPr lang="en-US" dirty="0" err="1"/>
              <a:t>öllum</a:t>
            </a:r>
            <a:r>
              <a:rPr lang="en-US" dirty="0"/>
              <a:t> </a:t>
            </a:r>
            <a:r>
              <a:rPr lang="en-US" dirty="0" err="1"/>
              <a:t>sveitarfélögum</a:t>
            </a:r>
            <a:r>
              <a:rPr lang="en-US" dirty="0"/>
              <a:t> </a:t>
            </a:r>
            <a:r>
              <a:rPr lang="en-US" dirty="0" err="1"/>
              <a:t>fjárhagslega</a:t>
            </a:r>
            <a:r>
              <a:rPr lang="en-US" dirty="0"/>
              <a:t> </a:t>
            </a:r>
            <a:r>
              <a:rPr lang="en-US" dirty="0" err="1"/>
              <a:t>kleyft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sinna</a:t>
            </a:r>
            <a:r>
              <a:rPr lang="en-US" dirty="0"/>
              <a:t> </a:t>
            </a:r>
            <a:r>
              <a:rPr lang="en-US" dirty="0" err="1"/>
              <a:t>lögbundnum</a:t>
            </a:r>
            <a:r>
              <a:rPr lang="en-US" dirty="0"/>
              <a:t> </a:t>
            </a:r>
            <a:r>
              <a:rPr lang="en-US" dirty="0" err="1"/>
              <a:t>skyldum</a:t>
            </a:r>
            <a:r>
              <a:rPr lang="en-US" dirty="0"/>
              <a:t> </a:t>
            </a:r>
            <a:r>
              <a:rPr lang="en-US" dirty="0" err="1"/>
              <a:t>sínum</a:t>
            </a:r>
            <a:endParaRPr lang="en-US" dirty="0"/>
          </a:p>
          <a:p>
            <a:pPr lvl="1"/>
            <a:r>
              <a:rPr lang="en-US" dirty="0" err="1"/>
              <a:t>Jafna</a:t>
            </a:r>
            <a:r>
              <a:rPr lang="en-US" dirty="0"/>
              <a:t> </a:t>
            </a:r>
            <a:r>
              <a:rPr lang="en-US" dirty="0" err="1"/>
              <a:t>þann</a:t>
            </a:r>
            <a:r>
              <a:rPr lang="en-US" dirty="0"/>
              <a:t> </a:t>
            </a:r>
            <a:r>
              <a:rPr lang="en-US" dirty="0" err="1"/>
              <a:t>mun</a:t>
            </a:r>
            <a:r>
              <a:rPr lang="en-US" dirty="0"/>
              <a:t> á </a:t>
            </a:r>
            <a:r>
              <a:rPr lang="en-US" dirty="0" err="1"/>
              <a:t>fjárhagslegri</a:t>
            </a:r>
            <a:r>
              <a:rPr lang="en-US" dirty="0"/>
              <a:t> </a:t>
            </a:r>
            <a:r>
              <a:rPr lang="en-US" dirty="0" err="1"/>
              <a:t>stöðu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á </a:t>
            </a:r>
            <a:r>
              <a:rPr lang="en-US" dirty="0" err="1"/>
              <a:t>rætur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rekja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þátta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einstakar</a:t>
            </a:r>
            <a:r>
              <a:rPr lang="en-US" dirty="0"/>
              <a:t> </a:t>
            </a:r>
            <a:r>
              <a:rPr lang="en-US" dirty="0" err="1"/>
              <a:t>sveitarstjórnir</a:t>
            </a:r>
            <a:r>
              <a:rPr lang="en-US" dirty="0"/>
              <a:t> </a:t>
            </a:r>
            <a:r>
              <a:rPr lang="en-US" dirty="0" err="1"/>
              <a:t>fá</a:t>
            </a:r>
            <a:r>
              <a:rPr lang="en-US" dirty="0"/>
              <a:t> </a:t>
            </a:r>
            <a:r>
              <a:rPr lang="en-US" dirty="0" err="1"/>
              <a:t>engu</a:t>
            </a:r>
            <a:r>
              <a:rPr lang="en-US" dirty="0"/>
              <a:t> </a:t>
            </a:r>
            <a:r>
              <a:rPr lang="en-US" dirty="0" err="1"/>
              <a:t>ráðið</a:t>
            </a:r>
            <a:r>
              <a:rPr lang="en-US" dirty="0"/>
              <a:t> um</a:t>
            </a:r>
          </a:p>
          <a:p>
            <a:pPr lvl="1"/>
            <a:r>
              <a:rPr lang="en-US" dirty="0" err="1"/>
              <a:t>Jafna</a:t>
            </a:r>
            <a:r>
              <a:rPr lang="en-US" dirty="0"/>
              <a:t> </a:t>
            </a:r>
            <a:r>
              <a:rPr lang="en-US" dirty="0" err="1"/>
              <a:t>mismunandi</a:t>
            </a:r>
            <a:r>
              <a:rPr lang="en-US" dirty="0"/>
              <a:t> </a:t>
            </a:r>
            <a:r>
              <a:rPr lang="en-US" dirty="0" err="1"/>
              <a:t>styrk</a:t>
            </a:r>
            <a:r>
              <a:rPr lang="en-US" dirty="0"/>
              <a:t> á </a:t>
            </a:r>
            <a:r>
              <a:rPr lang="en-US" dirty="0" err="1"/>
              <a:t>tekjustofnum</a:t>
            </a:r>
            <a:r>
              <a:rPr lang="en-US" dirty="0"/>
              <a:t> </a:t>
            </a:r>
            <a:r>
              <a:rPr lang="en-US" dirty="0" err="1"/>
              <a:t>einstakra</a:t>
            </a:r>
            <a:r>
              <a:rPr lang="en-US" dirty="0"/>
              <a:t> </a:t>
            </a:r>
            <a:r>
              <a:rPr lang="en-US" dirty="0" err="1"/>
              <a:t>sveitarfélaga</a:t>
            </a:r>
            <a:endParaRPr lang="en-US" dirty="0"/>
          </a:p>
          <a:p>
            <a:r>
              <a:rPr lang="en-US" dirty="0" err="1"/>
              <a:t>Jöfnunarkerfi</a:t>
            </a:r>
            <a:r>
              <a:rPr lang="en-US" dirty="0"/>
              <a:t> </a:t>
            </a:r>
            <a:r>
              <a:rPr lang="en-US" dirty="0" err="1"/>
              <a:t>sveitarfélaga</a:t>
            </a:r>
            <a:r>
              <a:rPr lang="en-US" dirty="0"/>
              <a:t> er </a:t>
            </a:r>
            <a:r>
              <a:rPr lang="en-US" dirty="0" err="1"/>
              <a:t>öryggisnet</a:t>
            </a:r>
            <a:r>
              <a:rPr lang="en-US" dirty="0"/>
              <a:t>. </a:t>
            </a:r>
            <a:r>
              <a:rPr lang="en-US" dirty="0" err="1"/>
              <a:t>Það</a:t>
            </a:r>
            <a:r>
              <a:rPr lang="en-US" dirty="0"/>
              <a:t> á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tryggja</a:t>
            </a:r>
            <a:r>
              <a:rPr lang="en-US" dirty="0"/>
              <a:t> </a:t>
            </a:r>
            <a:r>
              <a:rPr lang="en-US" dirty="0" err="1"/>
              <a:t>nauðsynlega</a:t>
            </a:r>
            <a:r>
              <a:rPr lang="en-US" dirty="0"/>
              <a:t> </a:t>
            </a:r>
            <a:r>
              <a:rPr lang="en-US" dirty="0" err="1"/>
              <a:t>afkomu</a:t>
            </a:r>
            <a:r>
              <a:rPr lang="en-US" dirty="0"/>
              <a:t> </a:t>
            </a:r>
            <a:r>
              <a:rPr lang="en-US" dirty="0" err="1"/>
              <a:t>sveitarfélaga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uppfylla</a:t>
            </a:r>
            <a:r>
              <a:rPr lang="en-US" dirty="0"/>
              <a:t> </a:t>
            </a:r>
            <a:r>
              <a:rPr lang="en-US" dirty="0" err="1"/>
              <a:t>skyldur</a:t>
            </a:r>
            <a:r>
              <a:rPr lang="en-US" dirty="0"/>
              <a:t> </a:t>
            </a:r>
            <a:r>
              <a:rPr lang="en-US" dirty="0" err="1"/>
              <a:t>sínar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383C2-AC08-42A1-9CD6-DE77ACE98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FFB1A-4659-4B2D-BA2F-AF4CAAAD469A}" type="datetime1">
              <a:rPr lang="en-US" smtClean="0"/>
              <a:t>11/23/2021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0C492-CDFB-4C57-B91F-50A058BE5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GAJ ráðgjöf slf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4C79CD-3E85-447C-8DA8-578AB8536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630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5C9B1-63F9-499A-89DF-F290FF8A4C39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3000" dirty="0" err="1">
                <a:solidFill>
                  <a:srgbClr val="FFFFFF"/>
                </a:solidFill>
              </a:rPr>
              <a:t>Sveitarstjórnarstigið</a:t>
            </a:r>
            <a:r>
              <a:rPr lang="en-US" sz="3000" dirty="0">
                <a:solidFill>
                  <a:srgbClr val="FFFFFF"/>
                </a:solidFill>
              </a:rPr>
              <a:t> á </a:t>
            </a:r>
            <a:r>
              <a:rPr lang="en-US" sz="3000" dirty="0" err="1">
                <a:solidFill>
                  <a:srgbClr val="FFFFFF"/>
                </a:solidFill>
              </a:rPr>
              <a:t>Íslandi</a:t>
            </a:r>
            <a:r>
              <a:rPr lang="en-US" sz="3000" dirty="0">
                <a:solidFill>
                  <a:srgbClr val="FFFFFF"/>
                </a:solidFill>
              </a:rPr>
              <a:t> </a:t>
            </a:r>
            <a:br>
              <a:rPr lang="en-US" sz="3000" dirty="0">
                <a:solidFill>
                  <a:srgbClr val="FFFFFF"/>
                </a:solidFill>
              </a:rPr>
            </a:br>
            <a:r>
              <a:rPr lang="en-US" sz="3000" dirty="0">
                <a:solidFill>
                  <a:srgbClr val="FFFFFF"/>
                </a:solidFill>
              </a:rPr>
              <a:t>– tekjur </a:t>
            </a:r>
            <a:r>
              <a:rPr lang="en-US" sz="3000" dirty="0" err="1">
                <a:solidFill>
                  <a:srgbClr val="FFFFFF"/>
                </a:solidFill>
              </a:rPr>
              <a:t>Jöfnunarsjóðs</a:t>
            </a:r>
            <a:r>
              <a:rPr lang="en-US" sz="3000" dirty="0">
                <a:solidFill>
                  <a:srgbClr val="FFFFFF"/>
                </a:solidFill>
              </a:rPr>
              <a:t> </a:t>
            </a:r>
            <a:r>
              <a:rPr lang="en-US" sz="3000" dirty="0" err="1">
                <a:solidFill>
                  <a:srgbClr val="FFFFFF"/>
                </a:solidFill>
              </a:rPr>
              <a:t>sveitarfélaga</a:t>
            </a:r>
            <a:endParaRPr lang="en-US" sz="3000" dirty="0">
              <a:solidFill>
                <a:srgbClr val="FFFFFF"/>
              </a:solidFill>
            </a:endParaRP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C0EA48B0-8678-4D28-A770-DAD56EF68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715208"/>
            <a:ext cx="10018713" cy="3350629"/>
          </a:xfrm>
        </p:spPr>
        <p:txBody>
          <a:bodyPr anchor="ctr">
            <a:normAutofit/>
          </a:bodyPr>
          <a:lstStyle/>
          <a:p>
            <a:r>
              <a:rPr lang="en-US" dirty="0" err="1"/>
              <a:t>Tekjuuppbygging</a:t>
            </a:r>
            <a:r>
              <a:rPr lang="en-US" dirty="0"/>
              <a:t> </a:t>
            </a:r>
            <a:r>
              <a:rPr lang="en-US" dirty="0" err="1"/>
              <a:t>Jöfnunarsjóðs</a:t>
            </a:r>
            <a:r>
              <a:rPr lang="en-US" dirty="0"/>
              <a:t> </a:t>
            </a:r>
            <a:r>
              <a:rPr lang="en-US" dirty="0" err="1"/>
              <a:t>sveitarfélaga</a:t>
            </a:r>
            <a:endParaRPr lang="en-US" dirty="0"/>
          </a:p>
          <a:p>
            <a:pPr lvl="1"/>
            <a:r>
              <a:rPr lang="en-US" dirty="0" err="1"/>
              <a:t>Árlegt</a:t>
            </a:r>
            <a:r>
              <a:rPr lang="en-US" dirty="0"/>
              <a:t> </a:t>
            </a:r>
            <a:r>
              <a:rPr lang="en-US" dirty="0" err="1"/>
              <a:t>framlag</a:t>
            </a:r>
            <a:r>
              <a:rPr lang="en-US" dirty="0"/>
              <a:t> </a:t>
            </a:r>
            <a:r>
              <a:rPr lang="en-US" dirty="0" err="1"/>
              <a:t>úr</a:t>
            </a:r>
            <a:r>
              <a:rPr lang="en-US" dirty="0"/>
              <a:t> </a:t>
            </a:r>
            <a:r>
              <a:rPr lang="en-US" dirty="0" err="1"/>
              <a:t>ríkissjóði</a:t>
            </a:r>
            <a:r>
              <a:rPr lang="en-US" dirty="0"/>
              <a:t> er </a:t>
            </a:r>
            <a:r>
              <a:rPr lang="en-US" dirty="0" err="1"/>
              <a:t>nemur</a:t>
            </a:r>
            <a:r>
              <a:rPr lang="en-US" dirty="0"/>
              <a:t> 2.111%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innheimtum</a:t>
            </a:r>
            <a:r>
              <a:rPr lang="en-US" dirty="0"/>
              <a:t> </a:t>
            </a:r>
            <a:r>
              <a:rPr lang="en-US" dirty="0" err="1"/>
              <a:t>beinum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óbeinum</a:t>
            </a:r>
            <a:r>
              <a:rPr lang="en-US" dirty="0"/>
              <a:t> </a:t>
            </a:r>
            <a:r>
              <a:rPr lang="en-US" dirty="0" err="1"/>
              <a:t>skatttekjum</a:t>
            </a:r>
            <a:r>
              <a:rPr lang="en-US" dirty="0"/>
              <a:t> </a:t>
            </a:r>
            <a:r>
              <a:rPr lang="en-US" dirty="0" err="1"/>
              <a:t>ríkissjóðs</a:t>
            </a:r>
            <a:r>
              <a:rPr lang="en-US" dirty="0"/>
              <a:t> </a:t>
            </a:r>
            <a:r>
              <a:rPr lang="en-US" dirty="0" err="1"/>
              <a:t>svo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tryggingargjöldum</a:t>
            </a:r>
            <a:endParaRPr lang="en-US" dirty="0"/>
          </a:p>
          <a:p>
            <a:pPr lvl="1"/>
            <a:r>
              <a:rPr lang="en-US" dirty="0" err="1"/>
              <a:t>Árlegt</a:t>
            </a:r>
            <a:r>
              <a:rPr lang="en-US" dirty="0"/>
              <a:t> </a:t>
            </a:r>
            <a:r>
              <a:rPr lang="en-US" dirty="0" err="1"/>
              <a:t>framlag</a:t>
            </a:r>
            <a:r>
              <a:rPr lang="en-US" dirty="0"/>
              <a:t> </a:t>
            </a:r>
            <a:r>
              <a:rPr lang="en-US" dirty="0" err="1"/>
              <a:t>úr</a:t>
            </a:r>
            <a:r>
              <a:rPr lang="en-US" dirty="0"/>
              <a:t> </a:t>
            </a:r>
            <a:r>
              <a:rPr lang="en-US" dirty="0" err="1"/>
              <a:t>ríkissjóði</a:t>
            </a:r>
            <a:r>
              <a:rPr lang="en-US" dirty="0"/>
              <a:t> er </a:t>
            </a:r>
            <a:r>
              <a:rPr lang="en-US" dirty="0" err="1"/>
              <a:t>nemur</a:t>
            </a:r>
            <a:r>
              <a:rPr lang="en-US" dirty="0"/>
              <a:t> 0,264%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álagningarstofni</a:t>
            </a:r>
            <a:r>
              <a:rPr lang="en-US" dirty="0"/>
              <a:t> </a:t>
            </a:r>
            <a:r>
              <a:rPr lang="en-US" dirty="0" err="1"/>
              <a:t>útsvars</a:t>
            </a:r>
            <a:r>
              <a:rPr lang="en-US" dirty="0"/>
              <a:t> </a:t>
            </a:r>
            <a:r>
              <a:rPr lang="en-US" dirty="0" err="1"/>
              <a:t>næstliðins</a:t>
            </a:r>
            <a:r>
              <a:rPr lang="en-US" dirty="0"/>
              <a:t> </a:t>
            </a:r>
            <a:r>
              <a:rPr lang="en-US" dirty="0" err="1"/>
              <a:t>tekjuárs</a:t>
            </a:r>
            <a:endParaRPr lang="en-US" dirty="0"/>
          </a:p>
          <a:p>
            <a:pPr lvl="1"/>
            <a:r>
              <a:rPr lang="en-US" dirty="0" err="1"/>
              <a:t>Hlutdeild</a:t>
            </a:r>
            <a:r>
              <a:rPr lang="en-US" dirty="0"/>
              <a:t> í </a:t>
            </a:r>
            <a:r>
              <a:rPr lang="en-US" dirty="0" err="1"/>
              <a:t>útsvarstekjum</a:t>
            </a:r>
            <a:r>
              <a:rPr lang="en-US" dirty="0"/>
              <a:t> </a:t>
            </a:r>
            <a:r>
              <a:rPr lang="en-US" dirty="0" err="1"/>
              <a:t>sveitarfélaga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álagningarstofni</a:t>
            </a:r>
            <a:r>
              <a:rPr lang="en-US" dirty="0"/>
              <a:t> </a:t>
            </a:r>
            <a:r>
              <a:rPr lang="en-US" dirty="0" err="1"/>
              <a:t>útsvars</a:t>
            </a:r>
            <a:r>
              <a:rPr lang="en-US" dirty="0"/>
              <a:t> </a:t>
            </a:r>
            <a:r>
              <a:rPr lang="en-US" dirty="0" err="1"/>
              <a:t>ár</a:t>
            </a:r>
            <a:r>
              <a:rPr lang="en-US" dirty="0"/>
              <a:t> </a:t>
            </a:r>
            <a:r>
              <a:rPr lang="en-US" dirty="0" err="1"/>
              <a:t>hvert</a:t>
            </a:r>
            <a:r>
              <a:rPr lang="en-US" dirty="0"/>
              <a:t>:</a:t>
            </a:r>
          </a:p>
          <a:p>
            <a:pPr lvl="2"/>
            <a:r>
              <a:rPr lang="en-US" dirty="0"/>
              <a:t>0,77%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jöfnunar</a:t>
            </a:r>
            <a:r>
              <a:rPr lang="en-US" dirty="0"/>
              <a:t> </a:t>
            </a:r>
            <a:r>
              <a:rPr lang="en-US" dirty="0" err="1"/>
              <a:t>vegna</a:t>
            </a:r>
            <a:r>
              <a:rPr lang="en-US" dirty="0"/>
              <a:t> </a:t>
            </a:r>
            <a:r>
              <a:rPr lang="en-US" dirty="0" err="1"/>
              <a:t>reksturs</a:t>
            </a:r>
            <a:r>
              <a:rPr lang="en-US" dirty="0"/>
              <a:t> </a:t>
            </a:r>
            <a:r>
              <a:rPr lang="en-US" dirty="0" err="1"/>
              <a:t>grunnskóla</a:t>
            </a:r>
            <a:endParaRPr lang="en-US" dirty="0"/>
          </a:p>
          <a:p>
            <a:pPr lvl="2"/>
            <a:r>
              <a:rPr lang="en-US" dirty="0"/>
              <a:t>0,99%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jöfnunar</a:t>
            </a:r>
            <a:r>
              <a:rPr lang="en-US" dirty="0"/>
              <a:t> </a:t>
            </a:r>
            <a:r>
              <a:rPr lang="en-US" dirty="0" err="1"/>
              <a:t>vegna</a:t>
            </a:r>
            <a:r>
              <a:rPr lang="en-US" dirty="0"/>
              <a:t> </a:t>
            </a:r>
            <a:r>
              <a:rPr lang="en-US" dirty="0" err="1"/>
              <a:t>málefna</a:t>
            </a:r>
            <a:r>
              <a:rPr lang="en-US" dirty="0"/>
              <a:t> </a:t>
            </a:r>
            <a:r>
              <a:rPr lang="en-US" dirty="0" err="1"/>
              <a:t>fatlaðs</a:t>
            </a:r>
            <a:r>
              <a:rPr lang="en-US" dirty="0"/>
              <a:t> </a:t>
            </a:r>
            <a:r>
              <a:rPr lang="en-US" dirty="0" err="1"/>
              <a:t>fólk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383C2-AC08-42A1-9CD6-DE77ACE98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FFB1A-4659-4B2D-BA2F-AF4CAAAD469A}" type="datetime1">
              <a:rPr lang="en-US" smtClean="0"/>
              <a:t>11/23/2021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0C492-CDFB-4C57-B91F-50A058BE5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GAJ ráðgjöf slf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4C79CD-3E85-447C-8DA8-578AB8536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674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5C9B1-63F9-499A-89DF-F290FF8A4C39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3000" dirty="0" err="1">
                <a:solidFill>
                  <a:srgbClr val="FFFFFF"/>
                </a:solidFill>
              </a:rPr>
              <a:t>Sveitarstjórnarstigið</a:t>
            </a:r>
            <a:r>
              <a:rPr lang="en-US" sz="3000" dirty="0">
                <a:solidFill>
                  <a:srgbClr val="FFFFFF"/>
                </a:solidFill>
              </a:rPr>
              <a:t> á </a:t>
            </a:r>
            <a:r>
              <a:rPr lang="en-US" sz="3000" dirty="0" err="1">
                <a:solidFill>
                  <a:srgbClr val="FFFFFF"/>
                </a:solidFill>
              </a:rPr>
              <a:t>Íslandi</a:t>
            </a:r>
            <a:r>
              <a:rPr lang="en-US" sz="3000" dirty="0">
                <a:solidFill>
                  <a:srgbClr val="FFFFFF"/>
                </a:solidFill>
              </a:rPr>
              <a:t> </a:t>
            </a:r>
            <a:br>
              <a:rPr lang="en-US" sz="3000" dirty="0">
                <a:solidFill>
                  <a:srgbClr val="FFFFFF"/>
                </a:solidFill>
              </a:rPr>
            </a:br>
            <a:r>
              <a:rPr lang="en-US" sz="3000" dirty="0">
                <a:solidFill>
                  <a:srgbClr val="FFFFFF"/>
                </a:solidFill>
              </a:rPr>
              <a:t>– </a:t>
            </a:r>
            <a:r>
              <a:rPr lang="en-US" sz="3000" dirty="0" err="1">
                <a:solidFill>
                  <a:srgbClr val="FFFFFF"/>
                </a:solidFill>
              </a:rPr>
              <a:t>jöfnunarkerfi</a:t>
            </a:r>
            <a:r>
              <a:rPr lang="en-US" sz="3000" dirty="0">
                <a:solidFill>
                  <a:srgbClr val="FFFFFF"/>
                </a:solidFill>
              </a:rPr>
              <a:t> </a:t>
            </a:r>
            <a:r>
              <a:rPr lang="en-US" sz="3000" dirty="0" err="1">
                <a:solidFill>
                  <a:srgbClr val="FFFFFF"/>
                </a:solidFill>
              </a:rPr>
              <a:t>sveitarfélaga</a:t>
            </a:r>
            <a:endParaRPr lang="en-US" sz="3000" dirty="0">
              <a:solidFill>
                <a:srgbClr val="FFFFFF"/>
              </a:solidFill>
            </a:endParaRP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C0EA48B0-8678-4D28-A770-DAD56EF68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420076"/>
            <a:ext cx="10018713" cy="3999052"/>
          </a:xfrm>
        </p:spPr>
        <p:txBody>
          <a:bodyPr anchor="ctr">
            <a:normAutofit/>
          </a:bodyPr>
          <a:lstStyle/>
          <a:p>
            <a:r>
              <a:rPr lang="en-US" dirty="0" err="1"/>
              <a:t>Tekjuuppbygging</a:t>
            </a:r>
            <a:r>
              <a:rPr lang="en-US" dirty="0"/>
              <a:t> </a:t>
            </a:r>
            <a:r>
              <a:rPr lang="en-US" dirty="0" err="1"/>
              <a:t>Jöfnunarsjóðs</a:t>
            </a:r>
            <a:r>
              <a:rPr lang="en-US" dirty="0"/>
              <a:t> </a:t>
            </a:r>
            <a:r>
              <a:rPr lang="en-US" dirty="0" err="1"/>
              <a:t>sveitarfélaga</a:t>
            </a:r>
            <a:endParaRPr lang="en-US" dirty="0"/>
          </a:p>
          <a:p>
            <a:pPr lvl="1"/>
            <a:r>
              <a:rPr lang="en-US" dirty="0" err="1"/>
              <a:t>Ákveðin</a:t>
            </a:r>
            <a:r>
              <a:rPr lang="en-US" dirty="0"/>
              <a:t> </a:t>
            </a:r>
            <a:r>
              <a:rPr lang="en-US" dirty="0" err="1"/>
              <a:t>hlutdeild</a:t>
            </a:r>
            <a:r>
              <a:rPr lang="en-US" dirty="0"/>
              <a:t> í </a:t>
            </a:r>
            <a:r>
              <a:rPr lang="en-US" dirty="0" err="1"/>
              <a:t>skatttekjum</a:t>
            </a:r>
            <a:r>
              <a:rPr lang="en-US" dirty="0"/>
              <a:t> </a:t>
            </a:r>
            <a:r>
              <a:rPr lang="en-US" dirty="0" err="1"/>
              <a:t>ríkis</a:t>
            </a:r>
            <a:r>
              <a:rPr lang="en-US" dirty="0"/>
              <a:t> </a:t>
            </a:r>
            <a:r>
              <a:rPr lang="en-US" dirty="0" err="1"/>
              <a:t>rennur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JS</a:t>
            </a:r>
          </a:p>
          <a:p>
            <a:pPr lvl="1"/>
            <a:r>
              <a:rPr lang="en-US" dirty="0" err="1"/>
              <a:t>Ákveðin</a:t>
            </a:r>
            <a:r>
              <a:rPr lang="en-US" dirty="0"/>
              <a:t> </a:t>
            </a:r>
            <a:r>
              <a:rPr lang="en-US" dirty="0" err="1"/>
              <a:t>hlutdeild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útsvarsgreiðslum</a:t>
            </a:r>
            <a:r>
              <a:rPr lang="en-US" dirty="0"/>
              <a:t> </a:t>
            </a:r>
            <a:r>
              <a:rPr lang="en-US" dirty="0" err="1"/>
              <a:t>einstaklinga</a:t>
            </a:r>
            <a:r>
              <a:rPr lang="en-US" dirty="0"/>
              <a:t> </a:t>
            </a:r>
            <a:r>
              <a:rPr lang="en-US" dirty="0" err="1"/>
              <a:t>rennur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JS</a:t>
            </a:r>
          </a:p>
          <a:p>
            <a:pPr lvl="2"/>
            <a:r>
              <a:rPr lang="en-US" dirty="0"/>
              <a:t>Fer ekki í </a:t>
            </a:r>
            <a:r>
              <a:rPr lang="en-US" dirty="0" err="1"/>
              <a:t>gegnum</a:t>
            </a:r>
            <a:r>
              <a:rPr lang="en-US" dirty="0"/>
              <a:t> </a:t>
            </a:r>
            <a:r>
              <a:rPr lang="en-US" dirty="0" err="1"/>
              <a:t>bókhald</a:t>
            </a:r>
            <a:r>
              <a:rPr lang="en-US" dirty="0"/>
              <a:t> </a:t>
            </a:r>
            <a:r>
              <a:rPr lang="en-US" dirty="0" err="1"/>
              <a:t>sveitarfélaganna</a:t>
            </a:r>
            <a:endParaRPr lang="en-US" dirty="0"/>
          </a:p>
          <a:p>
            <a:r>
              <a:rPr lang="en-US" dirty="0" err="1"/>
              <a:t>Meiri</a:t>
            </a:r>
            <a:r>
              <a:rPr lang="en-US" dirty="0"/>
              <a:t> </a:t>
            </a:r>
            <a:r>
              <a:rPr lang="en-US" dirty="0" err="1"/>
              <a:t>velta</a:t>
            </a:r>
            <a:r>
              <a:rPr lang="en-US" dirty="0"/>
              <a:t> í </a:t>
            </a:r>
            <a:r>
              <a:rPr lang="en-US" dirty="0" err="1"/>
              <a:t>samfélaginu</a:t>
            </a:r>
            <a:r>
              <a:rPr lang="en-US" dirty="0"/>
              <a:t> =&gt; </a:t>
            </a:r>
            <a:r>
              <a:rPr lang="en-US" dirty="0" err="1"/>
              <a:t>hærri</a:t>
            </a:r>
            <a:r>
              <a:rPr lang="en-US" dirty="0"/>
              <a:t> </a:t>
            </a:r>
            <a:r>
              <a:rPr lang="en-US" dirty="0" err="1"/>
              <a:t>skattgreiðslur</a:t>
            </a:r>
            <a:r>
              <a:rPr lang="en-US" dirty="0"/>
              <a:t> =&gt; </a:t>
            </a:r>
            <a:r>
              <a:rPr lang="en-US" dirty="0" err="1"/>
              <a:t>hærri</a:t>
            </a:r>
            <a:r>
              <a:rPr lang="en-US" dirty="0"/>
              <a:t> tekjur JS =&gt; </a:t>
            </a:r>
            <a:r>
              <a:rPr lang="en-US" dirty="0" err="1"/>
              <a:t>hærri</a:t>
            </a:r>
            <a:r>
              <a:rPr lang="en-US" dirty="0"/>
              <a:t> </a:t>
            </a:r>
            <a:r>
              <a:rPr lang="en-US" dirty="0" err="1"/>
              <a:t>framlög</a:t>
            </a:r>
            <a:r>
              <a:rPr lang="en-US" dirty="0"/>
              <a:t> </a:t>
            </a:r>
            <a:r>
              <a:rPr lang="en-US" dirty="0" err="1"/>
              <a:t>frá</a:t>
            </a:r>
            <a:r>
              <a:rPr lang="en-US" dirty="0"/>
              <a:t> JS =&gt; </a:t>
            </a:r>
            <a:r>
              <a:rPr lang="en-US" dirty="0" err="1"/>
              <a:t>almennt</a:t>
            </a:r>
            <a:r>
              <a:rPr lang="en-US" dirty="0"/>
              <a:t> </a:t>
            </a:r>
            <a:r>
              <a:rPr lang="en-US" dirty="0" err="1"/>
              <a:t>minni</a:t>
            </a:r>
            <a:r>
              <a:rPr lang="en-US" dirty="0"/>
              <a:t> </a:t>
            </a:r>
            <a:r>
              <a:rPr lang="en-US" dirty="0" err="1"/>
              <a:t>þörf</a:t>
            </a:r>
            <a:r>
              <a:rPr lang="en-US" dirty="0"/>
              <a:t> </a:t>
            </a:r>
            <a:r>
              <a:rPr lang="en-US" dirty="0" err="1"/>
              <a:t>svfél</a:t>
            </a:r>
            <a:r>
              <a:rPr lang="en-US" dirty="0"/>
              <a:t>. </a:t>
            </a:r>
            <a:r>
              <a:rPr lang="en-US" dirty="0" err="1"/>
              <a:t>fyrir</a:t>
            </a:r>
            <a:r>
              <a:rPr lang="en-US" dirty="0"/>
              <a:t> </a:t>
            </a:r>
            <a:r>
              <a:rPr lang="en-US" dirty="0" err="1"/>
              <a:t>jöfnunarframlög</a:t>
            </a:r>
            <a:r>
              <a:rPr lang="en-US" dirty="0"/>
              <a:t> </a:t>
            </a:r>
          </a:p>
          <a:p>
            <a:r>
              <a:rPr lang="en-US" dirty="0" err="1"/>
              <a:t>Minni</a:t>
            </a:r>
            <a:r>
              <a:rPr lang="en-US" dirty="0"/>
              <a:t> </a:t>
            </a:r>
            <a:r>
              <a:rPr lang="en-US" dirty="0" err="1"/>
              <a:t>velta</a:t>
            </a:r>
            <a:r>
              <a:rPr lang="en-US" dirty="0"/>
              <a:t> í </a:t>
            </a:r>
            <a:r>
              <a:rPr lang="en-US" dirty="0" err="1"/>
              <a:t>samfélaginu</a:t>
            </a:r>
            <a:r>
              <a:rPr lang="en-US" dirty="0"/>
              <a:t> =&gt; </a:t>
            </a:r>
            <a:r>
              <a:rPr lang="en-US" dirty="0" err="1"/>
              <a:t>lægri</a:t>
            </a:r>
            <a:r>
              <a:rPr lang="en-US" dirty="0"/>
              <a:t> </a:t>
            </a:r>
            <a:r>
              <a:rPr lang="en-US" dirty="0" err="1"/>
              <a:t>skattgreiðslur</a:t>
            </a:r>
            <a:r>
              <a:rPr lang="en-US" dirty="0"/>
              <a:t> =&gt; </a:t>
            </a:r>
            <a:r>
              <a:rPr lang="en-US" dirty="0" err="1"/>
              <a:t>lægri</a:t>
            </a:r>
            <a:r>
              <a:rPr lang="en-US" dirty="0"/>
              <a:t> tekjur JS =&gt; </a:t>
            </a:r>
            <a:r>
              <a:rPr lang="en-US" dirty="0" err="1"/>
              <a:t>lægri</a:t>
            </a:r>
            <a:r>
              <a:rPr lang="en-US" dirty="0"/>
              <a:t> </a:t>
            </a:r>
            <a:r>
              <a:rPr lang="en-US" dirty="0" err="1"/>
              <a:t>framlög</a:t>
            </a:r>
            <a:r>
              <a:rPr lang="en-US" dirty="0"/>
              <a:t> </a:t>
            </a:r>
            <a:r>
              <a:rPr lang="en-US" dirty="0" err="1"/>
              <a:t>frá</a:t>
            </a:r>
            <a:r>
              <a:rPr lang="en-US" dirty="0"/>
              <a:t> JS =&gt; </a:t>
            </a:r>
            <a:r>
              <a:rPr lang="en-US" dirty="0" err="1"/>
              <a:t>almennt</a:t>
            </a:r>
            <a:r>
              <a:rPr lang="en-US" dirty="0"/>
              <a:t> </a:t>
            </a:r>
            <a:r>
              <a:rPr lang="en-US" dirty="0" err="1"/>
              <a:t>meiri</a:t>
            </a:r>
            <a:r>
              <a:rPr lang="en-US" dirty="0"/>
              <a:t> </a:t>
            </a:r>
            <a:r>
              <a:rPr lang="en-US" dirty="0" err="1"/>
              <a:t>þörf</a:t>
            </a:r>
            <a:r>
              <a:rPr lang="en-US" dirty="0"/>
              <a:t> </a:t>
            </a:r>
            <a:r>
              <a:rPr lang="en-US" dirty="0" err="1"/>
              <a:t>svfél</a:t>
            </a:r>
            <a:r>
              <a:rPr lang="en-US" dirty="0"/>
              <a:t>. </a:t>
            </a:r>
            <a:r>
              <a:rPr lang="en-US" dirty="0" err="1"/>
              <a:t>fyrir</a:t>
            </a:r>
            <a:r>
              <a:rPr lang="en-US" dirty="0"/>
              <a:t> </a:t>
            </a:r>
            <a:r>
              <a:rPr lang="en-US" dirty="0" err="1"/>
              <a:t>jöfnunarframlög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383C2-AC08-42A1-9CD6-DE77ACE98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FFB1A-4659-4B2D-BA2F-AF4CAAAD469A}" type="datetime1">
              <a:rPr lang="en-US" smtClean="0"/>
              <a:t>11/23/2021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0C492-CDFB-4C57-B91F-50A058BE5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GAJ </a:t>
            </a:r>
            <a:r>
              <a:rPr lang="en-US" dirty="0" err="1"/>
              <a:t>ráðgjöf</a:t>
            </a:r>
            <a:r>
              <a:rPr lang="en-US" dirty="0"/>
              <a:t> </a:t>
            </a:r>
            <a:r>
              <a:rPr lang="en-US" dirty="0" err="1"/>
              <a:t>slf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4C79CD-3E85-447C-8DA8-578AB8536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937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5C9B1-63F9-499A-89DF-F290FF8A4C39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rgbClr val="FFFFFF"/>
                </a:solidFill>
              </a:rPr>
              <a:t>Danmörk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383C2-AC08-42A1-9CD6-DE77ACE98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FFB1A-4659-4B2D-BA2F-AF4CAAAD469A}" type="datetime1">
              <a:rPr lang="en-US" smtClean="0"/>
              <a:t>11/23/2021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0C492-CDFB-4C57-B91F-50A058BE5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GAJ ráðgjöf slf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4C79CD-3E85-447C-8DA8-578AB8536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451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5C9B1-63F9-499A-89DF-F290FF8A4C39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3000" dirty="0" err="1">
                <a:solidFill>
                  <a:srgbClr val="FFFFFF"/>
                </a:solidFill>
              </a:rPr>
              <a:t>Sveitarstjórnarstigið</a:t>
            </a:r>
            <a:r>
              <a:rPr lang="en-US" sz="3000" dirty="0">
                <a:solidFill>
                  <a:srgbClr val="FFFFFF"/>
                </a:solidFill>
              </a:rPr>
              <a:t> </a:t>
            </a:r>
            <a:br>
              <a:rPr lang="en-US" sz="3000" dirty="0">
                <a:solidFill>
                  <a:srgbClr val="FFFFFF"/>
                </a:solidFill>
              </a:rPr>
            </a:br>
            <a:r>
              <a:rPr lang="en-US" sz="3000" dirty="0" err="1">
                <a:solidFill>
                  <a:srgbClr val="FFFFFF"/>
                </a:solidFill>
              </a:rPr>
              <a:t>Danmörk</a:t>
            </a:r>
            <a:endParaRPr lang="en-US" sz="3000" dirty="0">
              <a:solidFill>
                <a:srgbClr val="FFFFFF"/>
              </a:solidFill>
            </a:endParaRP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C0EA48B0-8678-4D28-A770-DAD56EF68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715208"/>
            <a:ext cx="10018713" cy="3350629"/>
          </a:xfrm>
        </p:spPr>
        <p:txBody>
          <a:bodyPr anchor="ctr">
            <a:normAutofit fontScale="70000" lnSpcReduction="20000"/>
          </a:bodyPr>
          <a:lstStyle/>
          <a:p>
            <a:r>
              <a:rPr lang="en-US" dirty="0" err="1"/>
              <a:t>Opinber</a:t>
            </a:r>
            <a:r>
              <a:rPr lang="en-US" dirty="0"/>
              <a:t> </a:t>
            </a:r>
            <a:r>
              <a:rPr lang="en-US" dirty="0" err="1"/>
              <a:t>stjórnsýsla</a:t>
            </a:r>
            <a:r>
              <a:rPr lang="en-US" dirty="0"/>
              <a:t> er </a:t>
            </a:r>
            <a:r>
              <a:rPr lang="en-US" dirty="0" err="1"/>
              <a:t>framkvæmd</a:t>
            </a:r>
            <a:r>
              <a:rPr lang="en-US" dirty="0"/>
              <a:t> í </a:t>
            </a:r>
            <a:r>
              <a:rPr lang="en-US" dirty="0" err="1"/>
              <a:t>þremur</a:t>
            </a:r>
            <a:r>
              <a:rPr lang="en-US" dirty="0"/>
              <a:t> </a:t>
            </a:r>
            <a:r>
              <a:rPr lang="en-US" dirty="0" err="1"/>
              <a:t>stjórnsýslustigum</a:t>
            </a:r>
            <a:endParaRPr lang="en-US" dirty="0"/>
          </a:p>
          <a:p>
            <a:pPr lvl="1"/>
            <a:r>
              <a:rPr lang="en-US" dirty="0" err="1"/>
              <a:t>Ríki</a:t>
            </a:r>
            <a:endParaRPr lang="en-US" dirty="0"/>
          </a:p>
          <a:p>
            <a:pPr lvl="1"/>
            <a:r>
              <a:rPr lang="en-US" dirty="0" err="1"/>
              <a:t>Héröð</a:t>
            </a:r>
            <a:endParaRPr lang="en-US" dirty="0"/>
          </a:p>
          <a:p>
            <a:pPr lvl="1"/>
            <a:r>
              <a:rPr lang="en-US" dirty="0" err="1"/>
              <a:t>Sveitarfélög</a:t>
            </a:r>
            <a:endParaRPr lang="en-US" dirty="0"/>
          </a:p>
          <a:p>
            <a:r>
              <a:rPr lang="en-US" dirty="0" err="1"/>
              <a:t>Ný</a:t>
            </a:r>
            <a:r>
              <a:rPr lang="en-US" dirty="0"/>
              <a:t> </a:t>
            </a:r>
            <a:r>
              <a:rPr lang="en-US" dirty="0" err="1"/>
              <a:t>skipan</a:t>
            </a:r>
            <a:r>
              <a:rPr lang="en-US" dirty="0"/>
              <a:t> </a:t>
            </a:r>
            <a:r>
              <a:rPr lang="en-US" dirty="0" err="1"/>
              <a:t>sveitarstjórnarmála</a:t>
            </a:r>
            <a:r>
              <a:rPr lang="en-US" dirty="0"/>
              <a:t> </a:t>
            </a:r>
            <a:r>
              <a:rPr lang="en-US" dirty="0" err="1"/>
              <a:t>tók</a:t>
            </a:r>
            <a:r>
              <a:rPr lang="en-US" dirty="0"/>
              <a:t> </a:t>
            </a:r>
            <a:r>
              <a:rPr lang="en-US" dirty="0" err="1"/>
              <a:t>gildi</a:t>
            </a:r>
            <a:r>
              <a:rPr lang="en-US" dirty="0"/>
              <a:t> </a:t>
            </a:r>
            <a:r>
              <a:rPr lang="en-US" dirty="0" err="1"/>
              <a:t>Danmörku</a:t>
            </a:r>
            <a:r>
              <a:rPr lang="en-US" dirty="0"/>
              <a:t> </a:t>
            </a:r>
            <a:r>
              <a:rPr lang="en-US" dirty="0" err="1"/>
              <a:t>þann</a:t>
            </a:r>
            <a:r>
              <a:rPr lang="en-US" dirty="0"/>
              <a:t> 1. </a:t>
            </a:r>
            <a:r>
              <a:rPr lang="en-US" dirty="0" err="1"/>
              <a:t>jan.</a:t>
            </a:r>
            <a:r>
              <a:rPr lang="en-US" dirty="0"/>
              <a:t> 2007</a:t>
            </a:r>
          </a:p>
          <a:p>
            <a:pPr lvl="1"/>
            <a:r>
              <a:rPr lang="en-US" dirty="0" err="1"/>
              <a:t>Sveitarfélögum</a:t>
            </a:r>
            <a:r>
              <a:rPr lang="en-US" dirty="0"/>
              <a:t> var </a:t>
            </a:r>
            <a:r>
              <a:rPr lang="en-US" dirty="0" err="1"/>
              <a:t>fækkað</a:t>
            </a:r>
            <a:r>
              <a:rPr lang="en-US" dirty="0"/>
              <a:t> í 98 </a:t>
            </a:r>
            <a:r>
              <a:rPr lang="en-US" dirty="0" err="1"/>
              <a:t>úr</a:t>
            </a:r>
            <a:r>
              <a:rPr lang="en-US" dirty="0"/>
              <a:t> 271 </a:t>
            </a:r>
            <a:r>
              <a:rPr lang="en-US" dirty="0" err="1"/>
              <a:t>með</a:t>
            </a:r>
            <a:r>
              <a:rPr lang="en-US" dirty="0"/>
              <a:t> </a:t>
            </a:r>
            <a:r>
              <a:rPr lang="en-US" dirty="0" err="1"/>
              <a:t>ákvörðun</a:t>
            </a:r>
            <a:r>
              <a:rPr lang="en-US" dirty="0"/>
              <a:t> </a:t>
            </a:r>
            <a:r>
              <a:rPr lang="en-US" dirty="0" err="1"/>
              <a:t>þingsins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Alger </a:t>
            </a:r>
            <a:r>
              <a:rPr lang="en-US" dirty="0" err="1"/>
              <a:t>pólitísk</a:t>
            </a:r>
            <a:r>
              <a:rPr lang="en-US" dirty="0"/>
              <a:t> </a:t>
            </a:r>
            <a:r>
              <a:rPr lang="en-US" dirty="0" err="1"/>
              <a:t>samstaða</a:t>
            </a:r>
            <a:r>
              <a:rPr lang="en-US" dirty="0"/>
              <a:t> </a:t>
            </a:r>
            <a:r>
              <a:rPr lang="en-US" dirty="0" err="1"/>
              <a:t>innan</a:t>
            </a:r>
            <a:r>
              <a:rPr lang="en-US" dirty="0"/>
              <a:t> </a:t>
            </a:r>
            <a:r>
              <a:rPr lang="en-US" dirty="0" err="1"/>
              <a:t>þingsins</a:t>
            </a:r>
            <a:endParaRPr lang="en-US" dirty="0"/>
          </a:p>
          <a:p>
            <a:pPr lvl="1"/>
            <a:r>
              <a:rPr lang="en-US" dirty="0" err="1"/>
              <a:t>Aðdragandinn</a:t>
            </a:r>
            <a:r>
              <a:rPr lang="en-US" dirty="0"/>
              <a:t> var sex </a:t>
            </a:r>
            <a:r>
              <a:rPr lang="en-US" dirty="0" err="1"/>
              <a:t>ár</a:t>
            </a:r>
            <a:endParaRPr lang="en-US" dirty="0"/>
          </a:p>
          <a:p>
            <a:pPr lvl="1"/>
            <a:r>
              <a:rPr lang="en-US" dirty="0" err="1"/>
              <a:t>Íbúafjöldi</a:t>
            </a:r>
            <a:r>
              <a:rPr lang="en-US" dirty="0"/>
              <a:t> var </a:t>
            </a:r>
            <a:r>
              <a:rPr lang="en-US" dirty="0" err="1"/>
              <a:t>jafnaður</a:t>
            </a:r>
            <a:r>
              <a:rPr lang="en-US" dirty="0"/>
              <a:t> </a:t>
            </a:r>
            <a:r>
              <a:rPr lang="en-US" dirty="0" err="1"/>
              <a:t>verulega</a:t>
            </a:r>
            <a:r>
              <a:rPr lang="en-US" dirty="0"/>
              <a:t> í </a:t>
            </a:r>
            <a:r>
              <a:rPr lang="en-US" dirty="0" err="1"/>
              <a:t>sveitarfélögunum</a:t>
            </a:r>
            <a:r>
              <a:rPr lang="en-US" dirty="0"/>
              <a:t>. </a:t>
            </a:r>
            <a:r>
              <a:rPr lang="en-US" dirty="0" err="1"/>
              <a:t>Íbúafjöldi</a:t>
            </a:r>
            <a:r>
              <a:rPr lang="en-US" dirty="0"/>
              <a:t> </a:t>
            </a:r>
            <a:r>
              <a:rPr lang="en-US" dirty="0" err="1"/>
              <a:t>yfir</a:t>
            </a:r>
            <a:r>
              <a:rPr lang="en-US" dirty="0"/>
              <a:t> 20.000 í 89 </a:t>
            </a:r>
            <a:r>
              <a:rPr lang="en-US" dirty="0" err="1"/>
              <a:t>sveitarfélögum</a:t>
            </a:r>
            <a:endParaRPr lang="en-US" dirty="0"/>
          </a:p>
          <a:p>
            <a:pPr lvl="1"/>
            <a:r>
              <a:rPr lang="en-US" dirty="0" err="1"/>
              <a:t>Millistiginu</a:t>
            </a:r>
            <a:r>
              <a:rPr lang="en-US" dirty="0"/>
              <a:t> var </a:t>
            </a:r>
            <a:r>
              <a:rPr lang="en-US" dirty="0" err="1"/>
              <a:t>breytt</a:t>
            </a:r>
            <a:r>
              <a:rPr lang="en-US" dirty="0"/>
              <a:t>. </a:t>
            </a:r>
            <a:r>
              <a:rPr lang="en-US" dirty="0" err="1"/>
              <a:t>Fimm</a:t>
            </a:r>
            <a:r>
              <a:rPr lang="en-US" dirty="0"/>
              <a:t> </a:t>
            </a:r>
            <a:r>
              <a:rPr lang="en-US" dirty="0" err="1"/>
              <a:t>héröð</a:t>
            </a:r>
            <a:r>
              <a:rPr lang="en-US" dirty="0"/>
              <a:t> (</a:t>
            </a:r>
            <a:r>
              <a:rPr lang="en-US" dirty="0" err="1"/>
              <a:t>regioner</a:t>
            </a:r>
            <a:r>
              <a:rPr lang="en-US" dirty="0"/>
              <a:t>) </a:t>
            </a:r>
            <a:r>
              <a:rPr lang="en-US" dirty="0" err="1"/>
              <a:t>tóku</a:t>
            </a:r>
            <a:r>
              <a:rPr lang="en-US" dirty="0"/>
              <a:t> </a:t>
            </a:r>
            <a:r>
              <a:rPr lang="en-US" dirty="0" err="1"/>
              <a:t>við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14 </a:t>
            </a:r>
            <a:r>
              <a:rPr lang="en-US" dirty="0" err="1"/>
              <a:t>ömtum</a:t>
            </a:r>
            <a:endParaRPr lang="en-US" dirty="0"/>
          </a:p>
          <a:p>
            <a:pPr lvl="1"/>
            <a:r>
              <a:rPr lang="en-US" dirty="0" err="1"/>
              <a:t>Marmiðið</a:t>
            </a:r>
            <a:r>
              <a:rPr lang="en-US" dirty="0"/>
              <a:t> var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gera</a:t>
            </a:r>
            <a:r>
              <a:rPr lang="en-US" dirty="0"/>
              <a:t> </a:t>
            </a:r>
            <a:r>
              <a:rPr lang="en-US" dirty="0" err="1"/>
              <a:t>sveitarfélögin</a:t>
            </a:r>
            <a:r>
              <a:rPr lang="en-US" dirty="0"/>
              <a:t> </a:t>
            </a:r>
            <a:r>
              <a:rPr lang="en-US" dirty="0" err="1"/>
              <a:t>einsleitari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öflugri</a:t>
            </a:r>
            <a:r>
              <a:rPr lang="en-US" dirty="0"/>
              <a:t> </a:t>
            </a:r>
            <a:r>
              <a:rPr lang="en-US" dirty="0" err="1"/>
              <a:t>stjórnsýslueiningar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383C2-AC08-42A1-9CD6-DE77ACE98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FFB1A-4659-4B2D-BA2F-AF4CAAAD469A}" type="datetime1">
              <a:rPr lang="en-US" smtClean="0"/>
              <a:t>11/23/2021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0C492-CDFB-4C57-B91F-50A058BE5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GAJ ráðgjöf slf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4C79CD-3E85-447C-8DA8-578AB8536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968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5C9B1-63F9-499A-89DF-F290FF8A4C39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3000" dirty="0" err="1">
                <a:solidFill>
                  <a:srgbClr val="FFFFFF"/>
                </a:solidFill>
              </a:rPr>
              <a:t>Sveitarstjórnarstigið</a:t>
            </a:r>
            <a:r>
              <a:rPr lang="en-US" sz="3000" dirty="0">
                <a:solidFill>
                  <a:srgbClr val="FFFFFF"/>
                </a:solidFill>
              </a:rPr>
              <a:t> í </a:t>
            </a:r>
            <a:r>
              <a:rPr lang="en-US" sz="3000" dirty="0" err="1">
                <a:solidFill>
                  <a:srgbClr val="FFFFFF"/>
                </a:solidFill>
              </a:rPr>
              <a:t>Danmörku</a:t>
            </a:r>
            <a:br>
              <a:rPr lang="en-US" sz="3000" dirty="0">
                <a:solidFill>
                  <a:srgbClr val="FFFFFF"/>
                </a:solidFill>
              </a:rPr>
            </a:br>
            <a:r>
              <a:rPr lang="en-US" sz="3000" dirty="0">
                <a:solidFill>
                  <a:srgbClr val="FFFFFF"/>
                </a:solidFill>
              </a:rPr>
              <a:t>– </a:t>
            </a:r>
            <a:r>
              <a:rPr lang="en-US" sz="3000" dirty="0" err="1">
                <a:solidFill>
                  <a:srgbClr val="FFFFFF"/>
                </a:solidFill>
              </a:rPr>
              <a:t>almennt</a:t>
            </a:r>
            <a:endParaRPr lang="en-US" sz="3000" dirty="0">
              <a:solidFill>
                <a:srgbClr val="FFFF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383C2-AC08-42A1-9CD6-DE77ACE98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FFB1A-4659-4B2D-BA2F-AF4CAAAD469A}" type="datetime1">
              <a:rPr lang="en-US" smtClean="0"/>
              <a:t>11/23/2021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0C492-CDFB-4C57-B91F-50A058BE5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GAJ </a:t>
            </a:r>
            <a:r>
              <a:rPr lang="en-US" dirty="0" err="1"/>
              <a:t>ráðgjöf</a:t>
            </a:r>
            <a:r>
              <a:rPr lang="en-US" dirty="0"/>
              <a:t> </a:t>
            </a:r>
            <a:r>
              <a:rPr lang="en-US" dirty="0" err="1"/>
              <a:t>slf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4C79CD-3E85-447C-8DA8-578AB8536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15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181F609-ED4F-489F-B2A1-720DA7F9E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552701"/>
            <a:ext cx="10018713" cy="3733801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 err="1"/>
              <a:t>Sveitarfélögin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héröðin</a:t>
            </a:r>
            <a:r>
              <a:rPr lang="en-US" dirty="0"/>
              <a:t> </a:t>
            </a:r>
            <a:r>
              <a:rPr lang="en-US" dirty="0" err="1"/>
              <a:t>ráðstafa</a:t>
            </a:r>
            <a:r>
              <a:rPr lang="en-US" dirty="0"/>
              <a:t> um 66.0 %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opinberum</a:t>
            </a:r>
            <a:r>
              <a:rPr lang="en-US" dirty="0"/>
              <a:t> </a:t>
            </a:r>
            <a:r>
              <a:rPr lang="en-US" dirty="0" err="1"/>
              <a:t>útgjöldum</a:t>
            </a:r>
            <a:endParaRPr lang="en-US" dirty="0"/>
          </a:p>
          <a:p>
            <a:r>
              <a:rPr lang="en-US" dirty="0" err="1"/>
              <a:t>Sökum</a:t>
            </a:r>
            <a:r>
              <a:rPr lang="en-US" dirty="0"/>
              <a:t> </a:t>
            </a:r>
            <a:r>
              <a:rPr lang="en-US" dirty="0" err="1"/>
              <a:t>mikilvægis</a:t>
            </a:r>
            <a:r>
              <a:rPr lang="en-US" dirty="0"/>
              <a:t> </a:t>
            </a:r>
            <a:r>
              <a:rPr lang="en-US" dirty="0" err="1"/>
              <a:t>sveitarfélaga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héraða</a:t>
            </a:r>
            <a:r>
              <a:rPr lang="en-US" dirty="0"/>
              <a:t> í </a:t>
            </a:r>
            <a:r>
              <a:rPr lang="en-US" dirty="0" err="1"/>
              <a:t>opinberum</a:t>
            </a:r>
            <a:r>
              <a:rPr lang="en-US" dirty="0"/>
              <a:t> </a:t>
            </a:r>
            <a:r>
              <a:rPr lang="en-US" dirty="0" err="1"/>
              <a:t>rekstri</a:t>
            </a:r>
            <a:r>
              <a:rPr lang="en-US" dirty="0"/>
              <a:t> </a:t>
            </a:r>
            <a:r>
              <a:rPr lang="en-US" dirty="0" err="1"/>
              <a:t>stjórnar</a:t>
            </a:r>
            <a:r>
              <a:rPr lang="en-US" dirty="0"/>
              <a:t> </a:t>
            </a:r>
            <a:r>
              <a:rPr lang="en-US" dirty="0" err="1"/>
              <a:t>ríkið</a:t>
            </a:r>
            <a:r>
              <a:rPr lang="en-US" dirty="0"/>
              <a:t> </a:t>
            </a:r>
            <a:r>
              <a:rPr lang="en-US" dirty="0" err="1"/>
              <a:t>fjármálalegum</a:t>
            </a:r>
            <a:r>
              <a:rPr lang="en-US" dirty="0"/>
              <a:t> </a:t>
            </a:r>
            <a:r>
              <a:rPr lang="en-US" dirty="0" err="1"/>
              <a:t>umsvifum</a:t>
            </a:r>
            <a:r>
              <a:rPr lang="en-US" dirty="0"/>
              <a:t> </a:t>
            </a:r>
            <a:r>
              <a:rPr lang="en-US" dirty="0" err="1"/>
              <a:t>þeirra</a:t>
            </a:r>
            <a:r>
              <a:rPr lang="en-US" dirty="0"/>
              <a:t> á </a:t>
            </a:r>
            <a:r>
              <a:rPr lang="en-US" dirty="0" err="1"/>
              <a:t>mjög</a:t>
            </a:r>
            <a:r>
              <a:rPr lang="en-US" dirty="0"/>
              <a:t> </a:t>
            </a:r>
            <a:r>
              <a:rPr lang="en-US" dirty="0" err="1"/>
              <a:t>formfastan</a:t>
            </a:r>
            <a:r>
              <a:rPr lang="en-US" dirty="0"/>
              <a:t> </a:t>
            </a:r>
            <a:r>
              <a:rPr lang="en-US" dirty="0" err="1"/>
              <a:t>hátt</a:t>
            </a:r>
            <a:endParaRPr lang="en-US" dirty="0"/>
          </a:p>
          <a:p>
            <a:r>
              <a:rPr lang="en-US" dirty="0" err="1"/>
              <a:t>Sjálfsforræði</a:t>
            </a:r>
            <a:r>
              <a:rPr lang="en-US" dirty="0"/>
              <a:t> </a:t>
            </a:r>
            <a:r>
              <a:rPr lang="en-US" dirty="0" err="1"/>
              <a:t>danskra</a:t>
            </a:r>
            <a:r>
              <a:rPr lang="en-US" dirty="0"/>
              <a:t> </a:t>
            </a:r>
            <a:r>
              <a:rPr lang="en-US" dirty="0" err="1"/>
              <a:t>sveitarfélaga</a:t>
            </a:r>
            <a:r>
              <a:rPr lang="en-US" dirty="0"/>
              <a:t> er </a:t>
            </a:r>
            <a:r>
              <a:rPr lang="en-US" dirty="0" err="1"/>
              <a:t>því</a:t>
            </a:r>
            <a:r>
              <a:rPr lang="en-US" dirty="0"/>
              <a:t> </a:t>
            </a:r>
            <a:r>
              <a:rPr lang="en-US" dirty="0" err="1"/>
              <a:t>tiltölulega</a:t>
            </a:r>
            <a:r>
              <a:rPr lang="en-US" dirty="0"/>
              <a:t> </a:t>
            </a:r>
            <a:r>
              <a:rPr lang="en-US" dirty="0" err="1"/>
              <a:t>lítið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hið</a:t>
            </a:r>
            <a:r>
              <a:rPr lang="en-US" dirty="0"/>
              <a:t> </a:t>
            </a:r>
            <a:r>
              <a:rPr lang="en-US" dirty="0" err="1"/>
              <a:t>minnsta</a:t>
            </a:r>
            <a:r>
              <a:rPr lang="en-US" dirty="0"/>
              <a:t> </a:t>
            </a:r>
            <a:r>
              <a:rPr lang="en-US" dirty="0" err="1"/>
              <a:t>innan</a:t>
            </a:r>
            <a:r>
              <a:rPr lang="en-US" dirty="0"/>
              <a:t> </a:t>
            </a:r>
            <a:r>
              <a:rPr lang="en-US" dirty="0" err="1"/>
              <a:t>norrænna</a:t>
            </a:r>
            <a:r>
              <a:rPr lang="en-US" dirty="0"/>
              <a:t> </a:t>
            </a:r>
            <a:r>
              <a:rPr lang="en-US" dirty="0" err="1"/>
              <a:t>ríkja</a:t>
            </a:r>
            <a:endParaRPr lang="en-US" dirty="0"/>
          </a:p>
          <a:p>
            <a:r>
              <a:rPr lang="en-US" dirty="0" err="1"/>
              <a:t>Sveitarfélög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héröðin</a:t>
            </a:r>
            <a:r>
              <a:rPr lang="en-US" dirty="0"/>
              <a:t> </a:t>
            </a:r>
            <a:r>
              <a:rPr lang="en-US" dirty="0" err="1"/>
              <a:t>gegna</a:t>
            </a:r>
            <a:r>
              <a:rPr lang="en-US" dirty="0"/>
              <a:t> </a:t>
            </a:r>
            <a:r>
              <a:rPr lang="en-US" dirty="0" err="1"/>
              <a:t>veigamiklu</a:t>
            </a:r>
            <a:r>
              <a:rPr lang="en-US" dirty="0"/>
              <a:t> </a:t>
            </a:r>
            <a:r>
              <a:rPr lang="en-US" dirty="0" err="1"/>
              <a:t>hlutverki</a:t>
            </a:r>
            <a:r>
              <a:rPr lang="en-US" dirty="0"/>
              <a:t> í </a:t>
            </a:r>
            <a:r>
              <a:rPr lang="en-US" dirty="0" err="1"/>
              <a:t>opinberri</a:t>
            </a:r>
            <a:r>
              <a:rPr lang="en-US" dirty="0"/>
              <a:t> </a:t>
            </a:r>
            <a:r>
              <a:rPr lang="en-US" dirty="0" err="1"/>
              <a:t>hagstjórn</a:t>
            </a: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6309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5C9B1-63F9-499A-89DF-F290FF8A4C39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3000" dirty="0" err="1">
                <a:solidFill>
                  <a:srgbClr val="FFFFFF"/>
                </a:solidFill>
              </a:rPr>
              <a:t>Sveitarstjórnarstigið</a:t>
            </a:r>
            <a:r>
              <a:rPr lang="en-US" sz="3000" dirty="0">
                <a:solidFill>
                  <a:srgbClr val="FFFFFF"/>
                </a:solidFill>
              </a:rPr>
              <a:t> í </a:t>
            </a:r>
            <a:r>
              <a:rPr lang="en-US" sz="3000" dirty="0" err="1">
                <a:solidFill>
                  <a:srgbClr val="FFFFFF"/>
                </a:solidFill>
              </a:rPr>
              <a:t>Danmörku</a:t>
            </a:r>
            <a:br>
              <a:rPr lang="en-US" sz="3000" dirty="0">
                <a:solidFill>
                  <a:srgbClr val="FFFFFF"/>
                </a:solidFill>
              </a:rPr>
            </a:br>
            <a:r>
              <a:rPr lang="en-US" sz="3000" dirty="0">
                <a:solidFill>
                  <a:srgbClr val="FFFFFF"/>
                </a:solidFill>
              </a:rPr>
              <a:t>– </a:t>
            </a:r>
            <a:r>
              <a:rPr lang="en-US" sz="3000" dirty="0" err="1">
                <a:solidFill>
                  <a:srgbClr val="FFFFFF"/>
                </a:solidFill>
              </a:rPr>
              <a:t>fjárheimildir</a:t>
            </a:r>
            <a:r>
              <a:rPr lang="en-US" sz="3000" dirty="0">
                <a:solidFill>
                  <a:srgbClr val="FFFFFF"/>
                </a:solidFill>
              </a:rPr>
              <a:t> </a:t>
            </a:r>
            <a:r>
              <a:rPr lang="en-US" sz="3000" dirty="0" err="1">
                <a:solidFill>
                  <a:srgbClr val="FFFFFF"/>
                </a:solidFill>
              </a:rPr>
              <a:t>og</a:t>
            </a:r>
            <a:r>
              <a:rPr lang="en-US" sz="3000" dirty="0">
                <a:solidFill>
                  <a:srgbClr val="FFFFFF"/>
                </a:solidFill>
              </a:rPr>
              <a:t> </a:t>
            </a:r>
            <a:r>
              <a:rPr lang="en-US" sz="3000" dirty="0" err="1">
                <a:solidFill>
                  <a:srgbClr val="FFFFFF"/>
                </a:solidFill>
              </a:rPr>
              <a:t>fjárhagslegur</a:t>
            </a:r>
            <a:r>
              <a:rPr lang="en-US" sz="3000" dirty="0">
                <a:solidFill>
                  <a:srgbClr val="FFFFFF"/>
                </a:solidFill>
              </a:rPr>
              <a:t> </a:t>
            </a:r>
            <a:r>
              <a:rPr lang="en-US" sz="3000" dirty="0" err="1">
                <a:solidFill>
                  <a:srgbClr val="FFFFFF"/>
                </a:solidFill>
              </a:rPr>
              <a:t>rammi</a:t>
            </a:r>
            <a:endParaRPr lang="en-US" sz="3000" dirty="0">
              <a:solidFill>
                <a:srgbClr val="FFFF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383C2-AC08-42A1-9CD6-DE77ACE98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FFB1A-4659-4B2D-BA2F-AF4CAAAD469A}" type="datetime1">
              <a:rPr lang="en-US" smtClean="0"/>
              <a:t>11/23/2021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0C492-CDFB-4C57-B91F-50A058BE5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GAJ </a:t>
            </a:r>
            <a:r>
              <a:rPr lang="en-US" dirty="0" err="1"/>
              <a:t>ráðgjöf</a:t>
            </a:r>
            <a:r>
              <a:rPr lang="en-US" dirty="0"/>
              <a:t> </a:t>
            </a:r>
            <a:r>
              <a:rPr lang="en-US" dirty="0" err="1"/>
              <a:t>slf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4C79CD-3E85-447C-8DA8-578AB8536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16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181F609-ED4F-489F-B2A1-720DA7F9E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2293937"/>
            <a:ext cx="10018713" cy="3733801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Almennt</a:t>
            </a:r>
            <a:endParaRPr lang="en-US" dirty="0"/>
          </a:p>
          <a:p>
            <a:pPr lvl="1"/>
            <a:r>
              <a:rPr lang="en-US" dirty="0" err="1"/>
              <a:t>Frá</a:t>
            </a:r>
            <a:r>
              <a:rPr lang="en-US" dirty="0"/>
              <a:t> </a:t>
            </a:r>
            <a:r>
              <a:rPr lang="en-US" dirty="0" err="1"/>
              <a:t>upphafi</a:t>
            </a:r>
            <a:r>
              <a:rPr lang="en-US" dirty="0"/>
              <a:t> </a:t>
            </a:r>
            <a:r>
              <a:rPr lang="en-US" dirty="0" err="1"/>
              <a:t>áttunda</a:t>
            </a:r>
            <a:r>
              <a:rPr lang="en-US" dirty="0"/>
              <a:t> </a:t>
            </a:r>
            <a:r>
              <a:rPr lang="en-US" dirty="0" err="1"/>
              <a:t>áratugarins</a:t>
            </a:r>
            <a:r>
              <a:rPr lang="en-US" dirty="0"/>
              <a:t> </a:t>
            </a:r>
            <a:r>
              <a:rPr lang="en-US" dirty="0" err="1"/>
              <a:t>hefur</a:t>
            </a:r>
            <a:r>
              <a:rPr lang="en-US" dirty="0"/>
              <a:t> </a:t>
            </a:r>
            <a:r>
              <a:rPr lang="en-US" dirty="0" err="1"/>
              <a:t>átt</a:t>
            </a:r>
            <a:r>
              <a:rPr lang="en-US" dirty="0"/>
              <a:t> </a:t>
            </a:r>
            <a:r>
              <a:rPr lang="en-US" dirty="0" err="1"/>
              <a:t>sér</a:t>
            </a:r>
            <a:r>
              <a:rPr lang="en-US" dirty="0"/>
              <a:t> </a:t>
            </a:r>
            <a:r>
              <a:rPr lang="en-US" dirty="0" err="1"/>
              <a:t>stað</a:t>
            </a:r>
            <a:r>
              <a:rPr lang="en-US" dirty="0"/>
              <a:t> </a:t>
            </a:r>
            <a:r>
              <a:rPr lang="en-US" dirty="0" err="1"/>
              <a:t>formlegt</a:t>
            </a:r>
            <a:r>
              <a:rPr lang="en-US" dirty="0"/>
              <a:t> </a:t>
            </a:r>
            <a:r>
              <a:rPr lang="en-US" dirty="0" err="1"/>
              <a:t>samstarf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árlegar</a:t>
            </a:r>
            <a:r>
              <a:rPr lang="en-US" dirty="0"/>
              <a:t> </a:t>
            </a:r>
            <a:r>
              <a:rPr lang="en-US" dirty="0" err="1"/>
              <a:t>samningaviðræður</a:t>
            </a:r>
            <a:r>
              <a:rPr lang="en-US" dirty="0"/>
              <a:t> milli </a:t>
            </a:r>
            <a:r>
              <a:rPr lang="en-US" dirty="0" err="1"/>
              <a:t>ríkis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sveitarfélaga</a:t>
            </a:r>
            <a:r>
              <a:rPr lang="en-US" dirty="0"/>
              <a:t> (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héraða</a:t>
            </a:r>
            <a:r>
              <a:rPr lang="en-US" dirty="0"/>
              <a:t>) um </a:t>
            </a:r>
            <a:r>
              <a:rPr lang="en-US" dirty="0" err="1"/>
              <a:t>fjármál</a:t>
            </a:r>
            <a:r>
              <a:rPr lang="en-US" dirty="0"/>
              <a:t> </a:t>
            </a:r>
            <a:r>
              <a:rPr lang="en-US" dirty="0" err="1"/>
              <a:t>sveitarstjórnarstigsins</a:t>
            </a:r>
            <a:endParaRPr lang="en-US" dirty="0"/>
          </a:p>
          <a:p>
            <a:pPr lvl="1"/>
            <a:r>
              <a:rPr lang="en-US" dirty="0" err="1"/>
              <a:t>Viðræðurnar</a:t>
            </a:r>
            <a:r>
              <a:rPr lang="en-US" dirty="0"/>
              <a:t> taka um </a:t>
            </a:r>
            <a:r>
              <a:rPr lang="en-US" dirty="0" err="1"/>
              <a:t>mánaðartíma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fara</a:t>
            </a:r>
            <a:r>
              <a:rPr lang="en-US" dirty="0"/>
              <a:t> </a:t>
            </a:r>
            <a:r>
              <a:rPr lang="en-US" dirty="0" err="1"/>
              <a:t>fram</a:t>
            </a:r>
            <a:r>
              <a:rPr lang="en-US" dirty="0"/>
              <a:t> í </a:t>
            </a:r>
            <a:r>
              <a:rPr lang="en-US" dirty="0" err="1"/>
              <a:t>maí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júní</a:t>
            </a:r>
            <a:endParaRPr lang="en-US" dirty="0"/>
          </a:p>
          <a:p>
            <a:pPr lvl="1"/>
            <a:r>
              <a:rPr lang="en-US" dirty="0" err="1"/>
              <a:t>Markmið</a:t>
            </a:r>
            <a:r>
              <a:rPr lang="en-US" dirty="0"/>
              <a:t> </a:t>
            </a:r>
            <a:r>
              <a:rPr lang="en-US" dirty="0" err="1"/>
              <a:t>viðræðnanna</a:t>
            </a:r>
            <a:r>
              <a:rPr lang="en-US" dirty="0"/>
              <a:t> er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ná</a:t>
            </a:r>
            <a:r>
              <a:rPr lang="en-US" dirty="0"/>
              <a:t> </a:t>
            </a:r>
            <a:r>
              <a:rPr lang="en-US" dirty="0" err="1"/>
              <a:t>samkomulagi</a:t>
            </a:r>
            <a:r>
              <a:rPr lang="en-US" dirty="0"/>
              <a:t> um </a:t>
            </a:r>
            <a:r>
              <a:rPr lang="en-US" dirty="0" err="1"/>
              <a:t>fjárhagslega</a:t>
            </a:r>
            <a:r>
              <a:rPr lang="en-US" dirty="0"/>
              <a:t> </a:t>
            </a:r>
            <a:r>
              <a:rPr lang="en-US" dirty="0" err="1"/>
              <a:t>umgjörð</a:t>
            </a:r>
            <a:r>
              <a:rPr lang="en-US" dirty="0"/>
              <a:t> </a:t>
            </a:r>
            <a:r>
              <a:rPr lang="en-US" dirty="0" err="1"/>
              <a:t>fyrir</a:t>
            </a:r>
            <a:r>
              <a:rPr lang="en-US" dirty="0"/>
              <a:t> </a:t>
            </a:r>
            <a:r>
              <a:rPr lang="en-US" dirty="0" err="1"/>
              <a:t>starfsemi</a:t>
            </a:r>
            <a:r>
              <a:rPr lang="en-US" dirty="0"/>
              <a:t> </a:t>
            </a:r>
            <a:r>
              <a:rPr lang="en-US" dirty="0" err="1"/>
              <a:t>sveitarfélaganna</a:t>
            </a:r>
            <a:r>
              <a:rPr lang="en-US" dirty="0"/>
              <a:t> á </a:t>
            </a:r>
            <a:r>
              <a:rPr lang="en-US" dirty="0" err="1"/>
              <a:t>næsta</a:t>
            </a:r>
            <a:r>
              <a:rPr lang="en-US" dirty="0"/>
              <a:t> </a:t>
            </a:r>
            <a:r>
              <a:rPr lang="en-US" dirty="0" err="1"/>
              <a:t>ári</a:t>
            </a:r>
            <a:endParaRPr lang="en-US" dirty="0"/>
          </a:p>
          <a:p>
            <a:pPr lvl="1"/>
            <a:r>
              <a:rPr lang="en-US" dirty="0" err="1"/>
              <a:t>Viðræðurnar</a:t>
            </a:r>
            <a:r>
              <a:rPr lang="en-US" dirty="0"/>
              <a:t> </a:t>
            </a:r>
            <a:r>
              <a:rPr lang="en-US" dirty="0" err="1"/>
              <a:t>hefjast</a:t>
            </a:r>
            <a:r>
              <a:rPr lang="en-US" dirty="0"/>
              <a:t> </a:t>
            </a:r>
            <a:r>
              <a:rPr lang="en-US" dirty="0" err="1"/>
              <a:t>með</a:t>
            </a:r>
            <a:r>
              <a:rPr lang="en-US" dirty="0"/>
              <a:t> </a:t>
            </a:r>
            <a:r>
              <a:rPr lang="en-US" dirty="0" err="1"/>
              <a:t>útreikningum</a:t>
            </a:r>
            <a:r>
              <a:rPr lang="en-US" dirty="0"/>
              <a:t> á </a:t>
            </a:r>
            <a:r>
              <a:rPr lang="en-US" dirty="0" err="1"/>
              <a:t>tekjum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útgjöldum</a:t>
            </a:r>
            <a:r>
              <a:rPr lang="en-US" dirty="0"/>
              <a:t> </a:t>
            </a:r>
            <a:r>
              <a:rPr lang="en-US" dirty="0" err="1"/>
              <a:t>sveitarfélaganna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Viðræðurnar</a:t>
            </a:r>
            <a:r>
              <a:rPr lang="en-US" dirty="0"/>
              <a:t> </a:t>
            </a:r>
            <a:r>
              <a:rPr lang="en-US" dirty="0" err="1"/>
              <a:t>byggja</a:t>
            </a:r>
            <a:r>
              <a:rPr lang="en-US" dirty="0"/>
              <a:t> </a:t>
            </a:r>
            <a:r>
              <a:rPr lang="en-US" dirty="0" err="1"/>
              <a:t>verulega</a:t>
            </a:r>
            <a:r>
              <a:rPr lang="en-US" dirty="0"/>
              <a:t> á DUT </a:t>
            </a:r>
            <a:r>
              <a:rPr lang="en-US" dirty="0" err="1"/>
              <a:t>reglunni</a:t>
            </a:r>
            <a:endParaRPr lang="en-US" dirty="0"/>
          </a:p>
          <a:p>
            <a:pPr lvl="2"/>
            <a:r>
              <a:rPr lang="en-US" dirty="0" err="1"/>
              <a:t>Hún</a:t>
            </a:r>
            <a:r>
              <a:rPr lang="en-US" dirty="0"/>
              <a:t> </a:t>
            </a:r>
            <a:r>
              <a:rPr lang="en-US" dirty="0" err="1"/>
              <a:t>felur</a:t>
            </a:r>
            <a:r>
              <a:rPr lang="en-US" dirty="0"/>
              <a:t> í </a:t>
            </a:r>
            <a:r>
              <a:rPr lang="en-US" dirty="0" err="1"/>
              <a:t>sér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ríkið</a:t>
            </a:r>
            <a:r>
              <a:rPr lang="en-US" dirty="0"/>
              <a:t> </a:t>
            </a:r>
            <a:r>
              <a:rPr lang="en-US" dirty="0" err="1"/>
              <a:t>skal</a:t>
            </a:r>
            <a:r>
              <a:rPr lang="en-US" dirty="0"/>
              <a:t> </a:t>
            </a:r>
            <a:r>
              <a:rPr lang="en-US" dirty="0" err="1"/>
              <a:t>bæta</a:t>
            </a:r>
            <a:r>
              <a:rPr lang="en-US" dirty="0"/>
              <a:t> </a:t>
            </a:r>
            <a:r>
              <a:rPr lang="en-US" dirty="0" err="1"/>
              <a:t>sveitarfélögunum</a:t>
            </a:r>
            <a:r>
              <a:rPr lang="en-US" dirty="0"/>
              <a:t> </a:t>
            </a:r>
            <a:r>
              <a:rPr lang="en-US" dirty="0" err="1"/>
              <a:t>kostnaðarauka</a:t>
            </a:r>
            <a:r>
              <a:rPr lang="en-US" dirty="0"/>
              <a:t> </a:t>
            </a:r>
            <a:r>
              <a:rPr lang="en-US" dirty="0" err="1"/>
              <a:t>vegna</a:t>
            </a:r>
            <a:r>
              <a:rPr lang="en-US" dirty="0"/>
              <a:t> 1) </a:t>
            </a:r>
            <a:r>
              <a:rPr lang="en-US" dirty="0" err="1"/>
              <a:t>flutnings</a:t>
            </a:r>
            <a:r>
              <a:rPr lang="en-US" dirty="0"/>
              <a:t> </a:t>
            </a:r>
            <a:r>
              <a:rPr lang="en-US" dirty="0" err="1"/>
              <a:t>verkefna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sveitarfélaganna</a:t>
            </a:r>
            <a:r>
              <a:rPr lang="en-US" dirty="0"/>
              <a:t>, 2) </a:t>
            </a:r>
            <a:r>
              <a:rPr lang="en-US" dirty="0" err="1"/>
              <a:t>breyttra</a:t>
            </a:r>
            <a:r>
              <a:rPr lang="en-US" dirty="0"/>
              <a:t> </a:t>
            </a:r>
            <a:r>
              <a:rPr lang="en-US" dirty="0" err="1"/>
              <a:t>reglna</a:t>
            </a:r>
            <a:r>
              <a:rPr lang="en-US" dirty="0"/>
              <a:t> </a:t>
            </a:r>
            <a:r>
              <a:rPr lang="en-US" dirty="0" err="1"/>
              <a:t>ríkisins</a:t>
            </a:r>
            <a:r>
              <a:rPr lang="en-US" dirty="0"/>
              <a:t> </a:t>
            </a:r>
            <a:r>
              <a:rPr lang="en-US" dirty="0" err="1"/>
              <a:t>eða</a:t>
            </a:r>
            <a:r>
              <a:rPr lang="en-US" dirty="0"/>
              <a:t> </a:t>
            </a:r>
            <a:r>
              <a:rPr lang="en-US" dirty="0" err="1"/>
              <a:t>aukinnar</a:t>
            </a:r>
            <a:r>
              <a:rPr lang="en-US" dirty="0"/>
              <a:t> </a:t>
            </a:r>
            <a:r>
              <a:rPr lang="en-US" dirty="0" err="1"/>
              <a:t>kröfugerðar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785001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5C9B1-63F9-499A-89DF-F290FF8A4C39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3000" dirty="0" err="1">
                <a:solidFill>
                  <a:srgbClr val="FFFFFF"/>
                </a:solidFill>
              </a:rPr>
              <a:t>Sveitarstjórnarstigið</a:t>
            </a:r>
            <a:r>
              <a:rPr lang="en-US" sz="3000" dirty="0">
                <a:solidFill>
                  <a:srgbClr val="FFFFFF"/>
                </a:solidFill>
              </a:rPr>
              <a:t> í </a:t>
            </a:r>
            <a:r>
              <a:rPr lang="en-US" sz="3000" dirty="0" err="1">
                <a:solidFill>
                  <a:srgbClr val="FFFFFF"/>
                </a:solidFill>
              </a:rPr>
              <a:t>Danmörku</a:t>
            </a:r>
            <a:br>
              <a:rPr lang="en-US" sz="3000" dirty="0">
                <a:solidFill>
                  <a:srgbClr val="FFFFFF"/>
                </a:solidFill>
              </a:rPr>
            </a:br>
            <a:r>
              <a:rPr lang="en-US" sz="3000" dirty="0">
                <a:solidFill>
                  <a:srgbClr val="FFFFFF"/>
                </a:solidFill>
              </a:rPr>
              <a:t>– </a:t>
            </a:r>
            <a:r>
              <a:rPr lang="en-US" sz="3000" dirty="0" err="1">
                <a:solidFill>
                  <a:srgbClr val="FFFFFF"/>
                </a:solidFill>
              </a:rPr>
              <a:t>fjárheimildir</a:t>
            </a:r>
            <a:r>
              <a:rPr lang="en-US" sz="3000" dirty="0">
                <a:solidFill>
                  <a:srgbClr val="FFFFFF"/>
                </a:solidFill>
              </a:rPr>
              <a:t> </a:t>
            </a:r>
            <a:r>
              <a:rPr lang="en-US" sz="3000" dirty="0" err="1">
                <a:solidFill>
                  <a:srgbClr val="FFFFFF"/>
                </a:solidFill>
              </a:rPr>
              <a:t>og</a:t>
            </a:r>
            <a:r>
              <a:rPr lang="en-US" sz="3000" dirty="0">
                <a:solidFill>
                  <a:srgbClr val="FFFFFF"/>
                </a:solidFill>
              </a:rPr>
              <a:t> </a:t>
            </a:r>
            <a:r>
              <a:rPr lang="en-US" sz="3000" dirty="0" err="1">
                <a:solidFill>
                  <a:srgbClr val="FFFFFF"/>
                </a:solidFill>
              </a:rPr>
              <a:t>fjárhagslegur</a:t>
            </a:r>
            <a:r>
              <a:rPr lang="en-US" sz="3000" dirty="0">
                <a:solidFill>
                  <a:srgbClr val="FFFFFF"/>
                </a:solidFill>
              </a:rPr>
              <a:t> </a:t>
            </a:r>
            <a:r>
              <a:rPr lang="en-US" sz="3000" dirty="0" err="1">
                <a:solidFill>
                  <a:srgbClr val="FFFFFF"/>
                </a:solidFill>
              </a:rPr>
              <a:t>rammi</a:t>
            </a:r>
            <a:endParaRPr lang="en-US" sz="3000" dirty="0">
              <a:solidFill>
                <a:srgbClr val="FFFF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383C2-AC08-42A1-9CD6-DE77ACE98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FFB1A-4659-4B2D-BA2F-AF4CAAAD469A}" type="datetime1">
              <a:rPr lang="en-US" smtClean="0"/>
              <a:t>11/23/2021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0C492-CDFB-4C57-B91F-50A058BE5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GAJ </a:t>
            </a:r>
            <a:r>
              <a:rPr lang="en-US" dirty="0" err="1"/>
              <a:t>ráðgjöf</a:t>
            </a:r>
            <a:r>
              <a:rPr lang="en-US" dirty="0"/>
              <a:t> </a:t>
            </a:r>
            <a:r>
              <a:rPr lang="en-US" dirty="0" err="1"/>
              <a:t>slf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4C79CD-3E85-447C-8DA8-578AB8536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17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181F609-ED4F-489F-B2A1-720DA7F9E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2293937"/>
            <a:ext cx="10018713" cy="3733801"/>
          </a:xfrm>
        </p:spPr>
        <p:txBody>
          <a:bodyPr>
            <a:normAutofit fontScale="92500"/>
          </a:bodyPr>
          <a:lstStyle/>
          <a:p>
            <a:r>
              <a:rPr lang="en-US" dirty="0" err="1"/>
              <a:t>Samningar</a:t>
            </a:r>
            <a:r>
              <a:rPr lang="en-US" dirty="0"/>
              <a:t> milli </a:t>
            </a:r>
            <a:r>
              <a:rPr lang="en-US" dirty="0" err="1"/>
              <a:t>ríkis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sveitarfélaga</a:t>
            </a:r>
            <a:endParaRPr lang="en-US" dirty="0"/>
          </a:p>
          <a:p>
            <a:pPr lvl="1"/>
            <a:r>
              <a:rPr lang="en-US" dirty="0"/>
              <a:t>DUT </a:t>
            </a:r>
            <a:r>
              <a:rPr lang="en-US" dirty="0" err="1"/>
              <a:t>reglan</a:t>
            </a:r>
            <a:r>
              <a:rPr lang="en-US" dirty="0"/>
              <a:t> </a:t>
            </a:r>
            <a:r>
              <a:rPr lang="en-US" dirty="0" err="1"/>
              <a:t>tryggir</a:t>
            </a:r>
            <a:r>
              <a:rPr lang="en-US" dirty="0"/>
              <a:t> </a:t>
            </a:r>
            <a:r>
              <a:rPr lang="en-US" dirty="0" err="1"/>
              <a:t>lágmarksáhrif</a:t>
            </a:r>
            <a:r>
              <a:rPr lang="en-US" dirty="0"/>
              <a:t> </a:t>
            </a:r>
            <a:r>
              <a:rPr lang="en-US" dirty="0" err="1"/>
              <a:t>hagsveiflunnar</a:t>
            </a:r>
            <a:r>
              <a:rPr lang="en-US" dirty="0"/>
              <a:t> á </a:t>
            </a:r>
            <a:r>
              <a:rPr lang="en-US" dirty="0" err="1"/>
              <a:t>sveitarfélögin</a:t>
            </a:r>
            <a:endParaRPr lang="en-US" dirty="0"/>
          </a:p>
          <a:p>
            <a:pPr lvl="1"/>
            <a:r>
              <a:rPr lang="en-US" dirty="0" err="1"/>
              <a:t>Aðkoma</a:t>
            </a:r>
            <a:r>
              <a:rPr lang="en-US" dirty="0"/>
              <a:t> </a:t>
            </a:r>
            <a:r>
              <a:rPr lang="en-US" dirty="0" err="1"/>
              <a:t>sveitarfélaganna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samningunum</a:t>
            </a:r>
            <a:r>
              <a:rPr lang="en-US" dirty="0"/>
              <a:t> er ekki </a:t>
            </a:r>
            <a:r>
              <a:rPr lang="en-US" dirty="0" err="1"/>
              <a:t>lögfræðilega</a:t>
            </a:r>
            <a:r>
              <a:rPr lang="en-US" dirty="0"/>
              <a:t> </a:t>
            </a:r>
            <a:r>
              <a:rPr lang="en-US" dirty="0" err="1"/>
              <a:t>bindandi</a:t>
            </a:r>
            <a:endParaRPr lang="en-US" dirty="0"/>
          </a:p>
          <a:p>
            <a:pPr lvl="1"/>
            <a:r>
              <a:rPr lang="en-US" dirty="0" err="1"/>
              <a:t>Styrkur</a:t>
            </a:r>
            <a:r>
              <a:rPr lang="en-US" dirty="0"/>
              <a:t> </a:t>
            </a:r>
            <a:r>
              <a:rPr lang="en-US" dirty="0" err="1"/>
              <a:t>samninganna</a:t>
            </a:r>
            <a:r>
              <a:rPr lang="en-US" dirty="0"/>
              <a:t> er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báðir</a:t>
            </a:r>
            <a:r>
              <a:rPr lang="en-US" dirty="0"/>
              <a:t> </a:t>
            </a:r>
            <a:r>
              <a:rPr lang="en-US" dirty="0" err="1"/>
              <a:t>aðilar</a:t>
            </a:r>
            <a:r>
              <a:rPr lang="en-US" dirty="0"/>
              <a:t> </a:t>
            </a:r>
            <a:r>
              <a:rPr lang="en-US" dirty="0" err="1"/>
              <a:t>tryggja</a:t>
            </a:r>
            <a:r>
              <a:rPr lang="en-US" dirty="0"/>
              <a:t> </a:t>
            </a:r>
            <a:r>
              <a:rPr lang="en-US" dirty="0" err="1"/>
              <a:t>framgang</a:t>
            </a:r>
            <a:r>
              <a:rPr lang="en-US" dirty="0"/>
              <a:t> </a:t>
            </a:r>
            <a:r>
              <a:rPr lang="en-US" dirty="0" err="1"/>
              <a:t>þeirra</a:t>
            </a:r>
            <a:endParaRPr lang="en-US" dirty="0"/>
          </a:p>
          <a:p>
            <a:pPr lvl="1"/>
            <a:r>
              <a:rPr lang="en-US" dirty="0" err="1"/>
              <a:t>Niðurstaða</a:t>
            </a:r>
            <a:r>
              <a:rPr lang="en-US" dirty="0"/>
              <a:t> </a:t>
            </a:r>
            <a:r>
              <a:rPr lang="en-US" dirty="0" err="1"/>
              <a:t>samninganna</a:t>
            </a:r>
            <a:r>
              <a:rPr lang="en-US" dirty="0"/>
              <a:t> er </a:t>
            </a:r>
            <a:r>
              <a:rPr lang="en-US" dirty="0" err="1"/>
              <a:t>forsenda</a:t>
            </a:r>
            <a:r>
              <a:rPr lang="en-US" dirty="0"/>
              <a:t> </a:t>
            </a:r>
            <a:r>
              <a:rPr lang="en-US" dirty="0" err="1"/>
              <a:t>fyrir</a:t>
            </a:r>
            <a:r>
              <a:rPr lang="en-US" dirty="0"/>
              <a:t> </a:t>
            </a:r>
            <a:r>
              <a:rPr lang="en-US" dirty="0" err="1"/>
              <a:t>framlögum</a:t>
            </a:r>
            <a:r>
              <a:rPr lang="en-US" dirty="0"/>
              <a:t> </a:t>
            </a:r>
            <a:r>
              <a:rPr lang="en-US" dirty="0" err="1"/>
              <a:t>ríkisins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sveitarfélaganna</a:t>
            </a:r>
            <a:r>
              <a:rPr lang="en-US" dirty="0"/>
              <a:t> á </a:t>
            </a:r>
            <a:r>
              <a:rPr lang="en-US" dirty="0" err="1"/>
              <a:t>næsta</a:t>
            </a:r>
            <a:r>
              <a:rPr lang="en-US" dirty="0"/>
              <a:t> </a:t>
            </a:r>
            <a:r>
              <a:rPr lang="en-US" dirty="0" err="1"/>
              <a:t>ári</a:t>
            </a:r>
            <a:endParaRPr lang="en-US" dirty="0"/>
          </a:p>
          <a:p>
            <a:pPr lvl="1"/>
            <a:r>
              <a:rPr lang="en-US" dirty="0" err="1"/>
              <a:t>Þeir</a:t>
            </a:r>
            <a:r>
              <a:rPr lang="en-US" dirty="0"/>
              <a:t> </a:t>
            </a:r>
            <a:r>
              <a:rPr lang="en-US" dirty="0" err="1"/>
              <a:t>fela</a:t>
            </a:r>
            <a:r>
              <a:rPr lang="en-US" dirty="0"/>
              <a:t> í </a:t>
            </a:r>
            <a:r>
              <a:rPr lang="en-US" dirty="0" err="1"/>
              <a:t>sér</a:t>
            </a:r>
            <a:r>
              <a:rPr lang="en-US" dirty="0"/>
              <a:t> </a:t>
            </a:r>
            <a:r>
              <a:rPr lang="en-US" dirty="0" err="1"/>
              <a:t>fjárhagsleg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fagleg</a:t>
            </a:r>
            <a:r>
              <a:rPr lang="en-US" dirty="0"/>
              <a:t> </a:t>
            </a:r>
            <a:r>
              <a:rPr lang="en-US" dirty="0" err="1"/>
              <a:t>markmið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áherslur</a:t>
            </a:r>
            <a:r>
              <a:rPr lang="en-US" dirty="0"/>
              <a:t> </a:t>
            </a:r>
            <a:r>
              <a:rPr lang="en-US" dirty="0" err="1"/>
              <a:t>fyrir</a:t>
            </a:r>
            <a:r>
              <a:rPr lang="en-US" dirty="0"/>
              <a:t> </a:t>
            </a:r>
            <a:r>
              <a:rPr lang="en-US" dirty="0" err="1"/>
              <a:t>stærstu</a:t>
            </a:r>
            <a:r>
              <a:rPr lang="en-US" dirty="0"/>
              <a:t> </a:t>
            </a:r>
            <a:r>
              <a:rPr lang="en-US" dirty="0" err="1"/>
              <a:t>málaflokka</a:t>
            </a:r>
            <a:r>
              <a:rPr lang="en-US" dirty="0"/>
              <a:t> </a:t>
            </a:r>
            <a:r>
              <a:rPr lang="en-US" dirty="0" err="1"/>
              <a:t>sveitarfélaganna</a:t>
            </a:r>
            <a:r>
              <a:rPr lang="en-US" dirty="0"/>
              <a:t> </a:t>
            </a:r>
            <a:r>
              <a:rPr lang="en-US" dirty="0" err="1"/>
              <a:t>s.s.</a:t>
            </a:r>
            <a:r>
              <a:rPr lang="en-US" dirty="0"/>
              <a:t> </a:t>
            </a:r>
            <a:r>
              <a:rPr lang="en-US" dirty="0" err="1"/>
              <a:t>félagsþjónustu</a:t>
            </a:r>
            <a:r>
              <a:rPr lang="en-US" dirty="0"/>
              <a:t>, </a:t>
            </a:r>
            <a:r>
              <a:rPr lang="en-US" dirty="0" err="1"/>
              <a:t>fræðslumál</a:t>
            </a:r>
            <a:r>
              <a:rPr lang="en-US" dirty="0"/>
              <a:t>, </a:t>
            </a:r>
            <a:r>
              <a:rPr lang="en-US" dirty="0" err="1"/>
              <a:t>heilbrigðismál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atvinnumál</a:t>
            </a:r>
            <a:endParaRPr lang="en-US" dirty="0"/>
          </a:p>
          <a:p>
            <a:r>
              <a:rPr lang="en-US" dirty="0" err="1"/>
              <a:t>Viðamikil</a:t>
            </a:r>
            <a:r>
              <a:rPr lang="en-US" dirty="0"/>
              <a:t> </a:t>
            </a:r>
            <a:r>
              <a:rPr lang="en-US" dirty="0" err="1"/>
              <a:t>umræða</a:t>
            </a:r>
            <a:r>
              <a:rPr lang="en-US" dirty="0"/>
              <a:t> um </a:t>
            </a:r>
            <a:r>
              <a:rPr lang="en-US" dirty="0" err="1"/>
              <a:t>samstarf</a:t>
            </a:r>
            <a:r>
              <a:rPr lang="en-US" dirty="0"/>
              <a:t> </a:t>
            </a:r>
            <a:r>
              <a:rPr lang="en-US" dirty="0" err="1"/>
              <a:t>ríkis</a:t>
            </a:r>
            <a:r>
              <a:rPr lang="en-US" dirty="0"/>
              <a:t>, </a:t>
            </a:r>
            <a:r>
              <a:rPr lang="en-US" dirty="0" err="1"/>
              <a:t>sveitarfélaga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héraða</a:t>
            </a:r>
            <a:r>
              <a:rPr lang="en-US" dirty="0"/>
              <a:t>, </a:t>
            </a:r>
            <a:r>
              <a:rPr lang="en-US" dirty="0" err="1"/>
              <a:t>áskoranir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sveitarstjórnarstigið</a:t>
            </a:r>
            <a:r>
              <a:rPr lang="en-US" dirty="0"/>
              <a:t> </a:t>
            </a:r>
            <a:r>
              <a:rPr lang="en-US" dirty="0" err="1"/>
              <a:t>stendur</a:t>
            </a:r>
            <a:r>
              <a:rPr lang="en-US" dirty="0"/>
              <a:t> </a:t>
            </a:r>
            <a:r>
              <a:rPr lang="en-US" dirty="0" err="1"/>
              <a:t>frammi</a:t>
            </a:r>
            <a:r>
              <a:rPr lang="en-US" dirty="0"/>
              <a:t> </a:t>
            </a:r>
            <a:r>
              <a:rPr lang="en-US" dirty="0" err="1"/>
              <a:t>fyrir</a:t>
            </a:r>
            <a:r>
              <a:rPr lang="en-US" dirty="0"/>
              <a:t> </a:t>
            </a:r>
            <a:r>
              <a:rPr lang="en-US" dirty="0" err="1"/>
              <a:t>ásamt</a:t>
            </a:r>
            <a:r>
              <a:rPr lang="en-US" dirty="0"/>
              <a:t> </a:t>
            </a:r>
            <a:r>
              <a:rPr lang="en-US" dirty="0" err="1"/>
              <a:t>færum</a:t>
            </a:r>
            <a:r>
              <a:rPr lang="en-US" dirty="0"/>
              <a:t> </a:t>
            </a:r>
            <a:r>
              <a:rPr lang="en-US" dirty="0" err="1"/>
              <a:t>leiðum</a:t>
            </a:r>
            <a:r>
              <a:rPr lang="en-US" dirty="0"/>
              <a:t> í </a:t>
            </a:r>
            <a:r>
              <a:rPr lang="en-US" dirty="0" err="1"/>
              <a:t>því</a:t>
            </a:r>
            <a:r>
              <a:rPr lang="en-US" dirty="0"/>
              <a:t> </a:t>
            </a:r>
            <a:r>
              <a:rPr lang="en-US" dirty="0" err="1"/>
              <a:t>sambandi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1974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5C9B1-63F9-499A-89DF-F290FF8A4C39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3000" dirty="0" err="1">
                <a:solidFill>
                  <a:srgbClr val="FFFFFF"/>
                </a:solidFill>
              </a:rPr>
              <a:t>Sveitarstjórnarstigið</a:t>
            </a:r>
            <a:r>
              <a:rPr lang="en-US" sz="3000" dirty="0">
                <a:solidFill>
                  <a:srgbClr val="FFFFFF"/>
                </a:solidFill>
              </a:rPr>
              <a:t> í </a:t>
            </a:r>
            <a:r>
              <a:rPr lang="en-US" sz="3000" dirty="0" err="1">
                <a:solidFill>
                  <a:srgbClr val="FFFFFF"/>
                </a:solidFill>
              </a:rPr>
              <a:t>Danmörku</a:t>
            </a:r>
            <a:br>
              <a:rPr lang="en-US" sz="3000" dirty="0">
                <a:solidFill>
                  <a:srgbClr val="FFFFFF"/>
                </a:solidFill>
              </a:rPr>
            </a:br>
            <a:r>
              <a:rPr lang="en-US" sz="3000" dirty="0">
                <a:solidFill>
                  <a:srgbClr val="FFFFFF"/>
                </a:solidFill>
              </a:rPr>
              <a:t>– </a:t>
            </a:r>
            <a:r>
              <a:rPr lang="en-US" sz="3000" dirty="0" err="1">
                <a:solidFill>
                  <a:srgbClr val="FFFFFF"/>
                </a:solidFill>
              </a:rPr>
              <a:t>tekjustofnar</a:t>
            </a:r>
            <a:r>
              <a:rPr lang="en-US" sz="3000" dirty="0">
                <a:solidFill>
                  <a:srgbClr val="FFFFFF"/>
                </a:solidFill>
              </a:rPr>
              <a:t> </a:t>
            </a:r>
            <a:r>
              <a:rPr lang="en-US" sz="3000" dirty="0" err="1">
                <a:solidFill>
                  <a:srgbClr val="FFFFFF"/>
                </a:solidFill>
              </a:rPr>
              <a:t>danskra</a:t>
            </a:r>
            <a:r>
              <a:rPr lang="en-US" sz="3000" dirty="0">
                <a:solidFill>
                  <a:srgbClr val="FFFFFF"/>
                </a:solidFill>
              </a:rPr>
              <a:t> </a:t>
            </a:r>
            <a:r>
              <a:rPr lang="en-US" sz="3000" dirty="0" err="1">
                <a:solidFill>
                  <a:srgbClr val="FFFFFF"/>
                </a:solidFill>
              </a:rPr>
              <a:t>sveitarfélaga</a:t>
            </a:r>
            <a:endParaRPr lang="en-US" sz="3000" dirty="0">
              <a:solidFill>
                <a:srgbClr val="FFFF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383C2-AC08-42A1-9CD6-DE77ACE98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FFB1A-4659-4B2D-BA2F-AF4CAAAD469A}" type="datetime1">
              <a:rPr lang="en-US" smtClean="0"/>
              <a:t>11/23/2021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0C492-CDFB-4C57-B91F-50A058BE5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GAJ </a:t>
            </a:r>
            <a:r>
              <a:rPr lang="en-US" dirty="0" err="1"/>
              <a:t>ráðgjöf</a:t>
            </a:r>
            <a:r>
              <a:rPr lang="en-US" dirty="0"/>
              <a:t> </a:t>
            </a:r>
            <a:r>
              <a:rPr lang="en-US" dirty="0" err="1"/>
              <a:t>slf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4C79CD-3E85-447C-8DA8-578AB8536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50523998-4E69-43C4-94CD-B8C9329848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767786"/>
              </p:ext>
            </p:extLst>
          </p:nvPr>
        </p:nvGraphicFramePr>
        <p:xfrm>
          <a:off x="1404412" y="2689457"/>
          <a:ext cx="10018712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542699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5C9B1-63F9-499A-89DF-F290FF8A4C39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3000" dirty="0" err="1">
                <a:solidFill>
                  <a:srgbClr val="FFFFFF"/>
                </a:solidFill>
              </a:rPr>
              <a:t>Sveitarstjórnarstigið</a:t>
            </a:r>
            <a:r>
              <a:rPr lang="en-US" sz="3000" dirty="0">
                <a:solidFill>
                  <a:srgbClr val="FFFFFF"/>
                </a:solidFill>
              </a:rPr>
              <a:t> í </a:t>
            </a:r>
            <a:r>
              <a:rPr lang="en-US" sz="3000" dirty="0" err="1">
                <a:solidFill>
                  <a:srgbClr val="FFFFFF"/>
                </a:solidFill>
              </a:rPr>
              <a:t>Danmörku</a:t>
            </a:r>
            <a:br>
              <a:rPr lang="en-US" sz="3000" dirty="0">
                <a:solidFill>
                  <a:srgbClr val="FFFFFF"/>
                </a:solidFill>
              </a:rPr>
            </a:br>
            <a:r>
              <a:rPr lang="en-US" sz="3000" dirty="0">
                <a:solidFill>
                  <a:srgbClr val="FFFFFF"/>
                </a:solidFill>
              </a:rPr>
              <a:t>– </a:t>
            </a:r>
            <a:r>
              <a:rPr lang="en-US" sz="3000" dirty="0" err="1">
                <a:solidFill>
                  <a:srgbClr val="FFFFFF"/>
                </a:solidFill>
              </a:rPr>
              <a:t>jöfnunarkerfi</a:t>
            </a:r>
            <a:r>
              <a:rPr lang="en-US" sz="3000" dirty="0">
                <a:solidFill>
                  <a:srgbClr val="FFFFFF"/>
                </a:solidFill>
              </a:rPr>
              <a:t> </a:t>
            </a:r>
            <a:r>
              <a:rPr lang="en-US" sz="3000" dirty="0" err="1">
                <a:solidFill>
                  <a:srgbClr val="FFFFFF"/>
                </a:solidFill>
              </a:rPr>
              <a:t>sveitarfélaga</a:t>
            </a:r>
            <a:endParaRPr lang="en-US" sz="3000" dirty="0">
              <a:solidFill>
                <a:srgbClr val="FFFF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383C2-AC08-42A1-9CD6-DE77ACE98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FFB1A-4659-4B2D-BA2F-AF4CAAAD469A}" type="datetime1">
              <a:rPr lang="en-US" smtClean="0"/>
              <a:t>11/23/2021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0C492-CDFB-4C57-B91F-50A058BE5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GAJ </a:t>
            </a:r>
            <a:r>
              <a:rPr lang="en-US" dirty="0" err="1"/>
              <a:t>ráðgjöf</a:t>
            </a:r>
            <a:r>
              <a:rPr lang="en-US" dirty="0"/>
              <a:t> </a:t>
            </a:r>
            <a:r>
              <a:rPr lang="en-US" dirty="0" err="1"/>
              <a:t>slf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4C79CD-3E85-447C-8DA8-578AB8536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19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181F609-ED4F-489F-B2A1-720DA7F9E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2293937"/>
            <a:ext cx="10018713" cy="4211638"/>
          </a:xfrm>
        </p:spPr>
        <p:txBody>
          <a:bodyPr>
            <a:normAutofit/>
          </a:bodyPr>
          <a:lstStyle/>
          <a:p>
            <a:r>
              <a:rPr lang="en-US" dirty="0" err="1"/>
              <a:t>Tekjustofnar</a:t>
            </a:r>
            <a:r>
              <a:rPr lang="en-US" dirty="0"/>
              <a:t> </a:t>
            </a:r>
            <a:r>
              <a:rPr lang="en-US" dirty="0" err="1"/>
              <a:t>sveitarfélaga</a:t>
            </a:r>
            <a:endParaRPr lang="en-US" dirty="0"/>
          </a:p>
          <a:p>
            <a:pPr lvl="1"/>
            <a:r>
              <a:rPr lang="en-US" dirty="0" err="1"/>
              <a:t>Tekjuskattur</a:t>
            </a:r>
            <a:endParaRPr lang="en-US" dirty="0"/>
          </a:p>
          <a:p>
            <a:pPr lvl="1"/>
            <a:r>
              <a:rPr lang="en-US" dirty="0" err="1"/>
              <a:t>Fasteignaskattur</a:t>
            </a:r>
            <a:endParaRPr lang="en-US" dirty="0"/>
          </a:p>
          <a:p>
            <a:pPr lvl="1"/>
            <a:r>
              <a:rPr lang="en-US" dirty="0" err="1"/>
              <a:t>Jöfnunarkerfi</a:t>
            </a:r>
            <a:r>
              <a:rPr lang="en-US" dirty="0"/>
              <a:t> </a:t>
            </a:r>
            <a:r>
              <a:rPr lang="en-US" dirty="0" err="1"/>
              <a:t>sveitarstjórnarstigsins</a:t>
            </a:r>
            <a:endParaRPr lang="en-US" dirty="0"/>
          </a:p>
          <a:p>
            <a:pPr lvl="2"/>
            <a:r>
              <a:rPr lang="en-US" dirty="0" err="1"/>
              <a:t>Fjármálaráðuneytið</a:t>
            </a:r>
            <a:r>
              <a:rPr lang="en-US" dirty="0"/>
              <a:t> </a:t>
            </a:r>
            <a:r>
              <a:rPr lang="en-US" dirty="0" err="1"/>
              <a:t>annast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ber</a:t>
            </a:r>
            <a:r>
              <a:rPr lang="en-US" dirty="0"/>
              <a:t> </a:t>
            </a:r>
            <a:r>
              <a:rPr lang="en-US" dirty="0" err="1"/>
              <a:t>ábyrgð</a:t>
            </a:r>
            <a:r>
              <a:rPr lang="en-US" dirty="0"/>
              <a:t> á </a:t>
            </a:r>
            <a:r>
              <a:rPr lang="en-US" dirty="0" err="1"/>
              <a:t>framkvæmd</a:t>
            </a:r>
            <a:r>
              <a:rPr lang="en-US" dirty="0"/>
              <a:t> </a:t>
            </a:r>
            <a:r>
              <a:rPr lang="en-US" dirty="0" err="1"/>
              <a:t>kerfisins</a:t>
            </a:r>
            <a:endParaRPr lang="en-US" dirty="0"/>
          </a:p>
          <a:p>
            <a:pPr lvl="2"/>
            <a:r>
              <a:rPr lang="en-US" dirty="0" err="1"/>
              <a:t>Ríkisframlög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ná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allra</a:t>
            </a:r>
            <a:r>
              <a:rPr lang="en-US" dirty="0"/>
              <a:t> </a:t>
            </a:r>
            <a:r>
              <a:rPr lang="en-US" dirty="0" err="1"/>
              <a:t>sveitarfélaga</a:t>
            </a:r>
            <a:r>
              <a:rPr lang="en-US" dirty="0"/>
              <a:t> </a:t>
            </a:r>
            <a:r>
              <a:rPr lang="en-US" dirty="0" err="1"/>
              <a:t>landsins</a:t>
            </a:r>
            <a:endParaRPr lang="en-US" dirty="0"/>
          </a:p>
          <a:p>
            <a:pPr lvl="2"/>
            <a:r>
              <a:rPr lang="en-US" dirty="0" err="1"/>
              <a:t>Ríkisframlög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sveitarfélaga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búa</a:t>
            </a:r>
            <a:r>
              <a:rPr lang="en-US" dirty="0"/>
              <a:t> </a:t>
            </a:r>
            <a:r>
              <a:rPr lang="en-US" dirty="0" err="1"/>
              <a:t>við</a:t>
            </a:r>
            <a:r>
              <a:rPr lang="en-US" dirty="0"/>
              <a:t> </a:t>
            </a:r>
            <a:r>
              <a:rPr lang="en-US" dirty="0" err="1"/>
              <a:t>óhagstæðar</a:t>
            </a:r>
            <a:r>
              <a:rPr lang="en-US" dirty="0"/>
              <a:t> </a:t>
            </a:r>
            <a:r>
              <a:rPr lang="en-US" dirty="0" err="1"/>
              <a:t>aðstæður</a:t>
            </a:r>
            <a:r>
              <a:rPr lang="en-US" dirty="0"/>
              <a:t> </a:t>
            </a:r>
            <a:r>
              <a:rPr lang="en-US" dirty="0" err="1"/>
              <a:t>utan</a:t>
            </a:r>
            <a:r>
              <a:rPr lang="en-US" dirty="0"/>
              <a:t> </a:t>
            </a:r>
            <a:r>
              <a:rPr lang="en-US" dirty="0" err="1"/>
              <a:t>höfuðborgarsvæðisins</a:t>
            </a:r>
            <a:endParaRPr lang="en-US" dirty="0"/>
          </a:p>
          <a:p>
            <a:pPr lvl="2"/>
            <a:r>
              <a:rPr lang="en-US" dirty="0" err="1"/>
              <a:t>Innra</a:t>
            </a:r>
            <a:r>
              <a:rPr lang="en-US" dirty="0"/>
              <a:t> </a:t>
            </a:r>
            <a:r>
              <a:rPr lang="en-US" dirty="0" err="1"/>
              <a:t>jöfnunarkerfi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nær</a:t>
            </a:r>
            <a:r>
              <a:rPr lang="en-US" dirty="0"/>
              <a:t> </a:t>
            </a:r>
            <a:r>
              <a:rPr lang="en-US" dirty="0" err="1"/>
              <a:t>yfir</a:t>
            </a:r>
            <a:r>
              <a:rPr lang="en-US" dirty="0"/>
              <a:t> </a:t>
            </a:r>
            <a:r>
              <a:rPr lang="en-US" dirty="0" err="1"/>
              <a:t>sveitarfélögin</a:t>
            </a:r>
            <a:r>
              <a:rPr lang="en-US" dirty="0"/>
              <a:t> á </a:t>
            </a:r>
            <a:r>
              <a:rPr lang="en-US" dirty="0" err="1"/>
              <a:t>Kaupmannahafnarsvæðinu</a:t>
            </a:r>
            <a:r>
              <a:rPr lang="en-US" dirty="0"/>
              <a:t> (</a:t>
            </a:r>
            <a:r>
              <a:rPr lang="en-US" dirty="0" err="1"/>
              <a:t>samtals</a:t>
            </a:r>
            <a:r>
              <a:rPr lang="en-US" dirty="0"/>
              <a:t> 29)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18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5C9B1-63F9-499A-89DF-F290FF8A4C39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3000" dirty="0" err="1">
                <a:solidFill>
                  <a:srgbClr val="FFFFFF"/>
                </a:solidFill>
              </a:rPr>
              <a:t>Skýrsla</a:t>
            </a:r>
            <a:r>
              <a:rPr lang="en-US" sz="3000" dirty="0">
                <a:solidFill>
                  <a:srgbClr val="FFFFFF"/>
                </a:solidFill>
              </a:rPr>
              <a:t> </a:t>
            </a:r>
            <a:r>
              <a:rPr lang="en-US" sz="3000" dirty="0" err="1">
                <a:solidFill>
                  <a:srgbClr val="FFFFFF"/>
                </a:solidFill>
              </a:rPr>
              <a:t>unnin</a:t>
            </a:r>
            <a:r>
              <a:rPr lang="en-US" sz="3000" dirty="0">
                <a:solidFill>
                  <a:srgbClr val="FFFFFF"/>
                </a:solidFill>
              </a:rPr>
              <a:t> </a:t>
            </a:r>
            <a:r>
              <a:rPr lang="en-US" sz="3000" dirty="0" err="1">
                <a:solidFill>
                  <a:srgbClr val="FFFFFF"/>
                </a:solidFill>
              </a:rPr>
              <a:t>fyrir</a:t>
            </a:r>
            <a:r>
              <a:rPr lang="en-US" sz="3000" dirty="0">
                <a:solidFill>
                  <a:srgbClr val="FFFFFF"/>
                </a:solidFill>
              </a:rPr>
              <a:t> </a:t>
            </a:r>
            <a:r>
              <a:rPr lang="en-US" sz="3000" dirty="0" err="1">
                <a:solidFill>
                  <a:srgbClr val="FFFFFF"/>
                </a:solidFill>
              </a:rPr>
              <a:t>Samgöngu</a:t>
            </a:r>
            <a:r>
              <a:rPr lang="en-US" sz="3000" dirty="0">
                <a:solidFill>
                  <a:srgbClr val="FFFFFF"/>
                </a:solidFill>
              </a:rPr>
              <a:t>- </a:t>
            </a:r>
            <a:r>
              <a:rPr lang="en-US" sz="3000" dirty="0" err="1">
                <a:solidFill>
                  <a:srgbClr val="FFFFFF"/>
                </a:solidFill>
              </a:rPr>
              <a:t>og</a:t>
            </a:r>
            <a:r>
              <a:rPr lang="en-US" sz="3000" dirty="0">
                <a:solidFill>
                  <a:srgbClr val="FFFFFF"/>
                </a:solidFill>
              </a:rPr>
              <a:t> </a:t>
            </a:r>
            <a:r>
              <a:rPr lang="en-US" sz="3000" dirty="0" err="1">
                <a:solidFill>
                  <a:srgbClr val="FFFFFF"/>
                </a:solidFill>
              </a:rPr>
              <a:t>sveitarstjórnarráðuneytið</a:t>
            </a:r>
            <a:r>
              <a:rPr lang="en-US" sz="3000" dirty="0">
                <a:solidFill>
                  <a:srgbClr val="FFFFFF"/>
                </a:solidFill>
              </a:rPr>
              <a:t> 2020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C0EA48B0-8678-4D28-A770-DAD56EF68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699041"/>
            <a:ext cx="10018713" cy="3739082"/>
          </a:xfrm>
        </p:spPr>
        <p:txBody>
          <a:bodyPr anchor="ctr">
            <a:normAutofit fontScale="85000" lnSpcReduction="10000"/>
          </a:bodyPr>
          <a:lstStyle/>
          <a:p>
            <a:r>
              <a:rPr lang="en-US" dirty="0" err="1"/>
              <a:t>Markmið</a:t>
            </a:r>
            <a:r>
              <a:rPr lang="en-US" dirty="0"/>
              <a:t> </a:t>
            </a:r>
            <a:r>
              <a:rPr lang="en-US" dirty="0" err="1"/>
              <a:t>skýrslunnar</a:t>
            </a:r>
            <a:r>
              <a:rPr lang="en-US" dirty="0"/>
              <a:t> var </a:t>
            </a:r>
            <a:r>
              <a:rPr lang="en-US" dirty="0" err="1"/>
              <a:t>m.a.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greina</a:t>
            </a:r>
            <a:r>
              <a:rPr lang="en-US" dirty="0"/>
              <a:t> </a:t>
            </a:r>
            <a:r>
              <a:rPr lang="en-US" dirty="0" err="1"/>
              <a:t>eftirfarandi</a:t>
            </a:r>
            <a:r>
              <a:rPr lang="en-US" dirty="0"/>
              <a:t> </a:t>
            </a:r>
            <a:r>
              <a:rPr lang="en-US" dirty="0" err="1"/>
              <a:t>atriði</a:t>
            </a:r>
            <a:r>
              <a:rPr lang="en-US" dirty="0"/>
              <a:t> </a:t>
            </a:r>
            <a:r>
              <a:rPr lang="en-US" dirty="0" err="1"/>
              <a:t>hjá</a:t>
            </a:r>
            <a:r>
              <a:rPr lang="en-US" dirty="0"/>
              <a:t> hinum </a:t>
            </a:r>
            <a:r>
              <a:rPr lang="en-US" dirty="0" err="1"/>
              <a:t>norrænu</a:t>
            </a:r>
            <a:r>
              <a:rPr lang="en-US" dirty="0"/>
              <a:t> </a:t>
            </a:r>
            <a:r>
              <a:rPr lang="en-US" dirty="0" err="1"/>
              <a:t>ríkjum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Uppbygging</a:t>
            </a:r>
            <a:r>
              <a:rPr lang="en-US" dirty="0"/>
              <a:t> </a:t>
            </a:r>
            <a:r>
              <a:rPr lang="en-US" dirty="0" err="1"/>
              <a:t>sveitarstjórnarstigsins</a:t>
            </a:r>
            <a:r>
              <a:rPr lang="en-US" dirty="0"/>
              <a:t> (</a:t>
            </a:r>
            <a:r>
              <a:rPr lang="en-US" dirty="0" err="1"/>
              <a:t>fjöldi</a:t>
            </a:r>
            <a:r>
              <a:rPr lang="en-US" dirty="0"/>
              <a:t> </a:t>
            </a:r>
            <a:r>
              <a:rPr lang="en-US" dirty="0" err="1"/>
              <a:t>stjórnsýslustiga</a:t>
            </a:r>
            <a:r>
              <a:rPr lang="en-US" dirty="0"/>
              <a:t>)</a:t>
            </a:r>
          </a:p>
          <a:p>
            <a:pPr lvl="2"/>
            <a:r>
              <a:rPr lang="en-US" dirty="0" err="1"/>
              <a:t>Sveitarfélög</a:t>
            </a:r>
            <a:endParaRPr lang="en-US" dirty="0"/>
          </a:p>
          <a:p>
            <a:pPr lvl="2"/>
            <a:r>
              <a:rPr lang="en-US" dirty="0" err="1"/>
              <a:t>Fylki</a:t>
            </a:r>
            <a:r>
              <a:rPr lang="en-US" dirty="0"/>
              <a:t> / </a:t>
            </a:r>
            <a:r>
              <a:rPr lang="en-US" dirty="0" err="1"/>
              <a:t>héröð</a:t>
            </a:r>
            <a:r>
              <a:rPr lang="en-US" dirty="0"/>
              <a:t> / </a:t>
            </a:r>
            <a:r>
              <a:rPr lang="en-US" dirty="0" err="1"/>
              <a:t>lén</a:t>
            </a:r>
            <a:endParaRPr lang="en-US" dirty="0"/>
          </a:p>
          <a:p>
            <a:pPr lvl="1"/>
            <a:r>
              <a:rPr lang="en-US" dirty="0" err="1"/>
              <a:t>Skipan</a:t>
            </a:r>
            <a:r>
              <a:rPr lang="en-US" dirty="0"/>
              <a:t> </a:t>
            </a:r>
            <a:r>
              <a:rPr lang="en-US" dirty="0" err="1"/>
              <a:t>tekjustofna</a:t>
            </a:r>
            <a:r>
              <a:rPr lang="en-US" dirty="0"/>
              <a:t> </a:t>
            </a:r>
            <a:r>
              <a:rPr lang="en-US" dirty="0" err="1"/>
              <a:t>sveitarstjórnarstigsins</a:t>
            </a:r>
            <a:endParaRPr lang="en-US" dirty="0"/>
          </a:p>
          <a:p>
            <a:pPr lvl="2"/>
            <a:r>
              <a:rPr lang="en-US" dirty="0" err="1"/>
              <a:t>Beinir</a:t>
            </a:r>
            <a:r>
              <a:rPr lang="en-US" dirty="0"/>
              <a:t> </a:t>
            </a:r>
            <a:r>
              <a:rPr lang="en-US" dirty="0" err="1"/>
              <a:t>tekjustofnar</a:t>
            </a:r>
            <a:endParaRPr lang="en-US" dirty="0"/>
          </a:p>
          <a:p>
            <a:pPr lvl="2"/>
            <a:r>
              <a:rPr lang="en-US" dirty="0" err="1"/>
              <a:t>Fyrirkomulag</a:t>
            </a:r>
            <a:r>
              <a:rPr lang="en-US" dirty="0"/>
              <a:t> </a:t>
            </a:r>
            <a:r>
              <a:rPr lang="en-US" dirty="0" err="1"/>
              <a:t>jöfnunarkerfisins</a:t>
            </a:r>
            <a:endParaRPr lang="en-US" dirty="0"/>
          </a:p>
          <a:p>
            <a:pPr lvl="1"/>
            <a:r>
              <a:rPr lang="en-US" dirty="0" err="1"/>
              <a:t>Verkefni</a:t>
            </a:r>
            <a:r>
              <a:rPr lang="en-US" dirty="0"/>
              <a:t> </a:t>
            </a:r>
            <a:r>
              <a:rPr lang="en-US" dirty="0" err="1"/>
              <a:t>sveitarstjórnarstigsins</a:t>
            </a:r>
            <a:endParaRPr lang="en-US" dirty="0"/>
          </a:p>
          <a:p>
            <a:pPr lvl="1"/>
            <a:r>
              <a:rPr lang="en-US" dirty="0" err="1"/>
              <a:t>Samskipti</a:t>
            </a:r>
            <a:r>
              <a:rPr lang="en-US" dirty="0"/>
              <a:t> </a:t>
            </a:r>
            <a:r>
              <a:rPr lang="en-US" dirty="0" err="1"/>
              <a:t>við</a:t>
            </a:r>
            <a:r>
              <a:rPr lang="en-US" dirty="0"/>
              <a:t> </a:t>
            </a:r>
            <a:r>
              <a:rPr lang="en-US" dirty="0" err="1"/>
              <a:t>ríkisvaldið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Ákveðinn</a:t>
            </a:r>
            <a:r>
              <a:rPr lang="en-US" dirty="0"/>
              <a:t> </a:t>
            </a:r>
            <a:r>
              <a:rPr lang="en-US" dirty="0" err="1"/>
              <a:t>samanburður</a:t>
            </a:r>
            <a:r>
              <a:rPr lang="en-US" dirty="0"/>
              <a:t> milli </a:t>
            </a:r>
            <a:r>
              <a:rPr lang="en-US" dirty="0" err="1"/>
              <a:t>landa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383C2-AC08-42A1-9CD6-DE77ACE98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FFB1A-4659-4B2D-BA2F-AF4CAAAD469A}" type="datetime1">
              <a:rPr lang="en-US" smtClean="0"/>
              <a:t>11/23/2021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0C492-CDFB-4C57-B91F-50A058BE5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GAJ </a:t>
            </a:r>
            <a:r>
              <a:rPr lang="en-US" dirty="0" err="1"/>
              <a:t>ráðgjöf</a:t>
            </a:r>
            <a:r>
              <a:rPr lang="en-US" dirty="0"/>
              <a:t> </a:t>
            </a:r>
            <a:r>
              <a:rPr lang="en-US" dirty="0" err="1"/>
              <a:t>slf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4C79CD-3E85-447C-8DA8-578AB8536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302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5C9B1-63F9-499A-89DF-F290FF8A4C39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3000" dirty="0" err="1">
                <a:solidFill>
                  <a:srgbClr val="FFFFFF"/>
                </a:solidFill>
              </a:rPr>
              <a:t>Sveitarstjórnarstigið</a:t>
            </a:r>
            <a:r>
              <a:rPr lang="en-US" sz="3000" dirty="0">
                <a:solidFill>
                  <a:srgbClr val="FFFFFF"/>
                </a:solidFill>
              </a:rPr>
              <a:t> í </a:t>
            </a:r>
            <a:r>
              <a:rPr lang="en-US" sz="3000" dirty="0" err="1">
                <a:solidFill>
                  <a:srgbClr val="FFFFFF"/>
                </a:solidFill>
              </a:rPr>
              <a:t>Danmörku</a:t>
            </a:r>
            <a:br>
              <a:rPr lang="en-US" sz="3000" dirty="0">
                <a:solidFill>
                  <a:srgbClr val="FFFFFF"/>
                </a:solidFill>
              </a:rPr>
            </a:br>
            <a:r>
              <a:rPr lang="en-US" sz="3000" dirty="0">
                <a:solidFill>
                  <a:srgbClr val="FFFFFF"/>
                </a:solidFill>
              </a:rPr>
              <a:t>– </a:t>
            </a:r>
            <a:r>
              <a:rPr lang="en-US" sz="3000" dirty="0" err="1">
                <a:solidFill>
                  <a:srgbClr val="FFFFFF"/>
                </a:solidFill>
              </a:rPr>
              <a:t>Jöfnunarkerfi</a:t>
            </a:r>
            <a:r>
              <a:rPr lang="en-US" sz="3000" dirty="0">
                <a:solidFill>
                  <a:srgbClr val="FFFFFF"/>
                </a:solidFill>
              </a:rPr>
              <a:t> </a:t>
            </a:r>
            <a:r>
              <a:rPr lang="en-US" sz="3000" dirty="0" err="1">
                <a:solidFill>
                  <a:srgbClr val="FFFFFF"/>
                </a:solidFill>
              </a:rPr>
              <a:t>sveitarfélaga</a:t>
            </a:r>
            <a:endParaRPr lang="en-US" sz="3000" dirty="0">
              <a:solidFill>
                <a:srgbClr val="FFFF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383C2-AC08-42A1-9CD6-DE77ACE98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FFB1A-4659-4B2D-BA2F-AF4CAAAD469A}" type="datetime1">
              <a:rPr lang="en-US" smtClean="0"/>
              <a:t>11/23/2021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0C492-CDFB-4C57-B91F-50A058BE5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GAJ </a:t>
            </a:r>
            <a:r>
              <a:rPr lang="en-US" dirty="0" err="1"/>
              <a:t>ráðgjöf</a:t>
            </a:r>
            <a:r>
              <a:rPr lang="en-US" dirty="0"/>
              <a:t> </a:t>
            </a:r>
            <a:r>
              <a:rPr lang="en-US" dirty="0" err="1"/>
              <a:t>slf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4C79CD-3E85-447C-8DA8-578AB8536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20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181F609-ED4F-489F-B2A1-720DA7F9E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7661" y="2313783"/>
            <a:ext cx="10018713" cy="4211638"/>
          </a:xfrm>
        </p:spPr>
        <p:txBody>
          <a:bodyPr>
            <a:normAutofit fontScale="92500"/>
          </a:bodyPr>
          <a:lstStyle/>
          <a:p>
            <a:r>
              <a:rPr lang="en-US" dirty="0" err="1"/>
              <a:t>Grunnjöfnunarkerfið</a:t>
            </a:r>
            <a:r>
              <a:rPr lang="en-US" dirty="0"/>
              <a:t> </a:t>
            </a:r>
            <a:r>
              <a:rPr lang="en-US" dirty="0" err="1"/>
              <a:t>nær</a:t>
            </a:r>
            <a:r>
              <a:rPr lang="en-US" dirty="0"/>
              <a:t> </a:t>
            </a:r>
            <a:r>
              <a:rPr lang="en-US" dirty="0" err="1"/>
              <a:t>yfir</a:t>
            </a:r>
            <a:r>
              <a:rPr lang="en-US" dirty="0"/>
              <a:t> </a:t>
            </a:r>
            <a:r>
              <a:rPr lang="en-US" dirty="0" err="1"/>
              <a:t>öll</a:t>
            </a:r>
            <a:r>
              <a:rPr lang="en-US" dirty="0"/>
              <a:t> </a:t>
            </a:r>
            <a:r>
              <a:rPr lang="en-US" dirty="0" err="1"/>
              <a:t>sveitarfélög</a:t>
            </a:r>
            <a:r>
              <a:rPr lang="en-US" dirty="0"/>
              <a:t> </a:t>
            </a:r>
            <a:r>
              <a:rPr lang="en-US" dirty="0" err="1"/>
              <a:t>landsins</a:t>
            </a:r>
            <a:endParaRPr lang="en-US" dirty="0"/>
          </a:p>
          <a:p>
            <a:r>
              <a:rPr lang="en-US" dirty="0" err="1"/>
              <a:t>Byggir</a:t>
            </a:r>
            <a:r>
              <a:rPr lang="en-US" dirty="0"/>
              <a:t> á </a:t>
            </a:r>
            <a:r>
              <a:rPr lang="en-US" dirty="0" err="1"/>
              <a:t>nettójöfnunaraðferð</a:t>
            </a:r>
            <a:r>
              <a:rPr lang="en-US" dirty="0"/>
              <a:t>. </a:t>
            </a:r>
            <a:r>
              <a:rPr lang="en-US" dirty="0" err="1"/>
              <a:t>Markmiðið</a:t>
            </a:r>
            <a:r>
              <a:rPr lang="en-US" dirty="0"/>
              <a:t> er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gera</a:t>
            </a:r>
            <a:r>
              <a:rPr lang="en-US" dirty="0"/>
              <a:t> </a:t>
            </a:r>
            <a:r>
              <a:rPr lang="en-US" dirty="0" err="1"/>
              <a:t>sveitarfélögin</a:t>
            </a:r>
            <a:r>
              <a:rPr lang="en-US" dirty="0"/>
              <a:t> </a:t>
            </a:r>
            <a:r>
              <a:rPr lang="en-US" dirty="0" err="1"/>
              <a:t>fjárhagslega</a:t>
            </a:r>
            <a:r>
              <a:rPr lang="en-US" dirty="0"/>
              <a:t> </a:t>
            </a:r>
            <a:r>
              <a:rPr lang="en-US" dirty="0" err="1"/>
              <a:t>jafnsett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Fjárhagsleg</a:t>
            </a:r>
            <a:r>
              <a:rPr lang="en-US" dirty="0"/>
              <a:t> </a:t>
            </a:r>
            <a:r>
              <a:rPr lang="en-US" dirty="0" err="1"/>
              <a:t>afkoma</a:t>
            </a:r>
            <a:r>
              <a:rPr lang="en-US" dirty="0"/>
              <a:t> </a:t>
            </a:r>
            <a:r>
              <a:rPr lang="en-US" dirty="0" err="1"/>
              <a:t>hvers</a:t>
            </a:r>
            <a:r>
              <a:rPr lang="en-US" dirty="0"/>
              <a:t> </a:t>
            </a:r>
            <a:r>
              <a:rPr lang="en-US" dirty="0" err="1"/>
              <a:t>sveitarfélags</a:t>
            </a:r>
            <a:r>
              <a:rPr lang="en-US" dirty="0"/>
              <a:t> er </a:t>
            </a:r>
            <a:r>
              <a:rPr lang="en-US" dirty="0" err="1"/>
              <a:t>reiknuð</a:t>
            </a:r>
            <a:r>
              <a:rPr lang="en-US" dirty="0"/>
              <a:t> </a:t>
            </a:r>
            <a:r>
              <a:rPr lang="en-US" dirty="0" err="1"/>
              <a:t>út</a:t>
            </a:r>
            <a:r>
              <a:rPr lang="en-US" dirty="0"/>
              <a:t> (tekjur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gjöld</a:t>
            </a:r>
            <a:r>
              <a:rPr lang="en-US" dirty="0"/>
              <a:t>) </a:t>
            </a:r>
            <a:r>
              <a:rPr lang="en-US" dirty="0" err="1"/>
              <a:t>og</a:t>
            </a:r>
            <a:r>
              <a:rPr lang="en-US" dirty="0"/>
              <a:t> sett í </a:t>
            </a:r>
            <a:r>
              <a:rPr lang="en-US" dirty="0" err="1"/>
              <a:t>hlutfallslegt</a:t>
            </a:r>
            <a:r>
              <a:rPr lang="en-US" dirty="0"/>
              <a:t> </a:t>
            </a:r>
            <a:r>
              <a:rPr lang="en-US" dirty="0" err="1"/>
              <a:t>samhengi</a:t>
            </a:r>
            <a:r>
              <a:rPr lang="en-US" dirty="0"/>
              <a:t> </a:t>
            </a:r>
            <a:r>
              <a:rPr lang="en-US" dirty="0" err="1"/>
              <a:t>við</a:t>
            </a:r>
            <a:r>
              <a:rPr lang="en-US" dirty="0"/>
              <a:t> </a:t>
            </a:r>
            <a:r>
              <a:rPr lang="en-US" dirty="0" err="1"/>
              <a:t>fjárhagslega</a:t>
            </a:r>
            <a:r>
              <a:rPr lang="en-US" dirty="0"/>
              <a:t> </a:t>
            </a:r>
            <a:r>
              <a:rPr lang="en-US" dirty="0" err="1"/>
              <a:t>stöðu</a:t>
            </a:r>
            <a:r>
              <a:rPr lang="en-US" dirty="0"/>
              <a:t> </a:t>
            </a:r>
            <a:r>
              <a:rPr lang="en-US" dirty="0" err="1"/>
              <a:t>annarra</a:t>
            </a:r>
            <a:r>
              <a:rPr lang="en-US" dirty="0"/>
              <a:t> </a:t>
            </a:r>
            <a:r>
              <a:rPr lang="en-US" dirty="0" err="1"/>
              <a:t>sveitarfélaga</a:t>
            </a:r>
            <a:r>
              <a:rPr lang="en-US" dirty="0"/>
              <a:t>. </a:t>
            </a:r>
          </a:p>
          <a:p>
            <a:pPr lvl="1"/>
            <a:r>
              <a:rPr lang="en-US" dirty="0" err="1"/>
              <a:t>Reiknaður</a:t>
            </a:r>
            <a:r>
              <a:rPr lang="en-US" dirty="0"/>
              <a:t> </a:t>
            </a:r>
            <a:r>
              <a:rPr lang="en-US" dirty="0" err="1"/>
              <a:t>fjárhagslegur</a:t>
            </a:r>
            <a:r>
              <a:rPr lang="en-US" dirty="0"/>
              <a:t> </a:t>
            </a:r>
            <a:r>
              <a:rPr lang="en-US" dirty="0" err="1"/>
              <a:t>afgangur</a:t>
            </a:r>
            <a:r>
              <a:rPr lang="en-US" dirty="0"/>
              <a:t> / </a:t>
            </a:r>
            <a:r>
              <a:rPr lang="en-US" dirty="0" err="1"/>
              <a:t>halli</a:t>
            </a:r>
            <a:r>
              <a:rPr lang="en-US" dirty="0"/>
              <a:t> er </a:t>
            </a:r>
            <a:r>
              <a:rPr lang="en-US" dirty="0" err="1"/>
              <a:t>munur</a:t>
            </a:r>
            <a:r>
              <a:rPr lang="en-US" dirty="0"/>
              <a:t> á </a:t>
            </a:r>
            <a:r>
              <a:rPr lang="en-US" dirty="0" err="1"/>
              <a:t>skatttekjum</a:t>
            </a:r>
            <a:r>
              <a:rPr lang="en-US" dirty="0"/>
              <a:t> </a:t>
            </a:r>
            <a:r>
              <a:rPr lang="en-US" dirty="0" err="1"/>
              <a:t>sveitarfélagsins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reiknaðri</a:t>
            </a:r>
            <a:r>
              <a:rPr lang="en-US" dirty="0"/>
              <a:t> </a:t>
            </a:r>
            <a:r>
              <a:rPr lang="en-US" dirty="0" err="1"/>
              <a:t>útgjaldaþörf</a:t>
            </a:r>
            <a:r>
              <a:rPr lang="en-US" dirty="0"/>
              <a:t>. </a:t>
            </a:r>
            <a:r>
              <a:rPr lang="en-US" dirty="0" err="1"/>
              <a:t>Skatttekjur</a:t>
            </a:r>
            <a:r>
              <a:rPr lang="en-US" dirty="0"/>
              <a:t> </a:t>
            </a:r>
            <a:r>
              <a:rPr lang="en-US" dirty="0" err="1"/>
              <a:t>eru</a:t>
            </a:r>
            <a:r>
              <a:rPr lang="en-US" dirty="0"/>
              <a:t> </a:t>
            </a:r>
            <a:r>
              <a:rPr lang="en-US" dirty="0" err="1"/>
              <a:t>reiknaðar</a:t>
            </a:r>
            <a:r>
              <a:rPr lang="en-US" dirty="0"/>
              <a:t> </a:t>
            </a:r>
            <a:r>
              <a:rPr lang="en-US" dirty="0" err="1"/>
              <a:t>út</a:t>
            </a:r>
            <a:r>
              <a:rPr lang="en-US" dirty="0"/>
              <a:t> </a:t>
            </a:r>
            <a:r>
              <a:rPr lang="en-US" dirty="0" err="1"/>
              <a:t>miðað</a:t>
            </a:r>
            <a:r>
              <a:rPr lang="en-US" dirty="0"/>
              <a:t> </a:t>
            </a:r>
            <a:r>
              <a:rPr lang="en-US" dirty="0" err="1"/>
              <a:t>við</a:t>
            </a:r>
            <a:r>
              <a:rPr lang="en-US" dirty="0"/>
              <a:t> </a:t>
            </a:r>
            <a:r>
              <a:rPr lang="en-US" dirty="0" err="1"/>
              <a:t>meðalálagningarhlutfall</a:t>
            </a:r>
            <a:r>
              <a:rPr lang="en-US" dirty="0"/>
              <a:t> </a:t>
            </a:r>
            <a:r>
              <a:rPr lang="en-US" dirty="0" err="1"/>
              <a:t>tekjuskatts</a:t>
            </a:r>
            <a:r>
              <a:rPr lang="en-US" dirty="0"/>
              <a:t>. </a:t>
            </a:r>
          </a:p>
          <a:p>
            <a:pPr lvl="1"/>
            <a:r>
              <a:rPr lang="en-US" dirty="0" err="1"/>
              <a:t>Sveitarfélög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koma</a:t>
            </a:r>
            <a:r>
              <a:rPr lang="en-US" dirty="0"/>
              <a:t> </a:t>
            </a:r>
            <a:r>
              <a:rPr lang="en-US" dirty="0" err="1"/>
              <a:t>út</a:t>
            </a:r>
            <a:r>
              <a:rPr lang="en-US" dirty="0"/>
              <a:t> </a:t>
            </a:r>
            <a:r>
              <a:rPr lang="en-US" dirty="0" err="1"/>
              <a:t>með</a:t>
            </a:r>
            <a:r>
              <a:rPr lang="en-US" dirty="0"/>
              <a:t> </a:t>
            </a:r>
            <a:r>
              <a:rPr lang="en-US" dirty="0" err="1"/>
              <a:t>rekstrarhalla</a:t>
            </a:r>
            <a:r>
              <a:rPr lang="en-US" dirty="0"/>
              <a:t> </a:t>
            </a:r>
            <a:r>
              <a:rPr lang="en-US" dirty="0" err="1"/>
              <a:t>fá</a:t>
            </a:r>
            <a:r>
              <a:rPr lang="en-US" dirty="0"/>
              <a:t> </a:t>
            </a:r>
            <a:r>
              <a:rPr lang="en-US" dirty="0" err="1"/>
              <a:t>framlag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nemur</a:t>
            </a:r>
            <a:r>
              <a:rPr lang="en-US" dirty="0"/>
              <a:t> 61%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reiknuðum</a:t>
            </a:r>
            <a:r>
              <a:rPr lang="en-US" dirty="0"/>
              <a:t> </a:t>
            </a:r>
            <a:r>
              <a:rPr lang="en-US" dirty="0" err="1"/>
              <a:t>halla</a:t>
            </a:r>
            <a:endParaRPr lang="en-US" dirty="0"/>
          </a:p>
          <a:p>
            <a:pPr lvl="1"/>
            <a:r>
              <a:rPr lang="en-US" dirty="0" err="1"/>
              <a:t>Sveitarfélög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koma</a:t>
            </a:r>
            <a:r>
              <a:rPr lang="en-US" dirty="0"/>
              <a:t> </a:t>
            </a:r>
            <a:r>
              <a:rPr lang="en-US" dirty="0" err="1"/>
              <a:t>út</a:t>
            </a:r>
            <a:r>
              <a:rPr lang="en-US" dirty="0"/>
              <a:t> </a:t>
            </a:r>
            <a:r>
              <a:rPr lang="en-US" dirty="0" err="1"/>
              <a:t>með</a:t>
            </a:r>
            <a:r>
              <a:rPr lang="en-US" dirty="0"/>
              <a:t> </a:t>
            </a:r>
            <a:r>
              <a:rPr lang="en-US" dirty="0" err="1"/>
              <a:t>jákvæðri</a:t>
            </a:r>
            <a:r>
              <a:rPr lang="en-US" dirty="0"/>
              <a:t> </a:t>
            </a:r>
            <a:r>
              <a:rPr lang="en-US" dirty="0" err="1"/>
              <a:t>afkomu</a:t>
            </a:r>
            <a:r>
              <a:rPr lang="en-US" dirty="0"/>
              <a:t> </a:t>
            </a:r>
            <a:r>
              <a:rPr lang="en-US" dirty="0" err="1"/>
              <a:t>þurfa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greiða</a:t>
            </a:r>
            <a:r>
              <a:rPr lang="en-US" dirty="0"/>
              <a:t> 61%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reiknaðri</a:t>
            </a:r>
            <a:r>
              <a:rPr lang="en-US" dirty="0"/>
              <a:t> </a:t>
            </a:r>
            <a:r>
              <a:rPr lang="en-US" dirty="0" err="1"/>
              <a:t>fjármagnsþörf</a:t>
            </a:r>
            <a:r>
              <a:rPr lang="en-US" dirty="0"/>
              <a:t>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9842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5C9B1-63F9-499A-89DF-F290FF8A4C39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3000" dirty="0" err="1">
                <a:solidFill>
                  <a:srgbClr val="FFFFFF"/>
                </a:solidFill>
              </a:rPr>
              <a:t>Sveitarstjórnarstigið</a:t>
            </a:r>
            <a:r>
              <a:rPr lang="en-US" sz="3000" dirty="0">
                <a:solidFill>
                  <a:srgbClr val="FFFFFF"/>
                </a:solidFill>
              </a:rPr>
              <a:t> í </a:t>
            </a:r>
            <a:r>
              <a:rPr lang="en-US" sz="3000" dirty="0" err="1">
                <a:solidFill>
                  <a:srgbClr val="FFFFFF"/>
                </a:solidFill>
              </a:rPr>
              <a:t>Danmörku</a:t>
            </a:r>
            <a:br>
              <a:rPr lang="en-US" sz="3000" dirty="0">
                <a:solidFill>
                  <a:srgbClr val="FFFFFF"/>
                </a:solidFill>
              </a:rPr>
            </a:br>
            <a:r>
              <a:rPr lang="en-US" sz="3000" dirty="0">
                <a:solidFill>
                  <a:srgbClr val="FFFFFF"/>
                </a:solidFill>
              </a:rPr>
              <a:t>– </a:t>
            </a:r>
            <a:r>
              <a:rPr lang="en-US" sz="3000" dirty="0" err="1">
                <a:solidFill>
                  <a:srgbClr val="FFFFFF"/>
                </a:solidFill>
              </a:rPr>
              <a:t>Jöfnunarkerfi</a:t>
            </a:r>
            <a:r>
              <a:rPr lang="en-US" sz="3000" dirty="0">
                <a:solidFill>
                  <a:srgbClr val="FFFFFF"/>
                </a:solidFill>
              </a:rPr>
              <a:t> </a:t>
            </a:r>
            <a:r>
              <a:rPr lang="en-US" sz="3000" dirty="0" err="1">
                <a:solidFill>
                  <a:srgbClr val="FFFFFF"/>
                </a:solidFill>
              </a:rPr>
              <a:t>sveitarfélaga</a:t>
            </a:r>
            <a:endParaRPr lang="en-US" sz="3000" dirty="0">
              <a:solidFill>
                <a:srgbClr val="FFFF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383C2-AC08-42A1-9CD6-DE77ACE98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FFB1A-4659-4B2D-BA2F-AF4CAAAD469A}" type="datetime1">
              <a:rPr lang="en-US" smtClean="0"/>
              <a:t>11/23/2021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0C492-CDFB-4C57-B91F-50A058BE5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GAJ </a:t>
            </a:r>
            <a:r>
              <a:rPr lang="en-US" dirty="0" err="1"/>
              <a:t>ráðgjöf</a:t>
            </a:r>
            <a:r>
              <a:rPr lang="en-US" dirty="0"/>
              <a:t> </a:t>
            </a:r>
            <a:r>
              <a:rPr lang="en-US" dirty="0" err="1"/>
              <a:t>slf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4C79CD-3E85-447C-8DA8-578AB8536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21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181F609-ED4F-489F-B2A1-720DA7F9E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0511" y="2438399"/>
            <a:ext cx="10018713" cy="4211638"/>
          </a:xfrm>
        </p:spPr>
        <p:txBody>
          <a:bodyPr>
            <a:normAutofit/>
          </a:bodyPr>
          <a:lstStyle/>
          <a:p>
            <a:r>
              <a:rPr lang="en-US" dirty="0" err="1"/>
              <a:t>Meirihluti</a:t>
            </a:r>
            <a:r>
              <a:rPr lang="en-US" dirty="0"/>
              <a:t> </a:t>
            </a:r>
            <a:r>
              <a:rPr lang="en-US" dirty="0" err="1"/>
              <a:t>framlagsins</a:t>
            </a:r>
            <a:r>
              <a:rPr lang="en-US" dirty="0"/>
              <a:t> (</a:t>
            </a:r>
            <a:r>
              <a:rPr lang="en-US" dirty="0" err="1"/>
              <a:t>bloktilskud</a:t>
            </a:r>
            <a:r>
              <a:rPr lang="en-US" dirty="0"/>
              <a:t>) er </a:t>
            </a:r>
            <a:r>
              <a:rPr lang="en-US" dirty="0" err="1"/>
              <a:t>greitt</a:t>
            </a:r>
            <a:r>
              <a:rPr lang="en-US" dirty="0"/>
              <a:t> </a:t>
            </a:r>
            <a:r>
              <a:rPr lang="en-US" dirty="0" err="1"/>
              <a:t>með</a:t>
            </a:r>
            <a:r>
              <a:rPr lang="en-US" dirty="0"/>
              <a:t> </a:t>
            </a:r>
            <a:r>
              <a:rPr lang="en-US" dirty="0" err="1"/>
              <a:t>ríkisframlagi</a:t>
            </a:r>
            <a:r>
              <a:rPr lang="en-US" dirty="0"/>
              <a:t> </a:t>
            </a:r>
            <a:r>
              <a:rPr lang="en-US" dirty="0" err="1"/>
              <a:t>þar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mun</a:t>
            </a:r>
            <a:r>
              <a:rPr lang="en-US" dirty="0"/>
              <a:t> </a:t>
            </a:r>
            <a:r>
              <a:rPr lang="en-US" dirty="0" err="1"/>
              <a:t>fleiri</a:t>
            </a:r>
            <a:r>
              <a:rPr lang="en-US" dirty="0"/>
              <a:t> </a:t>
            </a:r>
            <a:r>
              <a:rPr lang="en-US" dirty="0" err="1"/>
              <a:t>sveitarfélög</a:t>
            </a:r>
            <a:r>
              <a:rPr lang="en-US" dirty="0"/>
              <a:t> </a:t>
            </a:r>
            <a:r>
              <a:rPr lang="en-US" dirty="0" err="1"/>
              <a:t>koma</a:t>
            </a:r>
            <a:r>
              <a:rPr lang="en-US" dirty="0"/>
              <a:t> </a:t>
            </a:r>
            <a:r>
              <a:rPr lang="en-US" dirty="0" err="1"/>
              <a:t>út</a:t>
            </a:r>
            <a:r>
              <a:rPr lang="en-US" dirty="0"/>
              <a:t> </a:t>
            </a:r>
            <a:r>
              <a:rPr lang="en-US" dirty="0" err="1"/>
              <a:t>með</a:t>
            </a:r>
            <a:r>
              <a:rPr lang="en-US" dirty="0"/>
              <a:t> </a:t>
            </a:r>
            <a:r>
              <a:rPr lang="en-US" dirty="0" err="1"/>
              <a:t>hlutfallslegum</a:t>
            </a:r>
            <a:r>
              <a:rPr lang="en-US" dirty="0"/>
              <a:t> </a:t>
            </a:r>
            <a:r>
              <a:rPr lang="en-US" dirty="0" err="1"/>
              <a:t>halla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hlutfallslegum</a:t>
            </a:r>
            <a:r>
              <a:rPr lang="en-US" dirty="0"/>
              <a:t> </a:t>
            </a:r>
            <a:r>
              <a:rPr lang="en-US" dirty="0" err="1"/>
              <a:t>hagnaði</a:t>
            </a:r>
            <a:endParaRPr lang="en-US" dirty="0"/>
          </a:p>
          <a:p>
            <a:r>
              <a:rPr lang="en-US" dirty="0" err="1"/>
              <a:t>Meirihluti</a:t>
            </a:r>
            <a:r>
              <a:rPr lang="en-US" dirty="0"/>
              <a:t> </a:t>
            </a:r>
            <a:r>
              <a:rPr lang="en-US" dirty="0" err="1"/>
              <a:t>sveitarfélaga</a:t>
            </a:r>
            <a:r>
              <a:rPr lang="en-US" dirty="0"/>
              <a:t> </a:t>
            </a:r>
            <a:r>
              <a:rPr lang="en-US" dirty="0" err="1"/>
              <a:t>getur</a:t>
            </a:r>
            <a:r>
              <a:rPr lang="en-US" dirty="0"/>
              <a:t> ekki </a:t>
            </a:r>
            <a:r>
              <a:rPr lang="en-US" dirty="0" err="1"/>
              <a:t>fjármagnað</a:t>
            </a:r>
            <a:r>
              <a:rPr lang="en-US" dirty="0"/>
              <a:t> </a:t>
            </a:r>
            <a:r>
              <a:rPr lang="en-US" dirty="0" err="1"/>
              <a:t>starfsemi</a:t>
            </a:r>
            <a:r>
              <a:rPr lang="en-US" dirty="0"/>
              <a:t> </a:t>
            </a:r>
            <a:r>
              <a:rPr lang="en-US" dirty="0" err="1"/>
              <a:t>sína</a:t>
            </a:r>
            <a:r>
              <a:rPr lang="en-US" dirty="0"/>
              <a:t> </a:t>
            </a:r>
            <a:r>
              <a:rPr lang="en-US" dirty="0" err="1"/>
              <a:t>með</a:t>
            </a:r>
            <a:r>
              <a:rPr lang="en-US" dirty="0"/>
              <a:t> </a:t>
            </a:r>
            <a:r>
              <a:rPr lang="en-US" dirty="0" err="1"/>
              <a:t>eigin</a:t>
            </a:r>
            <a:r>
              <a:rPr lang="en-US" dirty="0"/>
              <a:t> </a:t>
            </a:r>
            <a:r>
              <a:rPr lang="en-US" dirty="0" err="1"/>
              <a:t>tekjustofnum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9570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5C9B1-63F9-499A-89DF-F290FF8A4C39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3000" dirty="0" err="1">
                <a:solidFill>
                  <a:srgbClr val="FFFFFF"/>
                </a:solidFill>
              </a:rPr>
              <a:t>Sveitarstjórnarstigið</a:t>
            </a:r>
            <a:r>
              <a:rPr lang="en-US" sz="3000" dirty="0">
                <a:solidFill>
                  <a:srgbClr val="FFFFFF"/>
                </a:solidFill>
              </a:rPr>
              <a:t> í </a:t>
            </a:r>
            <a:r>
              <a:rPr lang="en-US" sz="3000" dirty="0" err="1">
                <a:solidFill>
                  <a:srgbClr val="FFFFFF"/>
                </a:solidFill>
              </a:rPr>
              <a:t>Danmörku</a:t>
            </a:r>
            <a:br>
              <a:rPr lang="en-US" sz="3000" dirty="0">
                <a:solidFill>
                  <a:srgbClr val="FFFFFF"/>
                </a:solidFill>
              </a:rPr>
            </a:br>
            <a:r>
              <a:rPr lang="en-US" sz="3000" dirty="0">
                <a:solidFill>
                  <a:srgbClr val="FFFFFF"/>
                </a:solidFill>
              </a:rPr>
              <a:t>– </a:t>
            </a:r>
            <a:r>
              <a:rPr lang="en-US" sz="3000" dirty="0" err="1">
                <a:solidFill>
                  <a:srgbClr val="FFFFFF"/>
                </a:solidFill>
              </a:rPr>
              <a:t>Jöfnunarkerfi</a:t>
            </a:r>
            <a:r>
              <a:rPr lang="en-US" sz="3000" dirty="0">
                <a:solidFill>
                  <a:srgbClr val="FFFFFF"/>
                </a:solidFill>
              </a:rPr>
              <a:t> </a:t>
            </a:r>
            <a:r>
              <a:rPr lang="en-US" sz="3000" dirty="0" err="1">
                <a:solidFill>
                  <a:srgbClr val="FFFFFF"/>
                </a:solidFill>
              </a:rPr>
              <a:t>sveitarfélaga</a:t>
            </a:r>
            <a:endParaRPr lang="en-US" sz="3000" dirty="0">
              <a:solidFill>
                <a:srgbClr val="FFFF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383C2-AC08-42A1-9CD6-DE77ACE98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FFB1A-4659-4B2D-BA2F-AF4CAAAD469A}" type="datetime1">
              <a:rPr lang="en-US" smtClean="0"/>
              <a:t>11/23/2021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0C492-CDFB-4C57-B91F-50A058BE5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GAJ </a:t>
            </a:r>
            <a:r>
              <a:rPr lang="en-US" dirty="0" err="1"/>
              <a:t>ráðgjöf</a:t>
            </a:r>
            <a:r>
              <a:rPr lang="en-US" dirty="0"/>
              <a:t> </a:t>
            </a:r>
            <a:r>
              <a:rPr lang="en-US" dirty="0" err="1"/>
              <a:t>slf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4C79CD-3E85-447C-8DA8-578AB8536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22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181F609-ED4F-489F-B2A1-720DA7F9E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2911" y="2438399"/>
            <a:ext cx="10018713" cy="4211638"/>
          </a:xfrm>
        </p:spPr>
        <p:txBody>
          <a:bodyPr>
            <a:normAutofit/>
          </a:bodyPr>
          <a:lstStyle/>
          <a:p>
            <a:r>
              <a:rPr lang="en-US" dirty="0" err="1"/>
              <a:t>Höfuðborgarjöfnun</a:t>
            </a:r>
            <a:r>
              <a:rPr lang="en-US" dirty="0"/>
              <a:t> er </a:t>
            </a:r>
            <a:r>
              <a:rPr lang="en-US" dirty="0" err="1"/>
              <a:t>sértækt</a:t>
            </a:r>
            <a:r>
              <a:rPr lang="en-US" dirty="0"/>
              <a:t> </a:t>
            </a:r>
            <a:r>
              <a:rPr lang="en-US" dirty="0" err="1"/>
              <a:t>jöfnunarkerfi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nær</a:t>
            </a:r>
            <a:r>
              <a:rPr lang="en-US" dirty="0"/>
              <a:t> </a:t>
            </a:r>
            <a:r>
              <a:rPr lang="en-US" dirty="0" err="1"/>
              <a:t>yfir</a:t>
            </a:r>
            <a:r>
              <a:rPr lang="en-US" dirty="0"/>
              <a:t> </a:t>
            </a:r>
            <a:r>
              <a:rPr lang="en-US" dirty="0" err="1"/>
              <a:t>þau</a:t>
            </a:r>
            <a:r>
              <a:rPr lang="en-US" dirty="0"/>
              <a:t> </a:t>
            </a:r>
            <a:r>
              <a:rPr lang="en-US" dirty="0" err="1"/>
              <a:t>sveitarfélög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mynda</a:t>
            </a:r>
            <a:r>
              <a:rPr lang="en-US" dirty="0"/>
              <a:t> </a:t>
            </a:r>
            <a:r>
              <a:rPr lang="en-US" dirty="0" err="1"/>
              <a:t>höfuðborgarsvæðið</a:t>
            </a:r>
            <a:endParaRPr lang="en-US" dirty="0"/>
          </a:p>
          <a:p>
            <a:r>
              <a:rPr lang="en-US" dirty="0" err="1"/>
              <a:t>Höfuðborgarjöfnun</a:t>
            </a:r>
            <a:r>
              <a:rPr lang="en-US" dirty="0"/>
              <a:t> </a:t>
            </a:r>
            <a:r>
              <a:rPr lang="en-US" dirty="0" err="1"/>
              <a:t>byggir</a:t>
            </a:r>
            <a:r>
              <a:rPr lang="en-US" dirty="0"/>
              <a:t> á </a:t>
            </a:r>
            <a:r>
              <a:rPr lang="en-US" dirty="0" err="1"/>
              <a:t>innri</a:t>
            </a:r>
            <a:r>
              <a:rPr lang="en-US" dirty="0"/>
              <a:t> </a:t>
            </a:r>
            <a:r>
              <a:rPr lang="en-US" dirty="0" err="1"/>
              <a:t>tilfærslu</a:t>
            </a:r>
            <a:r>
              <a:rPr lang="en-US" dirty="0"/>
              <a:t> milli </a:t>
            </a:r>
            <a:r>
              <a:rPr lang="en-US" dirty="0" err="1"/>
              <a:t>sveitarfélaga</a:t>
            </a:r>
            <a:r>
              <a:rPr lang="en-US" dirty="0"/>
              <a:t> á </a:t>
            </a:r>
            <a:r>
              <a:rPr lang="en-US" dirty="0" err="1"/>
              <a:t>höfuðborgarsvæðinu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aðkomu</a:t>
            </a:r>
            <a:r>
              <a:rPr lang="en-US" dirty="0"/>
              <a:t> </a:t>
            </a:r>
            <a:r>
              <a:rPr lang="en-US" dirty="0" err="1"/>
              <a:t>ríkisins</a:t>
            </a:r>
            <a:endParaRPr lang="en-US" dirty="0"/>
          </a:p>
          <a:p>
            <a:r>
              <a:rPr lang="en-US" dirty="0" err="1"/>
              <a:t>Hún</a:t>
            </a:r>
            <a:r>
              <a:rPr lang="en-US" dirty="0"/>
              <a:t> </a:t>
            </a:r>
            <a:r>
              <a:rPr lang="en-US" dirty="0" err="1"/>
              <a:t>byggir</a:t>
            </a:r>
            <a:r>
              <a:rPr lang="en-US" dirty="0"/>
              <a:t> í </a:t>
            </a:r>
            <a:r>
              <a:rPr lang="en-US" dirty="0" err="1"/>
              <a:t>meginatriðum</a:t>
            </a:r>
            <a:r>
              <a:rPr lang="en-US" dirty="0"/>
              <a:t> á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skipulagi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landsjöfnunin</a:t>
            </a:r>
            <a:r>
              <a:rPr lang="en-US" dirty="0"/>
              <a:t> (</a:t>
            </a:r>
            <a:r>
              <a:rPr lang="en-US" dirty="0" err="1"/>
              <a:t>bloktilskud</a:t>
            </a:r>
            <a:r>
              <a:rPr lang="en-US" dirty="0"/>
              <a:t>).</a:t>
            </a:r>
          </a:p>
          <a:p>
            <a:r>
              <a:rPr lang="en-US" dirty="0" err="1"/>
              <a:t>Sveitarfélag</a:t>
            </a:r>
            <a:r>
              <a:rPr lang="en-US" dirty="0"/>
              <a:t> </a:t>
            </a:r>
            <a:r>
              <a:rPr lang="en-US" dirty="0" err="1"/>
              <a:t>fær</a:t>
            </a:r>
            <a:r>
              <a:rPr lang="en-US" dirty="0"/>
              <a:t> </a:t>
            </a:r>
            <a:r>
              <a:rPr lang="en-US" dirty="0" err="1"/>
              <a:t>greitt</a:t>
            </a:r>
            <a:r>
              <a:rPr lang="en-US" dirty="0"/>
              <a:t> 27%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reiknuðum</a:t>
            </a:r>
            <a:r>
              <a:rPr lang="en-US" dirty="0"/>
              <a:t> </a:t>
            </a:r>
            <a:r>
              <a:rPr lang="en-US" dirty="0" err="1"/>
              <a:t>halla</a:t>
            </a:r>
            <a:r>
              <a:rPr lang="en-US" dirty="0"/>
              <a:t> </a:t>
            </a:r>
            <a:r>
              <a:rPr lang="en-US" dirty="0" err="1"/>
              <a:t>úr</a:t>
            </a:r>
            <a:r>
              <a:rPr lang="en-US" dirty="0"/>
              <a:t> </a:t>
            </a:r>
            <a:r>
              <a:rPr lang="en-US" dirty="0" err="1"/>
              <a:t>kerfinu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greiðir</a:t>
            </a:r>
            <a:r>
              <a:rPr lang="en-US" dirty="0"/>
              <a:t> 27%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reiknuðum</a:t>
            </a:r>
            <a:r>
              <a:rPr lang="en-US" dirty="0"/>
              <a:t> </a:t>
            </a:r>
            <a:r>
              <a:rPr lang="en-US" dirty="0" err="1"/>
              <a:t>afgangi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kerfisins</a:t>
            </a:r>
            <a:endParaRPr lang="en-US" dirty="0"/>
          </a:p>
          <a:p>
            <a:r>
              <a:rPr lang="en-US" dirty="0" err="1"/>
              <a:t>Jöfnunarframlag</a:t>
            </a:r>
            <a:r>
              <a:rPr lang="en-US" dirty="0"/>
              <a:t> </a:t>
            </a:r>
            <a:r>
              <a:rPr lang="en-US" dirty="0" err="1"/>
              <a:t>vegna</a:t>
            </a:r>
            <a:r>
              <a:rPr lang="en-US" dirty="0"/>
              <a:t> </a:t>
            </a:r>
            <a:r>
              <a:rPr lang="en-US" dirty="0" err="1"/>
              <a:t>erfiðra</a:t>
            </a:r>
            <a:r>
              <a:rPr lang="en-US" dirty="0"/>
              <a:t> </a:t>
            </a:r>
            <a:r>
              <a:rPr lang="en-US" dirty="0" err="1"/>
              <a:t>aðstæða</a:t>
            </a:r>
            <a:r>
              <a:rPr lang="en-US" dirty="0"/>
              <a:t> </a:t>
            </a:r>
            <a:r>
              <a:rPr lang="en-US" dirty="0" err="1"/>
              <a:t>felur</a:t>
            </a:r>
            <a:r>
              <a:rPr lang="en-US" dirty="0"/>
              <a:t> í </a:t>
            </a:r>
            <a:r>
              <a:rPr lang="en-US" dirty="0" err="1"/>
              <a:t>sér</a:t>
            </a:r>
            <a:r>
              <a:rPr lang="en-US" dirty="0"/>
              <a:t> </a:t>
            </a:r>
            <a:r>
              <a:rPr lang="en-US" dirty="0" err="1"/>
              <a:t>framlag</a:t>
            </a:r>
            <a:r>
              <a:rPr lang="en-US" dirty="0"/>
              <a:t> </a:t>
            </a:r>
            <a:r>
              <a:rPr lang="en-US" dirty="0" err="1"/>
              <a:t>upp</a:t>
            </a:r>
            <a:r>
              <a:rPr lang="en-US" dirty="0"/>
              <a:t> á 32%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reiknuðum</a:t>
            </a:r>
            <a:r>
              <a:rPr lang="en-US" dirty="0"/>
              <a:t> </a:t>
            </a:r>
            <a:r>
              <a:rPr lang="en-US" dirty="0" err="1"/>
              <a:t>halla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450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5C9B1-63F9-499A-89DF-F290FF8A4C39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3000" dirty="0" err="1">
                <a:solidFill>
                  <a:srgbClr val="FFFFFF"/>
                </a:solidFill>
              </a:rPr>
              <a:t>Sveitarstjórnarstigið</a:t>
            </a:r>
            <a:r>
              <a:rPr lang="en-US" sz="3000" dirty="0">
                <a:solidFill>
                  <a:srgbClr val="FFFFFF"/>
                </a:solidFill>
              </a:rPr>
              <a:t> í </a:t>
            </a:r>
            <a:r>
              <a:rPr lang="en-US" sz="3000" dirty="0" err="1">
                <a:solidFill>
                  <a:srgbClr val="FFFFFF"/>
                </a:solidFill>
              </a:rPr>
              <a:t>Danmörku</a:t>
            </a:r>
            <a:br>
              <a:rPr lang="en-US" sz="3000" dirty="0">
                <a:solidFill>
                  <a:srgbClr val="FFFFFF"/>
                </a:solidFill>
              </a:rPr>
            </a:br>
            <a:r>
              <a:rPr lang="en-US" sz="3000" dirty="0">
                <a:solidFill>
                  <a:srgbClr val="FFFFFF"/>
                </a:solidFill>
              </a:rPr>
              <a:t>– </a:t>
            </a:r>
            <a:r>
              <a:rPr lang="en-US" sz="3000" dirty="0" err="1">
                <a:solidFill>
                  <a:srgbClr val="FFFFFF"/>
                </a:solidFill>
              </a:rPr>
              <a:t>Jöfnunarkerfi</a:t>
            </a:r>
            <a:r>
              <a:rPr lang="en-US" sz="3000" dirty="0">
                <a:solidFill>
                  <a:srgbClr val="FFFFFF"/>
                </a:solidFill>
              </a:rPr>
              <a:t> </a:t>
            </a:r>
            <a:r>
              <a:rPr lang="en-US" sz="3000" dirty="0" err="1">
                <a:solidFill>
                  <a:srgbClr val="FFFFFF"/>
                </a:solidFill>
              </a:rPr>
              <a:t>sveitarfélaga</a:t>
            </a:r>
            <a:endParaRPr lang="en-US" sz="3000" dirty="0">
              <a:solidFill>
                <a:srgbClr val="FFFF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383C2-AC08-42A1-9CD6-DE77ACE98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FFB1A-4659-4B2D-BA2F-AF4CAAAD469A}" type="datetime1">
              <a:rPr lang="en-US" smtClean="0"/>
              <a:t>11/23/2021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0C492-CDFB-4C57-B91F-50A058BE5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GAJ </a:t>
            </a:r>
            <a:r>
              <a:rPr lang="en-US" dirty="0" err="1"/>
              <a:t>ráðgjöf</a:t>
            </a:r>
            <a:r>
              <a:rPr lang="en-US" dirty="0"/>
              <a:t> </a:t>
            </a:r>
            <a:r>
              <a:rPr lang="en-US" dirty="0" err="1"/>
              <a:t>slf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4C79CD-3E85-447C-8DA8-578AB8536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23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181F609-ED4F-489F-B2A1-720DA7F9E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0511" y="2313783"/>
            <a:ext cx="10018713" cy="4211638"/>
          </a:xfrm>
        </p:spPr>
        <p:txBody>
          <a:bodyPr>
            <a:normAutofit/>
          </a:bodyPr>
          <a:lstStyle/>
          <a:p>
            <a:r>
              <a:rPr lang="en-US" dirty="0" err="1"/>
              <a:t>Sérstakt</a:t>
            </a:r>
            <a:r>
              <a:rPr lang="en-US" dirty="0"/>
              <a:t> </a:t>
            </a:r>
            <a:r>
              <a:rPr lang="en-US" dirty="0" err="1"/>
              <a:t>öryggisnet</a:t>
            </a:r>
            <a:r>
              <a:rPr lang="en-US" dirty="0"/>
              <a:t> er </a:t>
            </a:r>
            <a:r>
              <a:rPr lang="en-US" dirty="0" err="1"/>
              <a:t>innbyggt</a:t>
            </a:r>
            <a:r>
              <a:rPr lang="en-US" dirty="0"/>
              <a:t> í </a:t>
            </a:r>
            <a:r>
              <a:rPr lang="en-US" dirty="0" err="1"/>
              <a:t>kerfið</a:t>
            </a:r>
            <a:r>
              <a:rPr lang="en-US" dirty="0"/>
              <a:t> </a:t>
            </a:r>
            <a:r>
              <a:rPr lang="en-US" dirty="0" err="1"/>
              <a:t>gagnvart</a:t>
            </a:r>
            <a:r>
              <a:rPr lang="en-US" dirty="0"/>
              <a:t> </a:t>
            </a:r>
            <a:r>
              <a:rPr lang="en-US" dirty="0" err="1"/>
              <a:t>mögulegri</a:t>
            </a:r>
            <a:r>
              <a:rPr lang="en-US" dirty="0"/>
              <a:t> </a:t>
            </a:r>
            <a:r>
              <a:rPr lang="en-US" dirty="0" err="1"/>
              <a:t>yfirjöfnun</a:t>
            </a:r>
            <a:endParaRPr lang="en-US" dirty="0"/>
          </a:p>
          <a:p>
            <a:pPr lvl="1"/>
            <a:r>
              <a:rPr lang="en-US" dirty="0" err="1"/>
              <a:t>Yfirjöfnun</a:t>
            </a:r>
            <a:r>
              <a:rPr lang="en-US" dirty="0"/>
              <a:t> er </a:t>
            </a:r>
            <a:r>
              <a:rPr lang="en-US" dirty="0" err="1"/>
              <a:t>ef</a:t>
            </a:r>
            <a:r>
              <a:rPr lang="en-US" dirty="0"/>
              <a:t> </a:t>
            </a:r>
            <a:r>
              <a:rPr lang="en-US" dirty="0" err="1"/>
              <a:t>sveitarfélag</a:t>
            </a:r>
            <a:r>
              <a:rPr lang="en-US" dirty="0"/>
              <a:t> </a:t>
            </a:r>
            <a:r>
              <a:rPr lang="en-US" dirty="0" err="1"/>
              <a:t>fær</a:t>
            </a:r>
            <a:r>
              <a:rPr lang="en-US" dirty="0"/>
              <a:t> </a:t>
            </a:r>
            <a:r>
              <a:rPr lang="en-US" dirty="0" err="1"/>
              <a:t>meiri</a:t>
            </a:r>
            <a:r>
              <a:rPr lang="en-US" dirty="0"/>
              <a:t> </a:t>
            </a:r>
            <a:r>
              <a:rPr lang="en-US" dirty="0" err="1"/>
              <a:t>fjármuni</a:t>
            </a:r>
            <a:r>
              <a:rPr lang="en-US" dirty="0"/>
              <a:t> </a:t>
            </a:r>
            <a:r>
              <a:rPr lang="en-US" dirty="0" err="1"/>
              <a:t>úr</a:t>
            </a:r>
            <a:r>
              <a:rPr lang="en-US" dirty="0"/>
              <a:t> </a:t>
            </a:r>
            <a:r>
              <a:rPr lang="en-US" dirty="0" err="1"/>
              <a:t>jöfnunarkerfinu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útreikningar</a:t>
            </a:r>
            <a:r>
              <a:rPr lang="en-US" dirty="0"/>
              <a:t> </a:t>
            </a:r>
            <a:r>
              <a:rPr lang="en-US" dirty="0" err="1"/>
              <a:t>sýna</a:t>
            </a:r>
            <a:r>
              <a:rPr lang="en-US" dirty="0"/>
              <a:t> </a:t>
            </a:r>
            <a:r>
              <a:rPr lang="en-US" dirty="0" err="1"/>
              <a:t>fram</a:t>
            </a:r>
            <a:r>
              <a:rPr lang="en-US" dirty="0"/>
              <a:t> á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rök</a:t>
            </a:r>
            <a:r>
              <a:rPr lang="en-US" dirty="0"/>
              <a:t> </a:t>
            </a:r>
            <a:r>
              <a:rPr lang="en-US" dirty="0" err="1"/>
              <a:t>eru</a:t>
            </a:r>
            <a:r>
              <a:rPr lang="en-US" dirty="0"/>
              <a:t> </a:t>
            </a:r>
            <a:r>
              <a:rPr lang="en-US" dirty="0" err="1"/>
              <a:t>fyrir</a:t>
            </a:r>
            <a:endParaRPr lang="en-US" dirty="0"/>
          </a:p>
          <a:p>
            <a:pPr lvl="1"/>
            <a:r>
              <a:rPr lang="en-US" dirty="0" err="1"/>
              <a:t>Mest</a:t>
            </a:r>
            <a:r>
              <a:rPr lang="en-US" dirty="0"/>
              <a:t> </a:t>
            </a:r>
            <a:r>
              <a:rPr lang="en-US" dirty="0" err="1"/>
              <a:t>hætta</a:t>
            </a:r>
            <a:r>
              <a:rPr lang="en-US" dirty="0"/>
              <a:t> er á </a:t>
            </a:r>
            <a:r>
              <a:rPr lang="en-US" dirty="0" err="1"/>
              <a:t>yfirjöfnun</a:t>
            </a:r>
            <a:r>
              <a:rPr lang="en-US" dirty="0"/>
              <a:t> </a:t>
            </a:r>
            <a:r>
              <a:rPr lang="en-US" dirty="0" err="1"/>
              <a:t>þegar</a:t>
            </a:r>
            <a:r>
              <a:rPr lang="en-US" dirty="0"/>
              <a:t> </a:t>
            </a:r>
            <a:r>
              <a:rPr lang="en-US" dirty="0" err="1"/>
              <a:t>höfuðborgarframlög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/ </a:t>
            </a:r>
            <a:r>
              <a:rPr lang="en-US" dirty="0" err="1"/>
              <a:t>eða</a:t>
            </a:r>
            <a:r>
              <a:rPr lang="en-US" dirty="0"/>
              <a:t> </a:t>
            </a:r>
            <a:r>
              <a:rPr lang="en-US" dirty="0" err="1"/>
              <a:t>sérstök</a:t>
            </a:r>
            <a:r>
              <a:rPr lang="en-US" dirty="0"/>
              <a:t> </a:t>
            </a:r>
            <a:r>
              <a:rPr lang="en-US" dirty="0" err="1"/>
              <a:t>jöfnunarframlög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sveitarfélaga</a:t>
            </a:r>
            <a:r>
              <a:rPr lang="en-US" dirty="0"/>
              <a:t> á </a:t>
            </a:r>
            <a:r>
              <a:rPr lang="en-US" dirty="0" err="1"/>
              <a:t>erfiðum</a:t>
            </a:r>
            <a:r>
              <a:rPr lang="en-US" dirty="0"/>
              <a:t> </a:t>
            </a:r>
            <a:r>
              <a:rPr lang="en-US" dirty="0" err="1"/>
              <a:t>svæðum</a:t>
            </a:r>
            <a:r>
              <a:rPr lang="en-US" dirty="0"/>
              <a:t> </a:t>
            </a:r>
            <a:r>
              <a:rPr lang="en-US" dirty="0" err="1"/>
              <a:t>bætist</a:t>
            </a:r>
            <a:r>
              <a:rPr lang="en-US" dirty="0"/>
              <a:t> </a:t>
            </a:r>
            <a:r>
              <a:rPr lang="en-US" dirty="0" err="1"/>
              <a:t>við</a:t>
            </a:r>
            <a:r>
              <a:rPr lang="en-US" dirty="0"/>
              <a:t> </a:t>
            </a:r>
            <a:r>
              <a:rPr lang="en-US" dirty="0" err="1"/>
              <a:t>landsjöfnunina</a:t>
            </a:r>
            <a:r>
              <a:rPr lang="en-US" dirty="0"/>
              <a:t> </a:t>
            </a:r>
          </a:p>
          <a:p>
            <a:r>
              <a:rPr lang="en-US" dirty="0" err="1"/>
              <a:t>Héröðin</a:t>
            </a:r>
            <a:r>
              <a:rPr lang="en-US" dirty="0"/>
              <a:t> </a:t>
            </a:r>
            <a:r>
              <a:rPr lang="en-US" dirty="0" err="1"/>
              <a:t>hafa</a:t>
            </a:r>
            <a:r>
              <a:rPr lang="en-US" dirty="0"/>
              <a:t> ekki </a:t>
            </a:r>
            <a:r>
              <a:rPr lang="en-US" dirty="0" err="1"/>
              <a:t>sjálfstæða</a:t>
            </a:r>
            <a:r>
              <a:rPr lang="en-US" dirty="0"/>
              <a:t> </a:t>
            </a:r>
            <a:r>
              <a:rPr lang="en-US" dirty="0" err="1"/>
              <a:t>skattstofna</a:t>
            </a:r>
            <a:r>
              <a:rPr lang="en-US" dirty="0"/>
              <a:t>. </a:t>
            </a:r>
            <a:r>
              <a:rPr lang="en-US" dirty="0" err="1"/>
              <a:t>Þau</a:t>
            </a:r>
            <a:r>
              <a:rPr lang="en-US" dirty="0"/>
              <a:t> </a:t>
            </a:r>
            <a:r>
              <a:rPr lang="en-US" dirty="0" err="1"/>
              <a:t>fá</a:t>
            </a:r>
            <a:r>
              <a:rPr lang="en-US" dirty="0"/>
              <a:t> </a:t>
            </a:r>
            <a:r>
              <a:rPr lang="en-US" dirty="0" err="1"/>
              <a:t>framlög</a:t>
            </a:r>
            <a:r>
              <a:rPr lang="en-US" dirty="0"/>
              <a:t> </a:t>
            </a:r>
            <a:r>
              <a:rPr lang="en-US" dirty="0" err="1"/>
              <a:t>frá</a:t>
            </a:r>
            <a:r>
              <a:rPr lang="en-US" dirty="0"/>
              <a:t> </a:t>
            </a:r>
            <a:r>
              <a:rPr lang="en-US" dirty="0" err="1"/>
              <a:t>ríki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sveitarfélögum</a:t>
            </a:r>
            <a:r>
              <a:rPr lang="en-US" dirty="0"/>
              <a:t>.</a:t>
            </a:r>
          </a:p>
          <a:p>
            <a:r>
              <a:rPr lang="en-US" dirty="0" err="1"/>
              <a:t>Greiðslur</a:t>
            </a:r>
            <a:r>
              <a:rPr lang="en-US" dirty="0"/>
              <a:t> </a:t>
            </a:r>
            <a:r>
              <a:rPr lang="en-US" dirty="0" err="1"/>
              <a:t>sveitarfélaganna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héraðanna</a:t>
            </a:r>
            <a:r>
              <a:rPr lang="en-US" dirty="0"/>
              <a:t> </a:t>
            </a:r>
            <a:r>
              <a:rPr lang="en-US" dirty="0" err="1"/>
              <a:t>eru</a:t>
            </a:r>
            <a:r>
              <a:rPr lang="en-US" dirty="0"/>
              <a:t> </a:t>
            </a:r>
            <a:r>
              <a:rPr lang="en-US" dirty="0" err="1"/>
              <a:t>reiknaðar</a:t>
            </a:r>
            <a:r>
              <a:rPr lang="en-US" dirty="0"/>
              <a:t> inn í </a:t>
            </a:r>
            <a:r>
              <a:rPr lang="en-US" dirty="0" err="1"/>
              <a:t>grunnútgjaldaþörf</a:t>
            </a:r>
            <a:r>
              <a:rPr lang="en-US" dirty="0"/>
              <a:t> </a:t>
            </a:r>
            <a:r>
              <a:rPr lang="en-US" dirty="0" err="1"/>
              <a:t>sveitarfélaganna</a:t>
            </a:r>
            <a:r>
              <a:rPr lang="en-US" dirty="0"/>
              <a:t> v. </a:t>
            </a:r>
            <a:r>
              <a:rPr lang="en-US" dirty="0" err="1"/>
              <a:t>bloktilskudet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2695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5C9B1-63F9-499A-89DF-F290FF8A4C39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rgbClr val="FFFFFF"/>
                </a:solidFill>
              </a:rPr>
              <a:t>Svíþjóð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383C2-AC08-42A1-9CD6-DE77ACE98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FFB1A-4659-4B2D-BA2F-AF4CAAAD469A}" type="datetime1">
              <a:rPr lang="en-US" smtClean="0"/>
              <a:t>11/23/2021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0C492-CDFB-4C57-B91F-50A058BE5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GAJ ráðgjöf slf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4C79CD-3E85-447C-8DA8-578AB8536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9328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5C9B1-63F9-499A-89DF-F290FF8A4C39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3000" dirty="0" err="1">
                <a:solidFill>
                  <a:srgbClr val="FFFFFF"/>
                </a:solidFill>
              </a:rPr>
              <a:t>Sveitarstjórnarstigið</a:t>
            </a:r>
            <a:r>
              <a:rPr lang="en-US" sz="3000" dirty="0">
                <a:solidFill>
                  <a:srgbClr val="FFFFFF"/>
                </a:solidFill>
              </a:rPr>
              <a:t> </a:t>
            </a:r>
            <a:br>
              <a:rPr lang="en-US" sz="3000" dirty="0">
                <a:solidFill>
                  <a:srgbClr val="FFFFFF"/>
                </a:solidFill>
              </a:rPr>
            </a:br>
            <a:r>
              <a:rPr lang="en-US" sz="3000" dirty="0" err="1">
                <a:solidFill>
                  <a:srgbClr val="FFFFFF"/>
                </a:solidFill>
              </a:rPr>
              <a:t>Svíþjóð</a:t>
            </a:r>
            <a:endParaRPr lang="en-US" sz="3000" dirty="0">
              <a:solidFill>
                <a:srgbClr val="FFFFFF"/>
              </a:solidFill>
            </a:endParaRP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C0EA48B0-8678-4D28-A770-DAD56EF68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715208"/>
            <a:ext cx="10018713" cy="3350629"/>
          </a:xfrm>
        </p:spPr>
        <p:txBody>
          <a:bodyPr anchor="ctr">
            <a:normAutofit lnSpcReduction="10000"/>
          </a:bodyPr>
          <a:lstStyle/>
          <a:p>
            <a:r>
              <a:rPr lang="en-US" dirty="0" err="1"/>
              <a:t>Opinber</a:t>
            </a:r>
            <a:r>
              <a:rPr lang="en-US" dirty="0"/>
              <a:t> </a:t>
            </a:r>
            <a:r>
              <a:rPr lang="en-US" dirty="0" err="1"/>
              <a:t>stjórnsýsla</a:t>
            </a:r>
            <a:r>
              <a:rPr lang="en-US" dirty="0"/>
              <a:t> er </a:t>
            </a:r>
            <a:r>
              <a:rPr lang="en-US" dirty="0" err="1"/>
              <a:t>framkvæmd</a:t>
            </a:r>
            <a:r>
              <a:rPr lang="en-US" dirty="0"/>
              <a:t> í </a:t>
            </a:r>
            <a:r>
              <a:rPr lang="en-US" dirty="0" err="1"/>
              <a:t>þremur</a:t>
            </a:r>
            <a:r>
              <a:rPr lang="en-US" dirty="0"/>
              <a:t> </a:t>
            </a:r>
            <a:r>
              <a:rPr lang="en-US" dirty="0" err="1"/>
              <a:t>stjórnsýslustigum</a:t>
            </a:r>
            <a:endParaRPr lang="en-US" dirty="0"/>
          </a:p>
          <a:p>
            <a:pPr lvl="1"/>
            <a:r>
              <a:rPr lang="en-US" dirty="0" err="1"/>
              <a:t>Ríki</a:t>
            </a:r>
            <a:endParaRPr lang="en-US" dirty="0"/>
          </a:p>
          <a:p>
            <a:pPr lvl="1"/>
            <a:r>
              <a:rPr lang="en-US" dirty="0" err="1"/>
              <a:t>Héröð</a:t>
            </a:r>
            <a:r>
              <a:rPr lang="en-US" dirty="0"/>
              <a:t> (</a:t>
            </a:r>
            <a:r>
              <a:rPr lang="en-US" dirty="0" err="1"/>
              <a:t>lén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Sveitarfélög</a:t>
            </a:r>
            <a:endParaRPr lang="en-US" dirty="0"/>
          </a:p>
          <a:p>
            <a:r>
              <a:rPr lang="en-US" dirty="0"/>
              <a:t>Sveitarfél0gin </a:t>
            </a:r>
            <a:r>
              <a:rPr lang="en-US" dirty="0" err="1"/>
              <a:t>eru</a:t>
            </a:r>
            <a:r>
              <a:rPr lang="en-US" dirty="0"/>
              <a:t> 290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héröðin</a:t>
            </a:r>
            <a:r>
              <a:rPr lang="en-US" dirty="0"/>
              <a:t> </a:t>
            </a:r>
            <a:r>
              <a:rPr lang="en-US" dirty="0" err="1"/>
              <a:t>eru</a:t>
            </a:r>
            <a:r>
              <a:rPr lang="en-US" dirty="0"/>
              <a:t> 21</a:t>
            </a:r>
          </a:p>
          <a:p>
            <a:r>
              <a:rPr lang="en-US" dirty="0"/>
              <a:t> </a:t>
            </a:r>
            <a:r>
              <a:rPr lang="en-US" dirty="0" err="1"/>
              <a:t>Mikill</a:t>
            </a:r>
            <a:r>
              <a:rPr lang="en-US" dirty="0"/>
              <a:t> </a:t>
            </a:r>
            <a:r>
              <a:rPr lang="en-US" dirty="0" err="1"/>
              <a:t>munur</a:t>
            </a:r>
            <a:r>
              <a:rPr lang="en-US" dirty="0"/>
              <a:t> er á </a:t>
            </a:r>
            <a:r>
              <a:rPr lang="en-US" dirty="0" err="1"/>
              <a:t>íbúafjölda</a:t>
            </a:r>
            <a:r>
              <a:rPr lang="en-US" dirty="0"/>
              <a:t> </a:t>
            </a:r>
            <a:r>
              <a:rPr lang="en-US" dirty="0" err="1"/>
              <a:t>einstakra</a:t>
            </a:r>
            <a:r>
              <a:rPr lang="en-US" dirty="0"/>
              <a:t> </a:t>
            </a:r>
            <a:r>
              <a:rPr lang="en-US" dirty="0" err="1"/>
              <a:t>sveitarfélaga</a:t>
            </a:r>
            <a:r>
              <a:rPr lang="en-US" dirty="0"/>
              <a:t>, </a:t>
            </a:r>
            <a:r>
              <a:rPr lang="en-US" dirty="0" err="1"/>
              <a:t>Fjölmennasta</a:t>
            </a:r>
            <a:r>
              <a:rPr lang="en-US" dirty="0"/>
              <a:t> </a:t>
            </a:r>
            <a:r>
              <a:rPr lang="en-US" dirty="0" err="1"/>
              <a:t>sveitarfélagið</a:t>
            </a:r>
            <a:r>
              <a:rPr lang="en-US" dirty="0"/>
              <a:t> er </a:t>
            </a:r>
            <a:r>
              <a:rPr lang="en-US" dirty="0" err="1"/>
              <a:t>Stokkhólmur</a:t>
            </a:r>
            <a:r>
              <a:rPr lang="en-US" dirty="0"/>
              <a:t> </a:t>
            </a:r>
            <a:r>
              <a:rPr lang="en-US" dirty="0" err="1"/>
              <a:t>með</a:t>
            </a:r>
            <a:r>
              <a:rPr lang="en-US" dirty="0"/>
              <a:t> 950.000 </a:t>
            </a:r>
            <a:r>
              <a:rPr lang="en-US" dirty="0" err="1"/>
              <a:t>íbúa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hið</a:t>
            </a:r>
            <a:r>
              <a:rPr lang="en-US" dirty="0"/>
              <a:t> </a:t>
            </a:r>
            <a:r>
              <a:rPr lang="en-US" dirty="0" err="1"/>
              <a:t>fámennasta</a:t>
            </a:r>
            <a:r>
              <a:rPr lang="en-US" dirty="0"/>
              <a:t> er </a:t>
            </a:r>
            <a:r>
              <a:rPr lang="en-US" dirty="0" err="1"/>
              <a:t>með</a:t>
            </a:r>
            <a:r>
              <a:rPr lang="en-US" dirty="0"/>
              <a:t> 2.400 </a:t>
            </a:r>
            <a:r>
              <a:rPr lang="en-US" dirty="0" err="1"/>
              <a:t>íbúa</a:t>
            </a:r>
            <a:r>
              <a:rPr lang="en-US" dirty="0"/>
              <a:t>. 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383C2-AC08-42A1-9CD6-DE77ACE98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FFB1A-4659-4B2D-BA2F-AF4CAAAD469A}" type="datetime1">
              <a:rPr lang="en-US" smtClean="0"/>
              <a:t>11/23/2021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0C492-CDFB-4C57-B91F-50A058BE5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GAJ ráðgjöf slf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4C79CD-3E85-447C-8DA8-578AB8536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3394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5C9B1-63F9-499A-89DF-F290FF8A4C39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3000" dirty="0" err="1">
                <a:solidFill>
                  <a:srgbClr val="FFFFFF"/>
                </a:solidFill>
              </a:rPr>
              <a:t>Sveitarstjórnarstigið</a:t>
            </a:r>
            <a:r>
              <a:rPr lang="en-US" sz="3000" dirty="0">
                <a:solidFill>
                  <a:srgbClr val="FFFFFF"/>
                </a:solidFill>
              </a:rPr>
              <a:t> í </a:t>
            </a:r>
            <a:r>
              <a:rPr lang="en-US" sz="3000" dirty="0" err="1">
                <a:solidFill>
                  <a:srgbClr val="FFFFFF"/>
                </a:solidFill>
              </a:rPr>
              <a:t>Svíþjóð</a:t>
            </a:r>
            <a:br>
              <a:rPr lang="en-US" sz="3000" dirty="0">
                <a:solidFill>
                  <a:srgbClr val="FFFFFF"/>
                </a:solidFill>
              </a:rPr>
            </a:br>
            <a:r>
              <a:rPr lang="en-US" sz="3000" dirty="0">
                <a:solidFill>
                  <a:srgbClr val="FFFFFF"/>
                </a:solidFill>
              </a:rPr>
              <a:t>- </a:t>
            </a:r>
            <a:r>
              <a:rPr lang="en-US" sz="3000" dirty="0" err="1">
                <a:solidFill>
                  <a:srgbClr val="FFFFFF"/>
                </a:solidFill>
              </a:rPr>
              <a:t>tekjustofnar</a:t>
            </a:r>
            <a:r>
              <a:rPr lang="en-US" sz="3000" dirty="0">
                <a:solidFill>
                  <a:srgbClr val="FFFFFF"/>
                </a:solidFill>
              </a:rPr>
              <a:t> </a:t>
            </a:r>
            <a:r>
              <a:rPr lang="en-US" sz="3000" dirty="0" err="1">
                <a:solidFill>
                  <a:srgbClr val="FFFFFF"/>
                </a:solidFill>
              </a:rPr>
              <a:t>sveitarfélaga</a:t>
            </a:r>
            <a:endParaRPr lang="en-US" sz="3000" dirty="0">
              <a:solidFill>
                <a:srgbClr val="FFFFFF"/>
              </a:solidFill>
            </a:endParaRP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C0EA48B0-8678-4D28-A770-DAD56EF68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438399"/>
            <a:ext cx="10018713" cy="3915747"/>
          </a:xfrm>
        </p:spPr>
        <p:txBody>
          <a:bodyPr anchor="ctr">
            <a:normAutofit fontScale="92500" lnSpcReduction="20000"/>
          </a:bodyPr>
          <a:lstStyle/>
          <a:p>
            <a:r>
              <a:rPr lang="en-US" dirty="0" err="1"/>
              <a:t>Tekjustofnar</a:t>
            </a:r>
            <a:r>
              <a:rPr lang="en-US" dirty="0"/>
              <a:t> </a:t>
            </a:r>
            <a:r>
              <a:rPr lang="en-US" dirty="0" err="1"/>
              <a:t>sveitarfélaga</a:t>
            </a:r>
            <a:endParaRPr lang="en-US" dirty="0"/>
          </a:p>
          <a:p>
            <a:pPr lvl="1"/>
            <a:r>
              <a:rPr lang="en-US" dirty="0" err="1"/>
              <a:t>útsvar</a:t>
            </a:r>
            <a:r>
              <a:rPr lang="en-US" dirty="0"/>
              <a:t> (</a:t>
            </a:r>
            <a:r>
              <a:rPr lang="en-US" dirty="0" err="1"/>
              <a:t>tekjuskattur</a:t>
            </a:r>
            <a:r>
              <a:rPr lang="en-US" dirty="0"/>
              <a:t>)</a:t>
            </a:r>
          </a:p>
          <a:p>
            <a:pPr lvl="2"/>
            <a:r>
              <a:rPr lang="en-US" dirty="0" err="1"/>
              <a:t>Útsvar</a:t>
            </a:r>
            <a:r>
              <a:rPr lang="en-US" dirty="0"/>
              <a:t> er 32%. </a:t>
            </a:r>
            <a:r>
              <a:rPr lang="en-US" dirty="0" err="1"/>
              <a:t>Rennur</a:t>
            </a:r>
            <a:r>
              <a:rPr lang="en-US" dirty="0"/>
              <a:t> </a:t>
            </a:r>
            <a:r>
              <a:rPr lang="en-US" dirty="0" err="1"/>
              <a:t>bæði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ríkis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sveitarfélaga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þjónustutekjur</a:t>
            </a:r>
            <a:endParaRPr lang="en-US" dirty="0"/>
          </a:p>
          <a:p>
            <a:pPr lvl="1"/>
            <a:r>
              <a:rPr lang="en-US" dirty="0" err="1"/>
              <a:t>fjármagnstekjur</a:t>
            </a:r>
            <a:endParaRPr lang="en-US" dirty="0"/>
          </a:p>
          <a:p>
            <a:pPr lvl="1"/>
            <a:r>
              <a:rPr lang="en-US" dirty="0" err="1"/>
              <a:t>greiðslur</a:t>
            </a:r>
            <a:r>
              <a:rPr lang="en-US" dirty="0"/>
              <a:t> </a:t>
            </a:r>
            <a:r>
              <a:rPr lang="en-US" dirty="0" err="1"/>
              <a:t>úr</a:t>
            </a:r>
            <a:r>
              <a:rPr lang="en-US" dirty="0"/>
              <a:t> </a:t>
            </a:r>
            <a:r>
              <a:rPr lang="en-US" dirty="0" err="1"/>
              <a:t>jöfnunarkerfi</a:t>
            </a:r>
            <a:r>
              <a:rPr lang="en-US" dirty="0"/>
              <a:t> </a:t>
            </a:r>
            <a:r>
              <a:rPr lang="en-US" dirty="0" err="1"/>
              <a:t>sveitarfélaga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(</a:t>
            </a:r>
            <a:r>
              <a:rPr lang="en-US" dirty="0" err="1"/>
              <a:t>jöfnunarframlög</a:t>
            </a:r>
            <a:r>
              <a:rPr lang="en-US" dirty="0"/>
              <a:t> </a:t>
            </a:r>
            <a:r>
              <a:rPr lang="en-US" dirty="0" err="1"/>
              <a:t>eru</a:t>
            </a:r>
            <a:r>
              <a:rPr lang="en-US" dirty="0"/>
              <a:t> </a:t>
            </a:r>
            <a:r>
              <a:rPr lang="en-US" dirty="0" err="1"/>
              <a:t>fjármögnuð</a:t>
            </a:r>
            <a:r>
              <a:rPr lang="en-US" dirty="0"/>
              <a:t> </a:t>
            </a:r>
            <a:r>
              <a:rPr lang="en-US" dirty="0" err="1"/>
              <a:t>með</a:t>
            </a:r>
            <a:r>
              <a:rPr lang="en-US" dirty="0"/>
              <a:t> </a:t>
            </a:r>
            <a:r>
              <a:rPr lang="en-US" dirty="0" err="1"/>
              <a:t>beinum</a:t>
            </a:r>
            <a:r>
              <a:rPr lang="en-US" dirty="0"/>
              <a:t> </a:t>
            </a:r>
            <a:r>
              <a:rPr lang="en-US" dirty="0" err="1"/>
              <a:t>greiðslum</a:t>
            </a:r>
            <a:r>
              <a:rPr lang="en-US" dirty="0"/>
              <a:t> </a:t>
            </a:r>
            <a:r>
              <a:rPr lang="en-US" dirty="0" err="1"/>
              <a:t>úr</a:t>
            </a:r>
            <a:r>
              <a:rPr lang="en-US" dirty="0"/>
              <a:t> </a:t>
            </a:r>
            <a:r>
              <a:rPr lang="en-US" dirty="0" err="1"/>
              <a:t>ríkissjóði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r>
              <a:rPr lang="en-US" dirty="0" err="1"/>
              <a:t>Ath</a:t>
            </a:r>
            <a:r>
              <a:rPr lang="en-US" dirty="0"/>
              <a:t>: </a:t>
            </a:r>
            <a:r>
              <a:rPr lang="en-US" dirty="0" err="1"/>
              <a:t>Ríkið</a:t>
            </a:r>
            <a:r>
              <a:rPr lang="en-US" dirty="0"/>
              <a:t> </a:t>
            </a:r>
            <a:r>
              <a:rPr lang="en-US" dirty="0" err="1"/>
              <a:t>innheimtir</a:t>
            </a:r>
            <a:r>
              <a:rPr lang="en-US" dirty="0"/>
              <a:t> </a:t>
            </a:r>
            <a:r>
              <a:rPr lang="en-US" dirty="0" err="1"/>
              <a:t>fasteignaskatt</a:t>
            </a:r>
            <a:endParaRPr lang="en-US" dirty="0"/>
          </a:p>
          <a:p>
            <a:pPr lvl="2"/>
            <a:r>
              <a:rPr lang="en-US" dirty="0" err="1"/>
              <a:t>Sveitarfélögin</a:t>
            </a:r>
            <a:r>
              <a:rPr lang="en-US" dirty="0"/>
              <a:t> </a:t>
            </a:r>
            <a:r>
              <a:rPr lang="en-US" dirty="0" err="1"/>
              <a:t>innheimta</a:t>
            </a:r>
            <a:r>
              <a:rPr lang="en-US" dirty="0"/>
              <a:t> </a:t>
            </a:r>
            <a:r>
              <a:rPr lang="en-US" dirty="0" err="1"/>
              <a:t>lágt</a:t>
            </a:r>
            <a:r>
              <a:rPr lang="en-US" dirty="0"/>
              <a:t> </a:t>
            </a:r>
            <a:r>
              <a:rPr lang="en-US" dirty="0" err="1"/>
              <a:t>fasteignagjald</a:t>
            </a:r>
            <a:r>
              <a:rPr lang="en-US" dirty="0"/>
              <a:t>. </a:t>
            </a:r>
            <a:r>
              <a:rPr lang="en-US" dirty="0" err="1"/>
              <a:t>Nýbyggingar</a:t>
            </a:r>
            <a:r>
              <a:rPr lang="en-US" dirty="0"/>
              <a:t> </a:t>
            </a:r>
            <a:r>
              <a:rPr lang="en-US" dirty="0" err="1"/>
              <a:t>undanþegnar</a:t>
            </a:r>
            <a:r>
              <a:rPr lang="en-US" dirty="0"/>
              <a:t> </a:t>
            </a:r>
            <a:r>
              <a:rPr lang="en-US" dirty="0" err="1"/>
              <a:t>gjaldinu</a:t>
            </a:r>
            <a:r>
              <a:rPr lang="en-US" dirty="0"/>
              <a:t> í 15 </a:t>
            </a:r>
            <a:r>
              <a:rPr lang="en-US" dirty="0" err="1"/>
              <a:t>ár</a:t>
            </a:r>
            <a:r>
              <a:rPr lang="en-US" dirty="0"/>
              <a:t>.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383C2-AC08-42A1-9CD6-DE77ACE98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FFB1A-4659-4B2D-BA2F-AF4CAAAD469A}" type="datetime1">
              <a:rPr lang="en-US" smtClean="0"/>
              <a:t>11/23/2021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0C492-CDFB-4C57-B91F-50A058BE5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GAJ ráðgjöf slf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4C79CD-3E85-447C-8DA8-578AB8536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6901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5C9B1-63F9-499A-89DF-F290FF8A4C39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3000" dirty="0" err="1">
                <a:solidFill>
                  <a:srgbClr val="FFFFFF"/>
                </a:solidFill>
              </a:rPr>
              <a:t>Sveitarstjórnarstigið</a:t>
            </a:r>
            <a:r>
              <a:rPr lang="en-US" sz="3000" dirty="0">
                <a:solidFill>
                  <a:srgbClr val="FFFFFF"/>
                </a:solidFill>
              </a:rPr>
              <a:t> í </a:t>
            </a:r>
            <a:r>
              <a:rPr lang="en-US" sz="3000" dirty="0" err="1">
                <a:solidFill>
                  <a:srgbClr val="FFFFFF"/>
                </a:solidFill>
              </a:rPr>
              <a:t>Svíþjóð</a:t>
            </a:r>
            <a:br>
              <a:rPr lang="en-US" sz="3000" dirty="0">
                <a:solidFill>
                  <a:srgbClr val="FFFFFF"/>
                </a:solidFill>
              </a:rPr>
            </a:br>
            <a:r>
              <a:rPr lang="en-US" sz="3000" dirty="0">
                <a:solidFill>
                  <a:srgbClr val="FFFFFF"/>
                </a:solidFill>
              </a:rPr>
              <a:t>- </a:t>
            </a:r>
            <a:r>
              <a:rPr lang="en-US" sz="3000" dirty="0" err="1">
                <a:solidFill>
                  <a:srgbClr val="FFFFFF"/>
                </a:solidFill>
              </a:rPr>
              <a:t>tekjustofnar</a:t>
            </a:r>
            <a:r>
              <a:rPr lang="en-US" sz="3000" dirty="0">
                <a:solidFill>
                  <a:srgbClr val="FFFFFF"/>
                </a:solidFill>
              </a:rPr>
              <a:t> </a:t>
            </a:r>
            <a:r>
              <a:rPr lang="en-US" sz="3000" dirty="0" err="1">
                <a:solidFill>
                  <a:srgbClr val="FFFFFF"/>
                </a:solidFill>
              </a:rPr>
              <a:t>sveitarfélaga</a:t>
            </a:r>
            <a:endParaRPr lang="en-US" sz="3000" dirty="0">
              <a:solidFill>
                <a:srgbClr val="FFFF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383C2-AC08-42A1-9CD6-DE77ACE98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FFB1A-4659-4B2D-BA2F-AF4CAAAD469A}" type="datetime1">
              <a:rPr lang="en-US" smtClean="0"/>
              <a:t>11/23/2021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0C492-CDFB-4C57-B91F-50A058BE5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GAJ ráðgjöf slf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4C79CD-3E85-447C-8DA8-578AB8536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27</a:t>
            </a:fld>
            <a:endParaRPr lang="en-US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4BF89C5-00AC-4E6D-9A66-117DC90935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5808258"/>
              </p:ext>
            </p:extLst>
          </p:nvPr>
        </p:nvGraphicFramePr>
        <p:xfrm>
          <a:off x="1484313" y="2210637"/>
          <a:ext cx="10018712" cy="4037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936971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5C9B1-63F9-499A-89DF-F290FF8A4C39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3000" dirty="0" err="1">
                <a:solidFill>
                  <a:srgbClr val="FFFFFF"/>
                </a:solidFill>
              </a:rPr>
              <a:t>Sveitarstjórnarstigið</a:t>
            </a:r>
            <a:r>
              <a:rPr lang="en-US" sz="3000" dirty="0">
                <a:solidFill>
                  <a:srgbClr val="FFFFFF"/>
                </a:solidFill>
              </a:rPr>
              <a:t> í </a:t>
            </a:r>
            <a:r>
              <a:rPr lang="en-US" sz="3000" dirty="0" err="1">
                <a:solidFill>
                  <a:srgbClr val="FFFFFF"/>
                </a:solidFill>
              </a:rPr>
              <a:t>Svíþjóð</a:t>
            </a:r>
            <a:br>
              <a:rPr lang="en-US" sz="3000" dirty="0">
                <a:solidFill>
                  <a:srgbClr val="FFFFFF"/>
                </a:solidFill>
              </a:rPr>
            </a:br>
            <a:r>
              <a:rPr lang="en-US" sz="3000" dirty="0">
                <a:solidFill>
                  <a:srgbClr val="FFFFFF"/>
                </a:solidFill>
              </a:rPr>
              <a:t>- </a:t>
            </a:r>
            <a:r>
              <a:rPr lang="en-US" sz="3000" dirty="0" err="1">
                <a:solidFill>
                  <a:srgbClr val="FFFFFF"/>
                </a:solidFill>
              </a:rPr>
              <a:t>tekjustofnar</a:t>
            </a:r>
            <a:r>
              <a:rPr lang="en-US" sz="3000" dirty="0">
                <a:solidFill>
                  <a:srgbClr val="FFFFFF"/>
                </a:solidFill>
              </a:rPr>
              <a:t> </a:t>
            </a:r>
            <a:r>
              <a:rPr lang="en-US" sz="3000" dirty="0" err="1">
                <a:solidFill>
                  <a:srgbClr val="FFFFFF"/>
                </a:solidFill>
              </a:rPr>
              <a:t>sveitarfélaga</a:t>
            </a:r>
            <a:endParaRPr lang="en-US" sz="3000" dirty="0">
              <a:solidFill>
                <a:srgbClr val="FFFFFF"/>
              </a:solidFill>
            </a:endParaRP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C0EA48B0-8678-4D28-A770-DAD56EF68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2278223"/>
            <a:ext cx="10018713" cy="3915747"/>
          </a:xfrm>
        </p:spPr>
        <p:txBody>
          <a:bodyPr anchor="ctr">
            <a:normAutofit/>
          </a:bodyPr>
          <a:lstStyle/>
          <a:p>
            <a:r>
              <a:rPr lang="en-US" dirty="0"/>
              <a:t>Ekki </a:t>
            </a:r>
            <a:r>
              <a:rPr lang="en-US" dirty="0" err="1"/>
              <a:t>fara</a:t>
            </a:r>
            <a:r>
              <a:rPr lang="en-US" dirty="0"/>
              <a:t> </a:t>
            </a:r>
            <a:r>
              <a:rPr lang="en-US" dirty="0" err="1"/>
              <a:t>fram</a:t>
            </a:r>
            <a:r>
              <a:rPr lang="en-US" dirty="0"/>
              <a:t> </a:t>
            </a:r>
            <a:r>
              <a:rPr lang="en-US" dirty="0" err="1"/>
              <a:t>árlegar</a:t>
            </a:r>
            <a:r>
              <a:rPr lang="en-US" dirty="0"/>
              <a:t> </a:t>
            </a:r>
            <a:r>
              <a:rPr lang="en-US" dirty="0" err="1"/>
              <a:t>formlegar</a:t>
            </a:r>
            <a:r>
              <a:rPr lang="en-US" dirty="0"/>
              <a:t> </a:t>
            </a:r>
            <a:r>
              <a:rPr lang="en-US" dirty="0" err="1"/>
              <a:t>viðræður</a:t>
            </a:r>
            <a:r>
              <a:rPr lang="en-US" dirty="0"/>
              <a:t> milli </a:t>
            </a:r>
            <a:r>
              <a:rPr lang="en-US" dirty="0" err="1"/>
              <a:t>ríkis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sveitarfélaga</a:t>
            </a:r>
            <a:r>
              <a:rPr lang="en-US" dirty="0"/>
              <a:t> um </a:t>
            </a:r>
            <a:r>
              <a:rPr lang="en-US" dirty="0" err="1"/>
              <a:t>heildarfjármál</a:t>
            </a:r>
            <a:r>
              <a:rPr lang="en-US" dirty="0"/>
              <a:t> </a:t>
            </a:r>
            <a:r>
              <a:rPr lang="en-US" dirty="0" err="1"/>
              <a:t>sveitarfélaga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héraða</a:t>
            </a:r>
            <a:r>
              <a:rPr lang="en-US" dirty="0"/>
              <a:t> (</a:t>
            </a:r>
            <a:r>
              <a:rPr lang="en-US" dirty="0" err="1"/>
              <a:t>léna</a:t>
            </a:r>
            <a:r>
              <a:rPr lang="en-US" dirty="0"/>
              <a:t>)</a:t>
            </a:r>
          </a:p>
          <a:p>
            <a:r>
              <a:rPr lang="en-US" dirty="0" err="1"/>
              <a:t>Lagaumhverfi</a:t>
            </a:r>
            <a:r>
              <a:rPr lang="en-US" dirty="0"/>
              <a:t> um </a:t>
            </a:r>
            <a:r>
              <a:rPr lang="en-US" dirty="0" err="1"/>
              <a:t>fjármál</a:t>
            </a:r>
            <a:r>
              <a:rPr lang="en-US" dirty="0"/>
              <a:t> </a:t>
            </a:r>
            <a:r>
              <a:rPr lang="en-US" dirty="0" err="1"/>
              <a:t>sveitarfélaga</a:t>
            </a:r>
            <a:r>
              <a:rPr lang="en-US" dirty="0"/>
              <a:t> er </a:t>
            </a:r>
            <a:r>
              <a:rPr lang="en-US" dirty="0" err="1"/>
              <a:t>mjög</a:t>
            </a:r>
            <a:r>
              <a:rPr lang="en-US" dirty="0"/>
              <a:t> </a:t>
            </a:r>
            <a:r>
              <a:rPr lang="en-US" dirty="0" err="1"/>
              <a:t>vandað</a:t>
            </a:r>
            <a:endParaRPr lang="en-US" dirty="0"/>
          </a:p>
          <a:p>
            <a:r>
              <a:rPr lang="en-US" dirty="0" err="1"/>
              <a:t>Mikil</a:t>
            </a:r>
            <a:r>
              <a:rPr lang="en-US" dirty="0"/>
              <a:t> </a:t>
            </a:r>
            <a:r>
              <a:rPr lang="en-US" dirty="0" err="1"/>
              <a:t>áhersla</a:t>
            </a:r>
            <a:r>
              <a:rPr lang="en-US" dirty="0"/>
              <a:t> </a:t>
            </a:r>
            <a:r>
              <a:rPr lang="en-US" dirty="0" err="1"/>
              <a:t>lögð</a:t>
            </a:r>
            <a:r>
              <a:rPr lang="en-US" dirty="0"/>
              <a:t> á í </a:t>
            </a:r>
            <a:r>
              <a:rPr lang="en-US" dirty="0" err="1"/>
              <a:t>lagaumhverfinu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sveitarfélög</a:t>
            </a:r>
            <a:r>
              <a:rPr lang="en-US" dirty="0"/>
              <a:t> </a:t>
            </a:r>
            <a:r>
              <a:rPr lang="en-US" dirty="0" err="1"/>
              <a:t>ástundi</a:t>
            </a:r>
            <a:r>
              <a:rPr lang="en-US" dirty="0"/>
              <a:t> </a:t>
            </a:r>
            <a:r>
              <a:rPr lang="en-US" dirty="0" err="1"/>
              <a:t>vandaðan</a:t>
            </a:r>
            <a:r>
              <a:rPr lang="en-US" dirty="0"/>
              <a:t> </a:t>
            </a:r>
            <a:r>
              <a:rPr lang="en-US" dirty="0" err="1"/>
              <a:t>rekstur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veiti</a:t>
            </a:r>
            <a:r>
              <a:rPr lang="en-US" dirty="0"/>
              <a:t> </a:t>
            </a:r>
            <a:r>
              <a:rPr lang="en-US" dirty="0" err="1"/>
              <a:t>eins</a:t>
            </a:r>
            <a:r>
              <a:rPr lang="en-US" dirty="0"/>
              <a:t> </a:t>
            </a:r>
            <a:r>
              <a:rPr lang="en-US" dirty="0" err="1"/>
              <a:t>mikla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góða</a:t>
            </a:r>
            <a:r>
              <a:rPr lang="en-US" dirty="0"/>
              <a:t> </a:t>
            </a:r>
            <a:r>
              <a:rPr lang="en-US" dirty="0" err="1"/>
              <a:t>þjónustu</a:t>
            </a:r>
            <a:r>
              <a:rPr lang="en-US" dirty="0"/>
              <a:t> </a:t>
            </a:r>
            <a:r>
              <a:rPr lang="en-US" dirty="0" err="1"/>
              <a:t>fyrir</a:t>
            </a:r>
            <a:r>
              <a:rPr lang="en-US" dirty="0"/>
              <a:t> </a:t>
            </a:r>
            <a:r>
              <a:rPr lang="en-US" dirty="0" err="1"/>
              <a:t>það</a:t>
            </a:r>
            <a:r>
              <a:rPr lang="en-US" dirty="0"/>
              <a:t> </a:t>
            </a:r>
            <a:r>
              <a:rPr lang="en-US" dirty="0" err="1"/>
              <a:t>fjármagn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tiltækt</a:t>
            </a:r>
            <a:r>
              <a:rPr lang="en-US" dirty="0"/>
              <a:t> er</a:t>
            </a:r>
          </a:p>
          <a:p>
            <a:r>
              <a:rPr lang="en-US" dirty="0" err="1"/>
              <a:t>Megináhersla</a:t>
            </a:r>
            <a:r>
              <a:rPr lang="en-US" dirty="0"/>
              <a:t> </a:t>
            </a:r>
            <a:r>
              <a:rPr lang="en-US" dirty="0" err="1"/>
              <a:t>lögð</a:t>
            </a:r>
            <a:r>
              <a:rPr lang="en-US" dirty="0"/>
              <a:t> á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halda</a:t>
            </a:r>
            <a:r>
              <a:rPr lang="en-US" dirty="0"/>
              <a:t> </a:t>
            </a:r>
            <a:r>
              <a:rPr lang="en-US" dirty="0" err="1"/>
              <a:t>jafnvægisregluna</a:t>
            </a:r>
            <a:r>
              <a:rPr lang="en-US" dirty="0"/>
              <a:t>.  </a:t>
            </a:r>
          </a:p>
          <a:p>
            <a:pPr lvl="1"/>
            <a:r>
              <a:rPr lang="en-US" dirty="0" err="1"/>
              <a:t>Ef</a:t>
            </a:r>
            <a:r>
              <a:rPr lang="en-US" dirty="0"/>
              <a:t> </a:t>
            </a:r>
            <a:r>
              <a:rPr lang="en-US" dirty="0" err="1"/>
              <a:t>rekstrarniðurstaða</a:t>
            </a:r>
            <a:r>
              <a:rPr lang="en-US" dirty="0"/>
              <a:t> er </a:t>
            </a:r>
            <a:r>
              <a:rPr lang="en-US" dirty="0" err="1"/>
              <a:t>neikvæð</a:t>
            </a:r>
            <a:r>
              <a:rPr lang="en-US" dirty="0"/>
              <a:t> </a:t>
            </a:r>
            <a:r>
              <a:rPr lang="en-US" dirty="0" err="1"/>
              <a:t>skal</a:t>
            </a:r>
            <a:r>
              <a:rPr lang="en-US" dirty="0"/>
              <a:t> </a:t>
            </a:r>
            <a:r>
              <a:rPr lang="en-US" dirty="0" err="1"/>
              <a:t>vinna</a:t>
            </a:r>
            <a:r>
              <a:rPr lang="en-US" dirty="0"/>
              <a:t> </a:t>
            </a:r>
            <a:r>
              <a:rPr lang="en-US" dirty="0" err="1"/>
              <a:t>hallann</a:t>
            </a:r>
            <a:r>
              <a:rPr lang="en-US" dirty="0"/>
              <a:t> </a:t>
            </a:r>
            <a:r>
              <a:rPr lang="en-US" dirty="0" err="1"/>
              <a:t>upp</a:t>
            </a:r>
            <a:r>
              <a:rPr lang="en-US" dirty="0"/>
              <a:t> á </a:t>
            </a:r>
            <a:r>
              <a:rPr lang="en-US" dirty="0" err="1"/>
              <a:t>næstu</a:t>
            </a:r>
            <a:r>
              <a:rPr lang="en-US" dirty="0"/>
              <a:t> </a:t>
            </a:r>
            <a:r>
              <a:rPr lang="en-US" dirty="0" err="1"/>
              <a:t>þremur</a:t>
            </a:r>
            <a:r>
              <a:rPr lang="en-US" dirty="0"/>
              <a:t> </a:t>
            </a:r>
            <a:r>
              <a:rPr lang="en-US" dirty="0" err="1"/>
              <a:t>árum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383C2-AC08-42A1-9CD6-DE77ACE98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FFB1A-4659-4B2D-BA2F-AF4CAAAD469A}" type="datetime1">
              <a:rPr lang="en-US" smtClean="0"/>
              <a:t>11/23/2021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0C492-CDFB-4C57-B91F-50A058BE5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GAJ ráðgjöf slf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4C79CD-3E85-447C-8DA8-578AB8536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2267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5C9B1-63F9-499A-89DF-F290FF8A4C39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3000" dirty="0" err="1">
                <a:solidFill>
                  <a:srgbClr val="FFFFFF"/>
                </a:solidFill>
              </a:rPr>
              <a:t>Sveitarstjórnarstigið</a:t>
            </a:r>
            <a:r>
              <a:rPr lang="en-US" sz="3000" dirty="0">
                <a:solidFill>
                  <a:srgbClr val="FFFFFF"/>
                </a:solidFill>
              </a:rPr>
              <a:t> í </a:t>
            </a:r>
            <a:r>
              <a:rPr lang="en-US" sz="3000" dirty="0" err="1">
                <a:solidFill>
                  <a:srgbClr val="FFFFFF"/>
                </a:solidFill>
              </a:rPr>
              <a:t>Svíþjóð</a:t>
            </a:r>
            <a:br>
              <a:rPr lang="en-US" sz="3000" dirty="0">
                <a:solidFill>
                  <a:srgbClr val="FFFFFF"/>
                </a:solidFill>
              </a:rPr>
            </a:br>
            <a:r>
              <a:rPr lang="en-US" sz="3000" dirty="0">
                <a:solidFill>
                  <a:srgbClr val="FFFFFF"/>
                </a:solidFill>
              </a:rPr>
              <a:t>- </a:t>
            </a:r>
            <a:r>
              <a:rPr lang="en-US" sz="3000" dirty="0" err="1">
                <a:solidFill>
                  <a:srgbClr val="FFFFFF"/>
                </a:solidFill>
              </a:rPr>
              <a:t>Jöfnunarkerfi</a:t>
            </a:r>
            <a:r>
              <a:rPr lang="en-US" sz="3000" dirty="0">
                <a:solidFill>
                  <a:srgbClr val="FFFFFF"/>
                </a:solidFill>
              </a:rPr>
              <a:t> </a:t>
            </a:r>
            <a:r>
              <a:rPr lang="en-US" sz="3000" dirty="0" err="1">
                <a:solidFill>
                  <a:srgbClr val="FFFFFF"/>
                </a:solidFill>
              </a:rPr>
              <a:t>sveitarfélaga</a:t>
            </a:r>
            <a:endParaRPr lang="en-US" sz="3000" dirty="0">
              <a:solidFill>
                <a:srgbClr val="FFFFFF"/>
              </a:solidFill>
            </a:endParaRP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C0EA48B0-8678-4D28-A770-DAD56EF68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133946"/>
            <a:ext cx="10018713" cy="4222466"/>
          </a:xfrm>
        </p:spPr>
        <p:txBody>
          <a:bodyPr anchor="ctr">
            <a:normAutofit fontScale="85000" lnSpcReduction="10000"/>
          </a:bodyPr>
          <a:lstStyle/>
          <a:p>
            <a:r>
              <a:rPr lang="en-US" dirty="0" err="1"/>
              <a:t>Heildarfjárhæð</a:t>
            </a:r>
            <a:r>
              <a:rPr lang="en-US" dirty="0"/>
              <a:t> </a:t>
            </a:r>
            <a:r>
              <a:rPr lang="en-US" dirty="0" err="1"/>
              <a:t>ríkisframlaga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jöfnunarkerfisins</a:t>
            </a:r>
            <a:r>
              <a:rPr lang="en-US" dirty="0"/>
              <a:t> er </a:t>
            </a:r>
            <a:r>
              <a:rPr lang="en-US" dirty="0" err="1"/>
              <a:t>ákveðin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hluta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í </a:t>
            </a:r>
            <a:r>
              <a:rPr lang="en-US" dirty="0" err="1"/>
              <a:t>viðræðum</a:t>
            </a:r>
            <a:r>
              <a:rPr lang="en-US" dirty="0"/>
              <a:t> milli </a:t>
            </a:r>
            <a:r>
              <a:rPr lang="en-US" dirty="0" err="1"/>
              <a:t>ríkisins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sambands</a:t>
            </a:r>
            <a:r>
              <a:rPr lang="en-US" dirty="0"/>
              <a:t> </a:t>
            </a:r>
            <a:r>
              <a:rPr lang="en-US" dirty="0" err="1"/>
              <a:t>sveitarfélaga</a:t>
            </a:r>
            <a:r>
              <a:rPr lang="en-US" dirty="0"/>
              <a:t> (SKR)</a:t>
            </a:r>
          </a:p>
          <a:p>
            <a:r>
              <a:rPr lang="en-US" dirty="0" err="1"/>
              <a:t>Framkvæmd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útfærsla</a:t>
            </a:r>
            <a:r>
              <a:rPr lang="en-US" dirty="0"/>
              <a:t> </a:t>
            </a:r>
            <a:r>
              <a:rPr lang="en-US" dirty="0" err="1"/>
              <a:t>útgreiðslu</a:t>
            </a:r>
            <a:r>
              <a:rPr lang="en-US" dirty="0"/>
              <a:t> </a:t>
            </a:r>
            <a:r>
              <a:rPr lang="en-US" dirty="0" err="1"/>
              <a:t>framlaga</a:t>
            </a:r>
            <a:r>
              <a:rPr lang="en-US" dirty="0"/>
              <a:t> er </a:t>
            </a:r>
            <a:r>
              <a:rPr lang="en-US" dirty="0" err="1"/>
              <a:t>framkvæmd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fjármálaráðuneytinu</a:t>
            </a:r>
            <a:r>
              <a:rPr lang="en-US" dirty="0"/>
              <a:t> </a:t>
            </a:r>
            <a:r>
              <a:rPr lang="en-US" dirty="0" err="1"/>
              <a:t>eftir</a:t>
            </a:r>
            <a:r>
              <a:rPr lang="en-US" dirty="0"/>
              <a:t> </a:t>
            </a:r>
            <a:r>
              <a:rPr lang="en-US" dirty="0" err="1"/>
              <a:t>lögbundnum</a:t>
            </a:r>
            <a:r>
              <a:rPr lang="en-US" dirty="0"/>
              <a:t> </a:t>
            </a:r>
            <a:r>
              <a:rPr lang="en-US" dirty="0" err="1"/>
              <a:t>reiknireglum</a:t>
            </a:r>
            <a:endParaRPr lang="en-US" dirty="0"/>
          </a:p>
          <a:p>
            <a:r>
              <a:rPr lang="en-US" dirty="0" err="1"/>
              <a:t>Jöfnunarkerfi</a:t>
            </a:r>
            <a:r>
              <a:rPr lang="en-US" dirty="0"/>
              <a:t> </a:t>
            </a:r>
            <a:r>
              <a:rPr lang="en-US" dirty="0" err="1"/>
              <a:t>sveitarfélaga</a:t>
            </a:r>
            <a:r>
              <a:rPr lang="en-US" dirty="0"/>
              <a:t> </a:t>
            </a:r>
            <a:r>
              <a:rPr lang="en-US" dirty="0" err="1"/>
              <a:t>samanstendur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fimm</a:t>
            </a:r>
            <a:r>
              <a:rPr lang="en-US" dirty="0"/>
              <a:t> </a:t>
            </a:r>
            <a:r>
              <a:rPr lang="en-US" dirty="0" err="1"/>
              <a:t>meginþáttum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Tekjujöfnunarframlög</a:t>
            </a:r>
            <a:endParaRPr lang="en-US" dirty="0"/>
          </a:p>
          <a:p>
            <a:pPr lvl="1"/>
            <a:r>
              <a:rPr lang="en-US" dirty="0" err="1"/>
              <a:t>Útgjaldajöfnunarframlög</a:t>
            </a:r>
            <a:endParaRPr lang="en-US" dirty="0"/>
          </a:p>
          <a:p>
            <a:pPr lvl="1"/>
            <a:r>
              <a:rPr lang="en-US" dirty="0" err="1"/>
              <a:t>Framlög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jafna</a:t>
            </a:r>
            <a:r>
              <a:rPr lang="en-US" dirty="0"/>
              <a:t> </a:t>
            </a:r>
            <a:r>
              <a:rPr lang="en-US" dirty="0" err="1"/>
              <a:t>aðstöðumun</a:t>
            </a:r>
            <a:r>
              <a:rPr lang="en-US" dirty="0"/>
              <a:t> </a:t>
            </a:r>
            <a:r>
              <a:rPr lang="en-US" dirty="0" err="1"/>
              <a:t>sveitarfélaga</a:t>
            </a:r>
            <a:r>
              <a:rPr lang="en-US" dirty="0"/>
              <a:t> (</a:t>
            </a:r>
            <a:r>
              <a:rPr lang="en-US" dirty="0" err="1"/>
              <a:t>strukurbidrag</a:t>
            </a:r>
            <a:r>
              <a:rPr lang="en-US" dirty="0"/>
              <a:t>) </a:t>
            </a:r>
            <a:r>
              <a:rPr lang="en-US" dirty="0" err="1"/>
              <a:t>vegna</a:t>
            </a:r>
            <a:r>
              <a:rPr lang="en-US" dirty="0"/>
              <a:t> </a:t>
            </a:r>
            <a:r>
              <a:rPr lang="en-US" dirty="0" err="1"/>
              <a:t>breytinga</a:t>
            </a:r>
            <a:r>
              <a:rPr lang="en-US" dirty="0"/>
              <a:t> á </a:t>
            </a:r>
            <a:r>
              <a:rPr lang="en-US" dirty="0" err="1"/>
              <a:t>jöfnunarkerfinu</a:t>
            </a:r>
            <a:r>
              <a:rPr lang="en-US" dirty="0"/>
              <a:t> </a:t>
            </a:r>
            <a:r>
              <a:rPr lang="en-US" dirty="0" err="1"/>
              <a:t>frá</a:t>
            </a:r>
            <a:r>
              <a:rPr lang="en-US" dirty="0"/>
              <a:t> </a:t>
            </a:r>
            <a:r>
              <a:rPr lang="en-US" dirty="0" err="1"/>
              <a:t>árinu</a:t>
            </a:r>
            <a:r>
              <a:rPr lang="en-US" dirty="0"/>
              <a:t> 2005</a:t>
            </a:r>
          </a:p>
          <a:p>
            <a:pPr lvl="1"/>
            <a:r>
              <a:rPr lang="en-US" dirty="0" err="1"/>
              <a:t>Yfirfærsluframlag</a:t>
            </a:r>
            <a:r>
              <a:rPr lang="en-US" dirty="0"/>
              <a:t> (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mæta</a:t>
            </a:r>
            <a:r>
              <a:rPr lang="en-US" dirty="0"/>
              <a:t> </a:t>
            </a:r>
            <a:r>
              <a:rPr lang="en-US" dirty="0" err="1"/>
              <a:t>breytingum</a:t>
            </a:r>
            <a:r>
              <a:rPr lang="en-US" dirty="0"/>
              <a:t> á </a:t>
            </a:r>
            <a:r>
              <a:rPr lang="en-US" dirty="0" err="1"/>
              <a:t>jöfnunarkerfinu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tóku</a:t>
            </a:r>
            <a:r>
              <a:rPr lang="en-US" dirty="0"/>
              <a:t> </a:t>
            </a:r>
            <a:r>
              <a:rPr lang="en-US" dirty="0" err="1"/>
              <a:t>gildi</a:t>
            </a:r>
            <a:r>
              <a:rPr lang="en-US" dirty="0"/>
              <a:t> á </a:t>
            </a:r>
            <a:r>
              <a:rPr lang="en-US" dirty="0" err="1"/>
              <a:t>árunum</a:t>
            </a:r>
            <a:r>
              <a:rPr lang="en-US" dirty="0"/>
              <a:t> 2014-2016)</a:t>
            </a:r>
          </a:p>
          <a:p>
            <a:pPr lvl="1"/>
            <a:r>
              <a:rPr lang="en-US" dirty="0" err="1"/>
              <a:t>Leiðréttingarframlag</a:t>
            </a:r>
            <a:r>
              <a:rPr lang="en-US" dirty="0"/>
              <a:t> (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mæta</a:t>
            </a:r>
            <a:r>
              <a:rPr lang="en-US" dirty="0"/>
              <a:t> </a:t>
            </a:r>
            <a:r>
              <a:rPr lang="en-US" dirty="0" err="1"/>
              <a:t>endanlegu</a:t>
            </a:r>
            <a:r>
              <a:rPr lang="en-US" dirty="0"/>
              <a:t> </a:t>
            </a:r>
            <a:r>
              <a:rPr lang="en-US" dirty="0" err="1"/>
              <a:t>uppgjöri</a:t>
            </a:r>
            <a:r>
              <a:rPr lang="en-US" dirty="0"/>
              <a:t> á </a:t>
            </a:r>
            <a:r>
              <a:rPr lang="en-US" dirty="0" err="1"/>
              <a:t>fyrrgreindum</a:t>
            </a:r>
            <a:r>
              <a:rPr lang="en-US" dirty="0"/>
              <a:t> </a:t>
            </a:r>
            <a:r>
              <a:rPr lang="en-US" dirty="0" err="1"/>
              <a:t>fjórum</a:t>
            </a:r>
            <a:r>
              <a:rPr lang="en-US" dirty="0"/>
              <a:t> </a:t>
            </a:r>
            <a:r>
              <a:rPr lang="en-US" dirty="0" err="1"/>
              <a:t>framlögum</a:t>
            </a:r>
            <a:r>
              <a:rPr lang="en-US" dirty="0"/>
              <a:t> (+/-))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383C2-AC08-42A1-9CD6-DE77ACE98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FFB1A-4659-4B2D-BA2F-AF4CAAAD469A}" type="datetime1">
              <a:rPr lang="en-US" smtClean="0"/>
              <a:t>11/23/2021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0C492-CDFB-4C57-B91F-50A058BE5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GAJ </a:t>
            </a:r>
            <a:r>
              <a:rPr lang="en-US" dirty="0" err="1"/>
              <a:t>ráðgjöf</a:t>
            </a:r>
            <a:r>
              <a:rPr lang="en-US" dirty="0"/>
              <a:t> </a:t>
            </a:r>
            <a:r>
              <a:rPr lang="en-US" dirty="0" err="1"/>
              <a:t>slf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4C79CD-3E85-447C-8DA8-578AB8536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558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5C9B1-63F9-499A-89DF-F290FF8A4C39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3000" dirty="0" err="1">
                <a:solidFill>
                  <a:srgbClr val="FFFFFF"/>
                </a:solidFill>
              </a:rPr>
              <a:t>Skýrsla</a:t>
            </a:r>
            <a:r>
              <a:rPr lang="en-US" sz="3000" dirty="0">
                <a:solidFill>
                  <a:srgbClr val="FFFFFF"/>
                </a:solidFill>
              </a:rPr>
              <a:t> </a:t>
            </a:r>
            <a:r>
              <a:rPr lang="en-US" sz="3000" dirty="0" err="1">
                <a:solidFill>
                  <a:srgbClr val="FFFFFF"/>
                </a:solidFill>
              </a:rPr>
              <a:t>unnin</a:t>
            </a:r>
            <a:r>
              <a:rPr lang="en-US" sz="3000" dirty="0">
                <a:solidFill>
                  <a:srgbClr val="FFFFFF"/>
                </a:solidFill>
              </a:rPr>
              <a:t> </a:t>
            </a:r>
            <a:r>
              <a:rPr lang="en-US" sz="3000" dirty="0" err="1">
                <a:solidFill>
                  <a:srgbClr val="FFFFFF"/>
                </a:solidFill>
              </a:rPr>
              <a:t>fyrir</a:t>
            </a:r>
            <a:r>
              <a:rPr lang="en-US" sz="3000" dirty="0">
                <a:solidFill>
                  <a:srgbClr val="FFFFFF"/>
                </a:solidFill>
              </a:rPr>
              <a:t> </a:t>
            </a:r>
            <a:r>
              <a:rPr lang="en-US" sz="3000" dirty="0" err="1">
                <a:solidFill>
                  <a:srgbClr val="FFFFFF"/>
                </a:solidFill>
              </a:rPr>
              <a:t>Samgöngu</a:t>
            </a:r>
            <a:r>
              <a:rPr lang="en-US" sz="3000" dirty="0">
                <a:solidFill>
                  <a:srgbClr val="FFFFFF"/>
                </a:solidFill>
              </a:rPr>
              <a:t>- </a:t>
            </a:r>
            <a:r>
              <a:rPr lang="en-US" sz="3000" dirty="0" err="1">
                <a:solidFill>
                  <a:srgbClr val="FFFFFF"/>
                </a:solidFill>
              </a:rPr>
              <a:t>og</a:t>
            </a:r>
            <a:r>
              <a:rPr lang="en-US" sz="3000" dirty="0">
                <a:solidFill>
                  <a:srgbClr val="FFFFFF"/>
                </a:solidFill>
              </a:rPr>
              <a:t> </a:t>
            </a:r>
            <a:r>
              <a:rPr lang="en-US" sz="3000" dirty="0" err="1">
                <a:solidFill>
                  <a:srgbClr val="FFFFFF"/>
                </a:solidFill>
              </a:rPr>
              <a:t>sveitarstjórnarráðuneytið</a:t>
            </a:r>
            <a:r>
              <a:rPr lang="en-US" sz="3000" dirty="0">
                <a:solidFill>
                  <a:srgbClr val="FFFFFF"/>
                </a:solidFill>
              </a:rPr>
              <a:t> </a:t>
            </a:r>
            <a:r>
              <a:rPr lang="en-US" sz="3000" dirty="0" err="1">
                <a:solidFill>
                  <a:srgbClr val="FFFFFF"/>
                </a:solidFill>
              </a:rPr>
              <a:t>árið</a:t>
            </a:r>
            <a:r>
              <a:rPr lang="en-US" sz="3000" dirty="0">
                <a:solidFill>
                  <a:srgbClr val="FFFFFF"/>
                </a:solidFill>
              </a:rPr>
              <a:t> 2020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C0EA48B0-8678-4D28-A770-DAD56EF68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941636"/>
            <a:ext cx="10018713" cy="3124201"/>
          </a:xfrm>
        </p:spPr>
        <p:txBody>
          <a:bodyPr anchor="ctr">
            <a:normAutofit/>
          </a:bodyPr>
          <a:lstStyle/>
          <a:p>
            <a:r>
              <a:rPr lang="en-US" dirty="0" err="1"/>
              <a:t>Skipan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fyrirkomulag</a:t>
            </a:r>
            <a:r>
              <a:rPr lang="en-US" dirty="0"/>
              <a:t> </a:t>
            </a:r>
            <a:r>
              <a:rPr lang="en-US" dirty="0" err="1"/>
              <a:t>jöfnunaraðgerða</a:t>
            </a:r>
            <a:r>
              <a:rPr lang="en-US" dirty="0"/>
              <a:t> </a:t>
            </a:r>
            <a:r>
              <a:rPr lang="en-US" dirty="0" err="1"/>
              <a:t>innan</a:t>
            </a:r>
            <a:r>
              <a:rPr lang="en-US" dirty="0"/>
              <a:t> </a:t>
            </a:r>
            <a:r>
              <a:rPr lang="en-US" dirty="0" err="1"/>
              <a:t>sveitarstjórnarstigsins</a:t>
            </a:r>
            <a:r>
              <a:rPr lang="en-US" dirty="0"/>
              <a:t> í hinum </a:t>
            </a:r>
            <a:r>
              <a:rPr lang="en-US" dirty="0" err="1"/>
              <a:t>norrænu</a:t>
            </a:r>
            <a:r>
              <a:rPr lang="en-US" dirty="0"/>
              <a:t> </a:t>
            </a:r>
            <a:r>
              <a:rPr lang="en-US" dirty="0" err="1"/>
              <a:t>ríkjum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Ísland</a:t>
            </a:r>
            <a:endParaRPr lang="en-US" dirty="0"/>
          </a:p>
          <a:p>
            <a:pPr lvl="1"/>
            <a:r>
              <a:rPr lang="en-US" dirty="0" err="1"/>
              <a:t>Danmörk</a:t>
            </a:r>
            <a:endParaRPr lang="en-US" dirty="0"/>
          </a:p>
          <a:p>
            <a:pPr lvl="1"/>
            <a:r>
              <a:rPr lang="en-US" dirty="0" err="1"/>
              <a:t>Svíþjóð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Noregur</a:t>
            </a:r>
            <a:endParaRPr lang="en-US" dirty="0"/>
          </a:p>
          <a:p>
            <a:pPr lvl="1"/>
            <a:r>
              <a:rPr lang="en-US" dirty="0" err="1"/>
              <a:t>Finnland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383C2-AC08-42A1-9CD6-DE77ACE98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9AAD8-E2A8-4746-B5CB-C9226ECB4777}" type="datetime1">
              <a:rPr lang="en-US" smtClean="0"/>
              <a:t>11/23/2021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0C492-CDFB-4C57-B91F-50A058BE5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GAJ ráðgjöf slf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D41485-E4A1-4576-A105-C94E9B6DF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937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5C9B1-63F9-499A-89DF-F290FF8A4C39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3000" dirty="0" err="1">
                <a:solidFill>
                  <a:srgbClr val="FFFFFF"/>
                </a:solidFill>
              </a:rPr>
              <a:t>Sveitarstjórnarstigið</a:t>
            </a:r>
            <a:r>
              <a:rPr lang="en-US" sz="3000" dirty="0">
                <a:solidFill>
                  <a:srgbClr val="FFFFFF"/>
                </a:solidFill>
              </a:rPr>
              <a:t> í </a:t>
            </a:r>
            <a:r>
              <a:rPr lang="en-US" sz="3000" dirty="0" err="1">
                <a:solidFill>
                  <a:srgbClr val="FFFFFF"/>
                </a:solidFill>
              </a:rPr>
              <a:t>Svíþjóð</a:t>
            </a:r>
            <a:br>
              <a:rPr lang="en-US" sz="3000" dirty="0">
                <a:solidFill>
                  <a:srgbClr val="FFFFFF"/>
                </a:solidFill>
              </a:rPr>
            </a:br>
            <a:r>
              <a:rPr lang="en-US" sz="3000" dirty="0">
                <a:solidFill>
                  <a:srgbClr val="FFFFFF"/>
                </a:solidFill>
              </a:rPr>
              <a:t>- </a:t>
            </a:r>
            <a:r>
              <a:rPr lang="en-US" sz="3000" dirty="0" err="1">
                <a:solidFill>
                  <a:srgbClr val="FFFFFF"/>
                </a:solidFill>
              </a:rPr>
              <a:t>Jöfnunarkerfi</a:t>
            </a:r>
            <a:r>
              <a:rPr lang="en-US" sz="3000" dirty="0">
                <a:solidFill>
                  <a:srgbClr val="FFFFFF"/>
                </a:solidFill>
              </a:rPr>
              <a:t> </a:t>
            </a:r>
            <a:r>
              <a:rPr lang="en-US" sz="3000" dirty="0" err="1">
                <a:solidFill>
                  <a:srgbClr val="FFFFFF"/>
                </a:solidFill>
              </a:rPr>
              <a:t>sveitarfélaga</a:t>
            </a:r>
            <a:endParaRPr lang="en-US" sz="3000" dirty="0">
              <a:solidFill>
                <a:srgbClr val="FFFFFF"/>
              </a:solidFill>
            </a:endParaRP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C0EA48B0-8678-4D28-A770-DAD56EF68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133946"/>
            <a:ext cx="10018713" cy="3915747"/>
          </a:xfrm>
        </p:spPr>
        <p:txBody>
          <a:bodyPr anchor="ctr">
            <a:normAutofit lnSpcReduction="10000"/>
          </a:bodyPr>
          <a:lstStyle/>
          <a:p>
            <a:r>
              <a:rPr lang="en-US" dirty="0" err="1"/>
              <a:t>Tekjujöfnunarframlag</a:t>
            </a:r>
            <a:endParaRPr lang="en-US" dirty="0"/>
          </a:p>
          <a:p>
            <a:pPr lvl="1"/>
            <a:r>
              <a:rPr lang="en-US" dirty="0" err="1"/>
              <a:t>Markmið</a:t>
            </a:r>
            <a:r>
              <a:rPr lang="en-US" dirty="0"/>
              <a:t> </a:t>
            </a:r>
            <a:r>
              <a:rPr lang="en-US" dirty="0" err="1"/>
              <a:t>þess</a:t>
            </a:r>
            <a:r>
              <a:rPr lang="en-US" dirty="0"/>
              <a:t> er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jafna</a:t>
            </a:r>
            <a:r>
              <a:rPr lang="en-US" dirty="0"/>
              <a:t> </a:t>
            </a:r>
            <a:r>
              <a:rPr lang="en-US" dirty="0" err="1"/>
              <a:t>út</a:t>
            </a:r>
            <a:r>
              <a:rPr lang="en-US" dirty="0"/>
              <a:t> </a:t>
            </a:r>
            <a:r>
              <a:rPr lang="en-US" dirty="0" err="1"/>
              <a:t>mismunandi</a:t>
            </a:r>
            <a:r>
              <a:rPr lang="en-US" dirty="0"/>
              <a:t> </a:t>
            </a:r>
            <a:r>
              <a:rPr lang="en-US" dirty="0" err="1"/>
              <a:t>skatttekjur</a:t>
            </a:r>
            <a:r>
              <a:rPr lang="en-US" dirty="0"/>
              <a:t> á </a:t>
            </a:r>
            <a:r>
              <a:rPr lang="en-US" dirty="0" err="1"/>
              <a:t>hvern</a:t>
            </a:r>
            <a:r>
              <a:rPr lang="en-US" dirty="0"/>
              <a:t> </a:t>
            </a:r>
            <a:r>
              <a:rPr lang="en-US" dirty="0" err="1"/>
              <a:t>íbúa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teknu</a:t>
            </a:r>
            <a:r>
              <a:rPr lang="en-US" dirty="0"/>
              <a:t> </a:t>
            </a:r>
            <a:r>
              <a:rPr lang="en-US" dirty="0" err="1"/>
              <a:t>tilliti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mismunandi</a:t>
            </a:r>
            <a:r>
              <a:rPr lang="en-US" dirty="0"/>
              <a:t> </a:t>
            </a:r>
            <a:r>
              <a:rPr lang="en-US" dirty="0" err="1"/>
              <a:t>hlutfalls</a:t>
            </a:r>
            <a:r>
              <a:rPr lang="en-US" dirty="0"/>
              <a:t> </a:t>
            </a:r>
            <a:r>
              <a:rPr lang="en-US" dirty="0" err="1"/>
              <a:t>tekjuskatts</a:t>
            </a:r>
            <a:endParaRPr lang="en-US" dirty="0"/>
          </a:p>
          <a:p>
            <a:pPr lvl="1"/>
            <a:r>
              <a:rPr lang="en-US" dirty="0" err="1"/>
              <a:t>Meðalskatttekjur</a:t>
            </a:r>
            <a:r>
              <a:rPr lang="en-US" dirty="0"/>
              <a:t> á </a:t>
            </a:r>
            <a:r>
              <a:rPr lang="en-US" dirty="0" err="1"/>
              <a:t>íbúa</a:t>
            </a:r>
            <a:r>
              <a:rPr lang="en-US" dirty="0"/>
              <a:t> á </a:t>
            </a:r>
            <a:r>
              <a:rPr lang="en-US" dirty="0" err="1"/>
              <a:t>landsvísu</a:t>
            </a:r>
            <a:r>
              <a:rPr lang="en-US" dirty="0"/>
              <a:t> </a:t>
            </a:r>
            <a:r>
              <a:rPr lang="en-US" dirty="0" err="1"/>
              <a:t>eru</a:t>
            </a:r>
            <a:r>
              <a:rPr lang="en-US" dirty="0"/>
              <a:t> </a:t>
            </a:r>
            <a:r>
              <a:rPr lang="en-US" dirty="0" err="1"/>
              <a:t>grundvöllur</a:t>
            </a:r>
            <a:r>
              <a:rPr lang="en-US" dirty="0"/>
              <a:t> </a:t>
            </a:r>
            <a:r>
              <a:rPr lang="en-US" dirty="0" err="1"/>
              <a:t>kerfisins</a:t>
            </a:r>
            <a:r>
              <a:rPr lang="en-US" dirty="0"/>
              <a:t>. </a:t>
            </a:r>
            <a:r>
              <a:rPr lang="en-US" dirty="0" err="1"/>
              <a:t>Þær</a:t>
            </a:r>
            <a:r>
              <a:rPr lang="en-US" dirty="0"/>
              <a:t> </a:t>
            </a:r>
            <a:r>
              <a:rPr lang="en-US" dirty="0" err="1"/>
              <a:t>eru</a:t>
            </a:r>
            <a:r>
              <a:rPr lang="en-US" dirty="0"/>
              <a:t> </a:t>
            </a:r>
            <a:r>
              <a:rPr lang="en-US" dirty="0" err="1"/>
              <a:t>hækkaðar</a:t>
            </a:r>
            <a:r>
              <a:rPr lang="en-US" dirty="0"/>
              <a:t> um 15%. </a:t>
            </a:r>
            <a:r>
              <a:rPr lang="en-US" dirty="0" err="1"/>
              <a:t>Þau</a:t>
            </a:r>
            <a:r>
              <a:rPr lang="en-US" dirty="0"/>
              <a:t> </a:t>
            </a:r>
            <a:r>
              <a:rPr lang="en-US" dirty="0" err="1"/>
              <a:t>sveitarfélög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hafa</a:t>
            </a:r>
            <a:r>
              <a:rPr lang="en-US" dirty="0"/>
              <a:t> </a:t>
            </a:r>
            <a:r>
              <a:rPr lang="en-US" dirty="0" err="1"/>
              <a:t>lægri</a:t>
            </a:r>
            <a:r>
              <a:rPr lang="en-US" dirty="0"/>
              <a:t> </a:t>
            </a:r>
            <a:r>
              <a:rPr lang="en-US" dirty="0" err="1"/>
              <a:t>skatttekjur</a:t>
            </a:r>
            <a:r>
              <a:rPr lang="en-US" dirty="0"/>
              <a:t> á </a:t>
            </a:r>
            <a:r>
              <a:rPr lang="en-US" dirty="0" err="1"/>
              <a:t>íbúa</a:t>
            </a:r>
            <a:r>
              <a:rPr lang="en-US" dirty="0"/>
              <a:t> </a:t>
            </a:r>
            <a:r>
              <a:rPr lang="en-US" dirty="0" err="1"/>
              <a:t>fá</a:t>
            </a:r>
            <a:r>
              <a:rPr lang="en-US" dirty="0"/>
              <a:t> </a:t>
            </a:r>
            <a:r>
              <a:rPr lang="en-US" dirty="0" err="1"/>
              <a:t>framlög</a:t>
            </a:r>
            <a:r>
              <a:rPr lang="en-US" dirty="0"/>
              <a:t> </a:t>
            </a:r>
            <a:r>
              <a:rPr lang="en-US" dirty="0" err="1"/>
              <a:t>úr</a:t>
            </a:r>
            <a:r>
              <a:rPr lang="en-US" dirty="0"/>
              <a:t> </a:t>
            </a:r>
            <a:r>
              <a:rPr lang="en-US" dirty="0" err="1"/>
              <a:t>kerfinu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þau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hafa</a:t>
            </a:r>
            <a:r>
              <a:rPr lang="en-US" dirty="0"/>
              <a:t> </a:t>
            </a:r>
            <a:r>
              <a:rPr lang="en-US" dirty="0" err="1"/>
              <a:t>hærri</a:t>
            </a:r>
            <a:r>
              <a:rPr lang="en-US" dirty="0"/>
              <a:t> </a:t>
            </a:r>
            <a:r>
              <a:rPr lang="en-US" dirty="0" err="1"/>
              <a:t>meðaltekjur</a:t>
            </a:r>
            <a:r>
              <a:rPr lang="en-US" dirty="0"/>
              <a:t> </a:t>
            </a:r>
            <a:r>
              <a:rPr lang="en-US" dirty="0" err="1"/>
              <a:t>greiða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kerfisins</a:t>
            </a:r>
            <a:r>
              <a:rPr lang="en-US" dirty="0"/>
              <a:t>. </a:t>
            </a:r>
          </a:p>
          <a:p>
            <a:pPr lvl="1"/>
            <a:r>
              <a:rPr lang="en-US" dirty="0" err="1"/>
              <a:t>Fjárhæð</a:t>
            </a:r>
            <a:r>
              <a:rPr lang="en-US" dirty="0"/>
              <a:t> </a:t>
            </a:r>
            <a:r>
              <a:rPr lang="en-US" dirty="0" err="1"/>
              <a:t>fyrir</a:t>
            </a:r>
            <a:r>
              <a:rPr lang="en-US" dirty="0"/>
              <a:t> </a:t>
            </a:r>
            <a:r>
              <a:rPr lang="en-US" dirty="0" err="1"/>
              <a:t>hvert</a:t>
            </a:r>
            <a:r>
              <a:rPr lang="en-US" dirty="0"/>
              <a:t> </a:t>
            </a:r>
            <a:r>
              <a:rPr lang="en-US" dirty="0" err="1"/>
              <a:t>sveitarfélag</a:t>
            </a:r>
            <a:r>
              <a:rPr lang="en-US" dirty="0"/>
              <a:t> er </a:t>
            </a:r>
            <a:r>
              <a:rPr lang="en-US" dirty="0" err="1"/>
              <a:t>reiknuð</a:t>
            </a:r>
            <a:r>
              <a:rPr lang="en-US" dirty="0"/>
              <a:t> </a:t>
            </a:r>
            <a:r>
              <a:rPr lang="en-US" dirty="0" err="1"/>
              <a:t>út</a:t>
            </a:r>
            <a:r>
              <a:rPr lang="en-US" dirty="0"/>
              <a:t>. </a:t>
            </a:r>
            <a:r>
              <a:rPr lang="en-US" dirty="0" err="1"/>
              <a:t>Síðan</a:t>
            </a:r>
            <a:r>
              <a:rPr lang="en-US" dirty="0"/>
              <a:t> er </a:t>
            </a:r>
            <a:r>
              <a:rPr lang="en-US" dirty="0" err="1"/>
              <a:t>reiknuð</a:t>
            </a:r>
            <a:r>
              <a:rPr lang="en-US" dirty="0"/>
              <a:t> </a:t>
            </a:r>
            <a:r>
              <a:rPr lang="en-US" dirty="0" err="1"/>
              <a:t>út</a:t>
            </a:r>
            <a:r>
              <a:rPr lang="en-US" dirty="0"/>
              <a:t> </a:t>
            </a:r>
            <a:r>
              <a:rPr lang="en-US" dirty="0" err="1"/>
              <a:t>heildarfjárhæð</a:t>
            </a:r>
            <a:r>
              <a:rPr lang="en-US" dirty="0"/>
              <a:t> </a:t>
            </a:r>
            <a:r>
              <a:rPr lang="en-US" dirty="0" err="1"/>
              <a:t>fyrir</a:t>
            </a:r>
            <a:r>
              <a:rPr lang="en-US" dirty="0"/>
              <a:t> </a:t>
            </a:r>
            <a:r>
              <a:rPr lang="en-US" dirty="0" err="1"/>
              <a:t>landið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leiðir</a:t>
            </a:r>
            <a:r>
              <a:rPr lang="en-US" dirty="0"/>
              <a:t> í </a:t>
            </a:r>
            <a:r>
              <a:rPr lang="en-US" dirty="0" err="1"/>
              <a:t>ljós</a:t>
            </a:r>
            <a:r>
              <a:rPr lang="en-US" dirty="0"/>
              <a:t> </a:t>
            </a:r>
            <a:r>
              <a:rPr lang="en-US" dirty="0" err="1"/>
              <a:t>heildarfjárþörf</a:t>
            </a:r>
            <a:r>
              <a:rPr lang="en-US" dirty="0"/>
              <a:t> </a:t>
            </a:r>
            <a:r>
              <a:rPr lang="en-US" dirty="0" err="1"/>
              <a:t>kerfisins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Ríkið</a:t>
            </a:r>
            <a:r>
              <a:rPr lang="en-US" dirty="0"/>
              <a:t> </a:t>
            </a:r>
            <a:r>
              <a:rPr lang="en-US" dirty="0" err="1"/>
              <a:t>fjármagnar</a:t>
            </a:r>
            <a:r>
              <a:rPr lang="en-US" dirty="0"/>
              <a:t> </a:t>
            </a:r>
            <a:r>
              <a:rPr lang="en-US" dirty="0" err="1"/>
              <a:t>tekjujöfnunarframlög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95%</a:t>
            </a:r>
          </a:p>
          <a:p>
            <a:pPr lvl="1"/>
            <a:r>
              <a:rPr lang="en-US" dirty="0" err="1"/>
              <a:t>Þau</a:t>
            </a:r>
            <a:r>
              <a:rPr lang="en-US" dirty="0"/>
              <a:t> 14 </a:t>
            </a:r>
            <a:r>
              <a:rPr lang="en-US" dirty="0" err="1"/>
              <a:t>sveitarfélög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hafa</a:t>
            </a:r>
            <a:r>
              <a:rPr lang="en-US" dirty="0"/>
              <a:t> </a:t>
            </a:r>
            <a:r>
              <a:rPr lang="en-US" dirty="0" err="1"/>
              <a:t>hæstar</a:t>
            </a:r>
            <a:r>
              <a:rPr lang="en-US" dirty="0"/>
              <a:t> tekjur pr. </a:t>
            </a:r>
            <a:r>
              <a:rPr lang="en-US" dirty="0" err="1"/>
              <a:t>íbúa</a:t>
            </a:r>
            <a:r>
              <a:rPr lang="en-US" dirty="0"/>
              <a:t> (2019) </a:t>
            </a:r>
            <a:r>
              <a:rPr lang="en-US" dirty="0" err="1"/>
              <a:t>greiða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kerfisins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önnur</a:t>
            </a:r>
            <a:r>
              <a:rPr lang="en-US" dirty="0"/>
              <a:t> (276) </a:t>
            </a:r>
            <a:r>
              <a:rPr lang="en-US" dirty="0" err="1"/>
              <a:t>fá</a:t>
            </a:r>
            <a:r>
              <a:rPr lang="en-US" dirty="0"/>
              <a:t> </a:t>
            </a:r>
            <a:r>
              <a:rPr lang="en-US" dirty="0" err="1"/>
              <a:t>greiðslur</a:t>
            </a:r>
            <a:r>
              <a:rPr lang="en-US" dirty="0"/>
              <a:t> </a:t>
            </a:r>
            <a:r>
              <a:rPr lang="en-US" dirty="0" err="1"/>
              <a:t>úr</a:t>
            </a:r>
            <a:r>
              <a:rPr lang="en-US" dirty="0"/>
              <a:t> </a:t>
            </a:r>
            <a:r>
              <a:rPr lang="en-US" dirty="0" err="1"/>
              <a:t>kerfinu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383C2-AC08-42A1-9CD6-DE77ACE98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FFB1A-4659-4B2D-BA2F-AF4CAAAD469A}" type="datetime1">
              <a:rPr lang="en-US" smtClean="0"/>
              <a:t>11/23/2021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0C492-CDFB-4C57-B91F-50A058BE5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GAJ </a:t>
            </a:r>
            <a:r>
              <a:rPr lang="en-US" dirty="0" err="1"/>
              <a:t>ráðgjöf</a:t>
            </a:r>
            <a:r>
              <a:rPr lang="en-US" dirty="0"/>
              <a:t> </a:t>
            </a:r>
            <a:r>
              <a:rPr lang="en-US" dirty="0" err="1"/>
              <a:t>slf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4C79CD-3E85-447C-8DA8-578AB8536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6117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5C9B1-63F9-499A-89DF-F290FF8A4C39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3000" dirty="0" err="1">
                <a:solidFill>
                  <a:srgbClr val="FFFFFF"/>
                </a:solidFill>
              </a:rPr>
              <a:t>Sveitarstjórnarstigið</a:t>
            </a:r>
            <a:r>
              <a:rPr lang="en-US" sz="3000" dirty="0">
                <a:solidFill>
                  <a:srgbClr val="FFFFFF"/>
                </a:solidFill>
              </a:rPr>
              <a:t> í </a:t>
            </a:r>
            <a:r>
              <a:rPr lang="en-US" sz="3000" dirty="0" err="1">
                <a:solidFill>
                  <a:srgbClr val="FFFFFF"/>
                </a:solidFill>
              </a:rPr>
              <a:t>Svíþjóð</a:t>
            </a:r>
            <a:br>
              <a:rPr lang="en-US" sz="3000" dirty="0">
                <a:solidFill>
                  <a:srgbClr val="FFFFFF"/>
                </a:solidFill>
              </a:rPr>
            </a:br>
            <a:r>
              <a:rPr lang="en-US" sz="3000" dirty="0">
                <a:solidFill>
                  <a:srgbClr val="FFFFFF"/>
                </a:solidFill>
              </a:rPr>
              <a:t>- </a:t>
            </a:r>
            <a:r>
              <a:rPr lang="en-US" sz="3000" dirty="0" err="1">
                <a:solidFill>
                  <a:srgbClr val="FFFFFF"/>
                </a:solidFill>
              </a:rPr>
              <a:t>Jöfnunarkerfi</a:t>
            </a:r>
            <a:r>
              <a:rPr lang="en-US" sz="3000" dirty="0">
                <a:solidFill>
                  <a:srgbClr val="FFFFFF"/>
                </a:solidFill>
              </a:rPr>
              <a:t> </a:t>
            </a:r>
            <a:r>
              <a:rPr lang="en-US" sz="3000" dirty="0" err="1">
                <a:solidFill>
                  <a:srgbClr val="FFFFFF"/>
                </a:solidFill>
              </a:rPr>
              <a:t>sveitarfélaga</a:t>
            </a:r>
            <a:endParaRPr lang="en-US" sz="3000" dirty="0">
              <a:solidFill>
                <a:srgbClr val="FFFFFF"/>
              </a:solidFill>
            </a:endParaRP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C0EA48B0-8678-4D28-A770-DAD56EF68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133946"/>
            <a:ext cx="10018713" cy="3915747"/>
          </a:xfrm>
        </p:spPr>
        <p:txBody>
          <a:bodyPr anchor="ctr">
            <a:normAutofit lnSpcReduction="10000"/>
          </a:bodyPr>
          <a:lstStyle/>
          <a:p>
            <a:r>
              <a:rPr lang="en-US" dirty="0" err="1"/>
              <a:t>Útgjaldajöfnunarframlag</a:t>
            </a:r>
            <a:endParaRPr lang="en-US" dirty="0"/>
          </a:p>
          <a:p>
            <a:r>
              <a:rPr lang="en-US" dirty="0" err="1"/>
              <a:t>Framlagið</a:t>
            </a:r>
            <a:r>
              <a:rPr lang="en-US" dirty="0"/>
              <a:t> </a:t>
            </a:r>
            <a:r>
              <a:rPr lang="en-US" dirty="0" err="1"/>
              <a:t>skal</a:t>
            </a:r>
            <a:r>
              <a:rPr lang="en-US" dirty="0"/>
              <a:t> </a:t>
            </a:r>
            <a:r>
              <a:rPr lang="en-US" dirty="0" err="1"/>
              <a:t>jafna</a:t>
            </a:r>
            <a:r>
              <a:rPr lang="en-US" dirty="0"/>
              <a:t> </a:t>
            </a:r>
            <a:r>
              <a:rPr lang="en-US" dirty="0" err="1"/>
              <a:t>út</a:t>
            </a:r>
            <a:r>
              <a:rPr lang="en-US" dirty="0"/>
              <a:t> </a:t>
            </a:r>
            <a:r>
              <a:rPr lang="en-US" dirty="0" err="1"/>
              <a:t>mismunandi</a:t>
            </a:r>
            <a:r>
              <a:rPr lang="en-US" dirty="0"/>
              <a:t> </a:t>
            </a:r>
            <a:r>
              <a:rPr lang="en-US" dirty="0" err="1"/>
              <a:t>kostnað</a:t>
            </a:r>
            <a:r>
              <a:rPr lang="en-US" dirty="0"/>
              <a:t> </a:t>
            </a:r>
            <a:r>
              <a:rPr lang="en-US" dirty="0" err="1"/>
              <a:t>sveitarfélaga</a:t>
            </a:r>
            <a:r>
              <a:rPr lang="en-US" dirty="0"/>
              <a:t> </a:t>
            </a:r>
            <a:r>
              <a:rPr lang="en-US" dirty="0" err="1"/>
              <a:t>vegna</a:t>
            </a:r>
            <a:r>
              <a:rPr lang="en-US" dirty="0"/>
              <a:t> </a:t>
            </a:r>
            <a:r>
              <a:rPr lang="en-US" dirty="0" err="1"/>
              <a:t>lýðfræðilegra</a:t>
            </a:r>
            <a:r>
              <a:rPr lang="en-US" dirty="0"/>
              <a:t>, </a:t>
            </a:r>
            <a:r>
              <a:rPr lang="en-US" dirty="0" err="1"/>
              <a:t>landfræðilegra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/</a:t>
            </a:r>
            <a:r>
              <a:rPr lang="en-US" dirty="0" err="1"/>
              <a:t>eða</a:t>
            </a:r>
            <a:r>
              <a:rPr lang="en-US" dirty="0"/>
              <a:t> </a:t>
            </a:r>
            <a:r>
              <a:rPr lang="en-US" dirty="0" err="1"/>
              <a:t>félagslegra</a:t>
            </a:r>
            <a:r>
              <a:rPr lang="en-US" dirty="0"/>
              <a:t> </a:t>
            </a:r>
            <a:r>
              <a:rPr lang="en-US" dirty="0" err="1"/>
              <a:t>aðstæðna</a:t>
            </a:r>
            <a:endParaRPr lang="en-US" dirty="0"/>
          </a:p>
          <a:p>
            <a:r>
              <a:rPr lang="en-US" dirty="0"/>
              <a:t>Sett </a:t>
            </a:r>
            <a:r>
              <a:rPr lang="en-US" dirty="0" err="1"/>
              <a:t>eru</a:t>
            </a:r>
            <a:r>
              <a:rPr lang="en-US" dirty="0"/>
              <a:t> </a:t>
            </a:r>
            <a:r>
              <a:rPr lang="en-US" dirty="0" err="1"/>
              <a:t>upp</a:t>
            </a:r>
            <a:r>
              <a:rPr lang="en-US" dirty="0"/>
              <a:t> 10 </a:t>
            </a:r>
            <a:r>
              <a:rPr lang="en-US" dirty="0" err="1"/>
              <a:t>líkön</a:t>
            </a:r>
            <a:r>
              <a:rPr lang="en-US" dirty="0"/>
              <a:t> </a:t>
            </a:r>
            <a:r>
              <a:rPr lang="en-US" dirty="0" err="1"/>
              <a:t>fyrir</a:t>
            </a:r>
            <a:r>
              <a:rPr lang="en-US" dirty="0"/>
              <a:t> </a:t>
            </a:r>
            <a:r>
              <a:rPr lang="en-US" dirty="0" err="1"/>
              <a:t>sveitarfélögin</a:t>
            </a:r>
            <a:r>
              <a:rPr lang="en-US" dirty="0"/>
              <a:t>. </a:t>
            </a:r>
            <a:r>
              <a:rPr lang="en-US" dirty="0" err="1"/>
              <a:t>Reiknaður</a:t>
            </a:r>
            <a:r>
              <a:rPr lang="en-US" dirty="0"/>
              <a:t> er </a:t>
            </a:r>
            <a:r>
              <a:rPr lang="en-US" dirty="0" err="1"/>
              <a:t>út</a:t>
            </a:r>
            <a:r>
              <a:rPr lang="en-US" dirty="0"/>
              <a:t> „</a:t>
            </a:r>
            <a:r>
              <a:rPr lang="en-US" dirty="0" err="1"/>
              <a:t>norm“kostnaður</a:t>
            </a:r>
            <a:r>
              <a:rPr lang="en-US" dirty="0"/>
              <a:t> (</a:t>
            </a:r>
            <a:r>
              <a:rPr lang="en-US" dirty="0" err="1"/>
              <a:t>kr</a:t>
            </a:r>
            <a:r>
              <a:rPr lang="en-US" dirty="0"/>
              <a:t>/</a:t>
            </a:r>
            <a:r>
              <a:rPr lang="en-US" dirty="0" err="1"/>
              <a:t>íbúa</a:t>
            </a:r>
            <a:r>
              <a:rPr lang="en-US" dirty="0"/>
              <a:t>) </a:t>
            </a:r>
            <a:r>
              <a:rPr lang="en-US" dirty="0" err="1"/>
              <a:t>fyrir</a:t>
            </a:r>
            <a:r>
              <a:rPr lang="en-US" dirty="0"/>
              <a:t> </a:t>
            </a:r>
            <a:r>
              <a:rPr lang="en-US" dirty="0" err="1"/>
              <a:t>hvert</a:t>
            </a:r>
            <a:r>
              <a:rPr lang="en-US" dirty="0"/>
              <a:t> </a:t>
            </a:r>
            <a:r>
              <a:rPr lang="en-US" dirty="0" err="1"/>
              <a:t>sveitarfélag</a:t>
            </a:r>
            <a:r>
              <a:rPr lang="en-US" dirty="0"/>
              <a:t> á </a:t>
            </a:r>
            <a:r>
              <a:rPr lang="en-US" dirty="0" err="1"/>
              <a:t>hvern</a:t>
            </a:r>
            <a:r>
              <a:rPr lang="en-US" dirty="0"/>
              <a:t> </a:t>
            </a:r>
            <a:r>
              <a:rPr lang="en-US" dirty="0" err="1"/>
              <a:t>efnisþátt</a:t>
            </a:r>
            <a:r>
              <a:rPr lang="en-US" dirty="0"/>
              <a:t>. </a:t>
            </a:r>
            <a:r>
              <a:rPr lang="en-US" dirty="0" err="1"/>
              <a:t>Ýmist</a:t>
            </a:r>
            <a:r>
              <a:rPr lang="en-US" dirty="0"/>
              <a:t> er </a:t>
            </a:r>
            <a:r>
              <a:rPr lang="en-US" dirty="0" err="1"/>
              <a:t>reiknaður</a:t>
            </a:r>
            <a:r>
              <a:rPr lang="en-US" dirty="0"/>
              <a:t> </a:t>
            </a:r>
            <a:r>
              <a:rPr lang="en-US" dirty="0" err="1"/>
              <a:t>meðalkostnaður</a:t>
            </a:r>
            <a:r>
              <a:rPr lang="en-US" dirty="0"/>
              <a:t> </a:t>
            </a:r>
            <a:r>
              <a:rPr lang="en-US" dirty="0" err="1"/>
              <a:t>eða</a:t>
            </a:r>
            <a:r>
              <a:rPr lang="en-US" dirty="0"/>
              <a:t> </a:t>
            </a:r>
            <a:r>
              <a:rPr lang="en-US" dirty="0" err="1"/>
              <a:t>notuð</a:t>
            </a:r>
            <a:r>
              <a:rPr lang="en-US" dirty="0"/>
              <a:t> </a:t>
            </a:r>
            <a:r>
              <a:rPr lang="en-US" dirty="0" err="1"/>
              <a:t>aðhvarfsgreining</a:t>
            </a:r>
            <a:r>
              <a:rPr lang="en-US" dirty="0"/>
              <a:t> (regression).</a:t>
            </a:r>
          </a:p>
          <a:p>
            <a:r>
              <a:rPr lang="en-US" dirty="0"/>
              <a:t>Sett </a:t>
            </a:r>
            <a:r>
              <a:rPr lang="en-US" dirty="0" err="1"/>
              <a:t>eru</a:t>
            </a:r>
            <a:r>
              <a:rPr lang="en-US" dirty="0"/>
              <a:t> </a:t>
            </a:r>
            <a:r>
              <a:rPr lang="en-US" dirty="0" err="1"/>
              <a:t>upp</a:t>
            </a:r>
            <a:r>
              <a:rPr lang="en-US" dirty="0"/>
              <a:t> </a:t>
            </a:r>
            <a:r>
              <a:rPr lang="en-US" dirty="0" err="1"/>
              <a:t>líkön</a:t>
            </a:r>
            <a:r>
              <a:rPr lang="en-US" dirty="0"/>
              <a:t> </a:t>
            </a:r>
            <a:r>
              <a:rPr lang="en-US" dirty="0" err="1"/>
              <a:t>fyrir</a:t>
            </a:r>
            <a:r>
              <a:rPr lang="en-US" dirty="0"/>
              <a:t> </a:t>
            </a:r>
            <a:r>
              <a:rPr lang="en-US" dirty="0" err="1"/>
              <a:t>eftirfarandi</a:t>
            </a:r>
            <a:r>
              <a:rPr lang="en-US" dirty="0"/>
              <a:t> </a:t>
            </a:r>
            <a:r>
              <a:rPr lang="en-US" dirty="0" err="1"/>
              <a:t>málaflokka</a:t>
            </a:r>
            <a:r>
              <a:rPr lang="en-US" dirty="0"/>
              <a:t>: </a:t>
            </a:r>
            <a:r>
              <a:rPr lang="en-US" dirty="0" err="1"/>
              <a:t>Leikskóli</a:t>
            </a:r>
            <a:r>
              <a:rPr lang="en-US" dirty="0"/>
              <a:t>, </a:t>
            </a:r>
            <a:r>
              <a:rPr lang="en-US" dirty="0" err="1"/>
              <a:t>frístundaheimili</a:t>
            </a:r>
            <a:r>
              <a:rPr lang="en-US" dirty="0"/>
              <a:t>, </a:t>
            </a:r>
            <a:r>
              <a:rPr lang="en-US" dirty="0" err="1"/>
              <a:t>grunnskóli</a:t>
            </a:r>
            <a:r>
              <a:rPr lang="en-US" dirty="0"/>
              <a:t>, </a:t>
            </a:r>
            <a:r>
              <a:rPr lang="en-US" dirty="0" err="1"/>
              <a:t>framhaldssskóli</a:t>
            </a:r>
            <a:r>
              <a:rPr lang="en-US" dirty="0"/>
              <a:t>, </a:t>
            </a:r>
            <a:r>
              <a:rPr lang="en-US" dirty="0" err="1"/>
              <a:t>félagsþjónusta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fjölskylduráðgjöf</a:t>
            </a:r>
            <a:r>
              <a:rPr lang="en-US" dirty="0"/>
              <a:t>, born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erlendum</a:t>
            </a:r>
            <a:r>
              <a:rPr lang="en-US" dirty="0"/>
              <a:t> </a:t>
            </a:r>
            <a:r>
              <a:rPr lang="en-US" dirty="0" err="1"/>
              <a:t>uppruna</a:t>
            </a:r>
            <a:r>
              <a:rPr lang="en-US" dirty="0"/>
              <a:t>, </a:t>
            </a:r>
            <a:r>
              <a:rPr lang="en-US" dirty="0" err="1"/>
              <a:t>öldrunarþjónusta</a:t>
            </a:r>
            <a:r>
              <a:rPr lang="en-US" dirty="0"/>
              <a:t>, </a:t>
            </a:r>
            <a:r>
              <a:rPr lang="en-US" dirty="0" err="1"/>
              <a:t>breytingar</a:t>
            </a:r>
            <a:r>
              <a:rPr lang="en-US" dirty="0"/>
              <a:t> á </a:t>
            </a:r>
            <a:r>
              <a:rPr lang="en-US" dirty="0" err="1"/>
              <a:t>íbúafjölda</a:t>
            </a:r>
            <a:r>
              <a:rPr lang="en-US" dirty="0"/>
              <a:t>, </a:t>
            </a:r>
            <a:r>
              <a:rPr lang="en-US" dirty="0" err="1"/>
              <a:t>íbúasamsetning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launakostnaður</a:t>
            </a:r>
            <a:r>
              <a:rPr lang="en-US" dirty="0"/>
              <a:t>.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383C2-AC08-42A1-9CD6-DE77ACE98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FFB1A-4659-4B2D-BA2F-AF4CAAAD469A}" type="datetime1">
              <a:rPr lang="en-US" smtClean="0"/>
              <a:t>11/23/2021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0C492-CDFB-4C57-B91F-50A058BE5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GAJ </a:t>
            </a:r>
            <a:r>
              <a:rPr lang="en-US" dirty="0" err="1"/>
              <a:t>ráðgjöf</a:t>
            </a:r>
            <a:r>
              <a:rPr lang="en-US" dirty="0"/>
              <a:t> </a:t>
            </a:r>
            <a:r>
              <a:rPr lang="en-US" dirty="0" err="1"/>
              <a:t>slf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4C79CD-3E85-447C-8DA8-578AB8536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7004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5C9B1-63F9-499A-89DF-F290FF8A4C39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rgbClr val="FFFFFF"/>
                </a:solidFill>
              </a:rPr>
              <a:t>Noregur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383C2-AC08-42A1-9CD6-DE77ACE98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FFB1A-4659-4B2D-BA2F-AF4CAAAD469A}" type="datetime1">
              <a:rPr lang="en-US" smtClean="0"/>
              <a:t>11/23/2021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0C492-CDFB-4C57-B91F-50A058BE5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GAJ ráðgjöf slf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4C79CD-3E85-447C-8DA8-578AB8536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9664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5C9B1-63F9-499A-89DF-F290FF8A4C39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3000" dirty="0" err="1">
                <a:solidFill>
                  <a:srgbClr val="FFFFFF"/>
                </a:solidFill>
              </a:rPr>
              <a:t>Sveitarstjórnarstigið</a:t>
            </a:r>
            <a:r>
              <a:rPr lang="en-US" sz="3000" dirty="0">
                <a:solidFill>
                  <a:srgbClr val="FFFFFF"/>
                </a:solidFill>
              </a:rPr>
              <a:t> </a:t>
            </a:r>
            <a:br>
              <a:rPr lang="en-US" sz="3000" dirty="0">
                <a:solidFill>
                  <a:srgbClr val="FFFFFF"/>
                </a:solidFill>
              </a:rPr>
            </a:br>
            <a:r>
              <a:rPr lang="en-US" sz="3000" dirty="0" err="1">
                <a:solidFill>
                  <a:srgbClr val="FFFFFF"/>
                </a:solidFill>
              </a:rPr>
              <a:t>Noregur</a:t>
            </a:r>
            <a:endParaRPr lang="en-US" sz="3000" dirty="0">
              <a:solidFill>
                <a:srgbClr val="FFFFFF"/>
              </a:solidFill>
            </a:endParaRP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C0EA48B0-8678-4D28-A770-DAD56EF68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715208"/>
            <a:ext cx="10018713" cy="3350629"/>
          </a:xfrm>
        </p:spPr>
        <p:txBody>
          <a:bodyPr anchor="ctr">
            <a:normAutofit fontScale="92500" lnSpcReduction="20000"/>
          </a:bodyPr>
          <a:lstStyle/>
          <a:p>
            <a:r>
              <a:rPr lang="en-US" dirty="0" err="1"/>
              <a:t>Opinber</a:t>
            </a:r>
            <a:r>
              <a:rPr lang="en-US" dirty="0"/>
              <a:t> </a:t>
            </a:r>
            <a:r>
              <a:rPr lang="en-US" dirty="0" err="1"/>
              <a:t>stjórnsýsla</a:t>
            </a:r>
            <a:r>
              <a:rPr lang="en-US" dirty="0"/>
              <a:t> er á </a:t>
            </a:r>
            <a:r>
              <a:rPr lang="en-US" dirty="0" err="1"/>
              <a:t>þremur</a:t>
            </a:r>
            <a:r>
              <a:rPr lang="en-US" dirty="0"/>
              <a:t> </a:t>
            </a:r>
            <a:r>
              <a:rPr lang="en-US" dirty="0" err="1"/>
              <a:t>stigum</a:t>
            </a:r>
            <a:r>
              <a:rPr lang="en-US" dirty="0"/>
              <a:t> í </a:t>
            </a:r>
            <a:r>
              <a:rPr lang="en-US" dirty="0" err="1"/>
              <a:t>Noregi</a:t>
            </a:r>
            <a:r>
              <a:rPr lang="en-US" dirty="0"/>
              <a:t>; </a:t>
            </a:r>
            <a:r>
              <a:rPr lang="en-US" dirty="0" err="1"/>
              <a:t>Ríki</a:t>
            </a:r>
            <a:r>
              <a:rPr lang="en-US" dirty="0"/>
              <a:t>, </a:t>
            </a:r>
            <a:r>
              <a:rPr lang="en-US" dirty="0" err="1"/>
              <a:t>fylki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sveitarfélög</a:t>
            </a:r>
            <a:endParaRPr lang="en-US" dirty="0"/>
          </a:p>
          <a:p>
            <a:r>
              <a:rPr lang="en-US" dirty="0" err="1"/>
              <a:t>Sveitarfélög</a:t>
            </a:r>
            <a:r>
              <a:rPr lang="en-US" dirty="0"/>
              <a:t> </a:t>
            </a:r>
            <a:r>
              <a:rPr lang="en-US" dirty="0" err="1"/>
              <a:t>eru</a:t>
            </a:r>
            <a:r>
              <a:rPr lang="en-US" dirty="0"/>
              <a:t> 356</a:t>
            </a:r>
          </a:p>
          <a:p>
            <a:pPr lvl="1"/>
            <a:r>
              <a:rPr lang="en-US" dirty="0" err="1"/>
              <a:t>Sveitarfélögum</a:t>
            </a:r>
            <a:r>
              <a:rPr lang="en-US" dirty="0"/>
              <a:t> </a:t>
            </a:r>
            <a:r>
              <a:rPr lang="en-US" dirty="0" err="1"/>
              <a:t>hefur</a:t>
            </a:r>
            <a:r>
              <a:rPr lang="en-US" dirty="0"/>
              <a:t> </a:t>
            </a:r>
            <a:r>
              <a:rPr lang="en-US" dirty="0" err="1"/>
              <a:t>fækkað</a:t>
            </a:r>
            <a:r>
              <a:rPr lang="en-US" dirty="0"/>
              <a:t> um 74 </a:t>
            </a:r>
            <a:r>
              <a:rPr lang="en-US" dirty="0" err="1"/>
              <a:t>frá</a:t>
            </a:r>
            <a:r>
              <a:rPr lang="en-US" dirty="0"/>
              <a:t> </a:t>
            </a:r>
            <a:r>
              <a:rPr lang="en-US" dirty="0" err="1"/>
              <a:t>árinu</a:t>
            </a:r>
            <a:r>
              <a:rPr lang="en-US" dirty="0"/>
              <a:t> 2014</a:t>
            </a:r>
          </a:p>
          <a:p>
            <a:r>
              <a:rPr lang="en-US" dirty="0" err="1"/>
              <a:t>Fylkin</a:t>
            </a:r>
            <a:r>
              <a:rPr lang="en-US" dirty="0"/>
              <a:t> </a:t>
            </a:r>
            <a:r>
              <a:rPr lang="en-US" dirty="0" err="1"/>
              <a:t>eru</a:t>
            </a:r>
            <a:r>
              <a:rPr lang="en-US" dirty="0"/>
              <a:t> 11</a:t>
            </a:r>
          </a:p>
          <a:p>
            <a:pPr lvl="1"/>
            <a:r>
              <a:rPr lang="en-US" dirty="0" err="1"/>
              <a:t>Fylkjum</a:t>
            </a:r>
            <a:r>
              <a:rPr lang="en-US" dirty="0"/>
              <a:t> </a:t>
            </a:r>
            <a:r>
              <a:rPr lang="en-US" dirty="0" err="1"/>
              <a:t>hefur</a:t>
            </a:r>
            <a:r>
              <a:rPr lang="en-US" dirty="0"/>
              <a:t> </a:t>
            </a:r>
            <a:r>
              <a:rPr lang="en-US" dirty="0" err="1"/>
              <a:t>fækkað</a:t>
            </a:r>
            <a:r>
              <a:rPr lang="en-US" dirty="0"/>
              <a:t> um 8 </a:t>
            </a:r>
            <a:r>
              <a:rPr lang="en-US" dirty="0" err="1"/>
              <a:t>frá</a:t>
            </a:r>
            <a:r>
              <a:rPr lang="en-US" dirty="0"/>
              <a:t> </a:t>
            </a:r>
            <a:r>
              <a:rPr lang="en-US" dirty="0" err="1"/>
              <a:t>árinu</a:t>
            </a:r>
            <a:r>
              <a:rPr lang="en-US" dirty="0"/>
              <a:t> 2014</a:t>
            </a:r>
          </a:p>
          <a:p>
            <a:r>
              <a:rPr lang="en-US" dirty="0" err="1"/>
              <a:t>Markmið</a:t>
            </a:r>
            <a:r>
              <a:rPr lang="en-US" dirty="0"/>
              <a:t> </a:t>
            </a:r>
            <a:r>
              <a:rPr lang="en-US" dirty="0" err="1"/>
              <a:t>sameiningar</a:t>
            </a:r>
            <a:r>
              <a:rPr lang="en-US" dirty="0"/>
              <a:t> </a:t>
            </a:r>
            <a:r>
              <a:rPr lang="en-US" dirty="0" err="1"/>
              <a:t>sveitarfélaganna</a:t>
            </a:r>
            <a:r>
              <a:rPr lang="en-US" dirty="0"/>
              <a:t> var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auka</a:t>
            </a:r>
            <a:r>
              <a:rPr lang="en-US" dirty="0"/>
              <a:t> </a:t>
            </a:r>
            <a:r>
              <a:rPr lang="en-US" dirty="0" err="1"/>
              <a:t>íbúafjölda</a:t>
            </a:r>
            <a:r>
              <a:rPr lang="en-US" dirty="0"/>
              <a:t> </a:t>
            </a:r>
            <a:r>
              <a:rPr lang="en-US" dirty="0" err="1"/>
              <a:t>smæstu</a:t>
            </a:r>
            <a:r>
              <a:rPr lang="en-US" dirty="0"/>
              <a:t> </a:t>
            </a:r>
            <a:r>
              <a:rPr lang="en-US" dirty="0" err="1"/>
              <a:t>sveitarfélaganna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styrkja</a:t>
            </a:r>
            <a:r>
              <a:rPr lang="en-US" dirty="0"/>
              <a:t> </a:t>
            </a:r>
            <a:r>
              <a:rPr lang="en-US" dirty="0" err="1"/>
              <a:t>stjórnsýslu</a:t>
            </a:r>
            <a:r>
              <a:rPr lang="en-US" dirty="0"/>
              <a:t> </a:t>
            </a:r>
            <a:r>
              <a:rPr lang="en-US" dirty="0" err="1"/>
              <a:t>þeirra</a:t>
            </a:r>
            <a:endParaRPr lang="en-US" dirty="0"/>
          </a:p>
          <a:p>
            <a:r>
              <a:rPr lang="en-US" dirty="0" err="1"/>
              <a:t>Osló</a:t>
            </a:r>
            <a:r>
              <a:rPr lang="en-US" dirty="0"/>
              <a:t> er </a:t>
            </a:r>
            <a:r>
              <a:rPr lang="en-US" dirty="0" err="1"/>
              <a:t>fjölmennasta</a:t>
            </a:r>
            <a:r>
              <a:rPr lang="en-US" dirty="0"/>
              <a:t> </a:t>
            </a:r>
            <a:r>
              <a:rPr lang="en-US" dirty="0" err="1"/>
              <a:t>sveitarfélagið</a:t>
            </a:r>
            <a:r>
              <a:rPr lang="en-US" dirty="0"/>
              <a:t> </a:t>
            </a:r>
            <a:r>
              <a:rPr lang="en-US" dirty="0" err="1"/>
              <a:t>með</a:t>
            </a:r>
            <a:r>
              <a:rPr lang="en-US" dirty="0"/>
              <a:t> </a:t>
            </a:r>
            <a:r>
              <a:rPr lang="en-US" dirty="0" err="1"/>
              <a:t>nær</a:t>
            </a:r>
            <a:r>
              <a:rPr lang="en-US" dirty="0"/>
              <a:t> 650.00 </a:t>
            </a:r>
            <a:r>
              <a:rPr lang="en-US" dirty="0" err="1"/>
              <a:t>íbúa</a:t>
            </a:r>
            <a:r>
              <a:rPr lang="en-US" dirty="0"/>
              <a:t>. </a:t>
            </a:r>
            <a:r>
              <a:rPr lang="en-US" dirty="0" err="1"/>
              <a:t>Hið</a:t>
            </a:r>
            <a:r>
              <a:rPr lang="en-US" dirty="0"/>
              <a:t> </a:t>
            </a:r>
            <a:r>
              <a:rPr lang="en-US" dirty="0" err="1"/>
              <a:t>fámennasta</a:t>
            </a:r>
            <a:r>
              <a:rPr lang="en-US" dirty="0"/>
              <a:t> er </a:t>
            </a:r>
            <a:r>
              <a:rPr lang="en-US" dirty="0" err="1"/>
              <a:t>með</a:t>
            </a:r>
            <a:r>
              <a:rPr lang="en-US" dirty="0"/>
              <a:t> 198 </a:t>
            </a:r>
            <a:r>
              <a:rPr lang="en-US" dirty="0" err="1"/>
              <a:t>íbúa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383C2-AC08-42A1-9CD6-DE77ACE98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FFB1A-4659-4B2D-BA2F-AF4CAAAD469A}" type="datetime1">
              <a:rPr lang="en-US" smtClean="0"/>
              <a:t>11/23/2021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0C492-CDFB-4C57-B91F-50A058BE5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GAJ ráðgjöf slf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4C79CD-3E85-447C-8DA8-578AB8536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9085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5C9B1-63F9-499A-89DF-F290FF8A4C39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3000" dirty="0" err="1">
                <a:solidFill>
                  <a:srgbClr val="FFFFFF"/>
                </a:solidFill>
              </a:rPr>
              <a:t>Sveitarstjórnarstigið</a:t>
            </a:r>
            <a:r>
              <a:rPr lang="en-US" sz="3000" dirty="0">
                <a:solidFill>
                  <a:srgbClr val="FFFFFF"/>
                </a:solidFill>
              </a:rPr>
              <a:t> í </a:t>
            </a:r>
            <a:r>
              <a:rPr lang="en-US" sz="3000" dirty="0" err="1">
                <a:solidFill>
                  <a:srgbClr val="FFFFFF"/>
                </a:solidFill>
              </a:rPr>
              <a:t>Noregi</a:t>
            </a:r>
            <a:br>
              <a:rPr lang="en-US" sz="3000" dirty="0">
                <a:solidFill>
                  <a:srgbClr val="FFFFFF"/>
                </a:solidFill>
              </a:rPr>
            </a:br>
            <a:r>
              <a:rPr lang="en-US" sz="3000" dirty="0">
                <a:solidFill>
                  <a:srgbClr val="FFFFFF"/>
                </a:solidFill>
              </a:rPr>
              <a:t>- </a:t>
            </a:r>
            <a:r>
              <a:rPr lang="en-US" sz="3000" dirty="0" err="1">
                <a:solidFill>
                  <a:srgbClr val="FFFFFF"/>
                </a:solidFill>
              </a:rPr>
              <a:t>samstarf</a:t>
            </a:r>
            <a:r>
              <a:rPr lang="en-US" sz="3000" dirty="0">
                <a:solidFill>
                  <a:srgbClr val="FFFFFF"/>
                </a:solidFill>
              </a:rPr>
              <a:t> </a:t>
            </a:r>
            <a:r>
              <a:rPr lang="en-US" sz="3000" dirty="0" err="1">
                <a:solidFill>
                  <a:srgbClr val="FFFFFF"/>
                </a:solidFill>
              </a:rPr>
              <a:t>við</a:t>
            </a:r>
            <a:r>
              <a:rPr lang="en-US" sz="3000" dirty="0">
                <a:solidFill>
                  <a:srgbClr val="FFFFFF"/>
                </a:solidFill>
              </a:rPr>
              <a:t> </a:t>
            </a:r>
            <a:r>
              <a:rPr lang="en-US" sz="3000" dirty="0" err="1">
                <a:solidFill>
                  <a:srgbClr val="FFFFFF"/>
                </a:solidFill>
              </a:rPr>
              <a:t>ríkið</a:t>
            </a:r>
            <a:endParaRPr lang="en-US" sz="3000" dirty="0">
              <a:solidFill>
                <a:srgbClr val="FFFFFF"/>
              </a:solidFill>
            </a:endParaRP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C0EA48B0-8678-4D28-A770-DAD56EF68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438399"/>
            <a:ext cx="10018713" cy="3915747"/>
          </a:xfrm>
        </p:spPr>
        <p:txBody>
          <a:bodyPr anchor="ctr">
            <a:normAutofit fontScale="77500" lnSpcReduction="20000"/>
          </a:bodyPr>
          <a:lstStyle/>
          <a:p>
            <a:r>
              <a:rPr lang="en-US" dirty="0" err="1"/>
              <a:t>Heildarumsvifum</a:t>
            </a:r>
            <a:r>
              <a:rPr lang="en-US" dirty="0"/>
              <a:t> </a:t>
            </a:r>
            <a:r>
              <a:rPr lang="en-US" dirty="0" err="1"/>
              <a:t>norskra</a:t>
            </a:r>
            <a:r>
              <a:rPr lang="en-US" dirty="0"/>
              <a:t> </a:t>
            </a:r>
            <a:r>
              <a:rPr lang="en-US" dirty="0" err="1"/>
              <a:t>sveitarfélaga</a:t>
            </a:r>
            <a:r>
              <a:rPr lang="en-US" dirty="0"/>
              <a:t> er </a:t>
            </a:r>
            <a:r>
              <a:rPr lang="en-US" dirty="0" err="1"/>
              <a:t>stjórnað</a:t>
            </a:r>
            <a:r>
              <a:rPr lang="en-US" dirty="0"/>
              <a:t> </a:t>
            </a:r>
            <a:r>
              <a:rPr lang="en-US" dirty="0" err="1"/>
              <a:t>gegnum</a:t>
            </a:r>
            <a:r>
              <a:rPr lang="en-US" dirty="0"/>
              <a:t> </a:t>
            </a:r>
            <a:r>
              <a:rPr lang="en-US" dirty="0" err="1"/>
              <a:t>fjárlög</a:t>
            </a:r>
            <a:r>
              <a:rPr lang="en-US" dirty="0"/>
              <a:t> </a:t>
            </a:r>
            <a:r>
              <a:rPr lang="en-US" dirty="0" err="1"/>
              <a:t>ríkisins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með</a:t>
            </a:r>
            <a:r>
              <a:rPr lang="en-US" dirty="0"/>
              <a:t> </a:t>
            </a:r>
            <a:r>
              <a:rPr lang="en-US" dirty="0" err="1"/>
              <a:t>þjóðhagsáætlunum</a:t>
            </a:r>
            <a:endParaRPr lang="en-US" dirty="0"/>
          </a:p>
          <a:p>
            <a:r>
              <a:rPr lang="en-US" dirty="0" err="1"/>
              <a:t>Rammi</a:t>
            </a:r>
            <a:r>
              <a:rPr lang="en-US" dirty="0"/>
              <a:t> um </a:t>
            </a:r>
            <a:r>
              <a:rPr lang="en-US" dirty="0" err="1"/>
              <a:t>heildartekjur</a:t>
            </a:r>
            <a:r>
              <a:rPr lang="en-US" dirty="0"/>
              <a:t> </a:t>
            </a:r>
            <a:r>
              <a:rPr lang="en-US" dirty="0" err="1"/>
              <a:t>norskra</a:t>
            </a:r>
            <a:r>
              <a:rPr lang="en-US" dirty="0"/>
              <a:t> </a:t>
            </a:r>
            <a:r>
              <a:rPr lang="en-US" dirty="0" err="1"/>
              <a:t>sveitarfélaga</a:t>
            </a:r>
            <a:r>
              <a:rPr lang="en-US" dirty="0"/>
              <a:t> er </a:t>
            </a:r>
            <a:r>
              <a:rPr lang="en-US" dirty="0" err="1"/>
              <a:t>kynntur</a:t>
            </a:r>
            <a:r>
              <a:rPr lang="en-US" dirty="0"/>
              <a:t> í </a:t>
            </a:r>
            <a:r>
              <a:rPr lang="en-US" dirty="0" err="1"/>
              <a:t>sveitarfélagakafla</a:t>
            </a:r>
            <a:r>
              <a:rPr lang="en-US" dirty="0"/>
              <a:t> </a:t>
            </a:r>
            <a:r>
              <a:rPr lang="en-US" dirty="0" err="1"/>
              <a:t>fjárlaga</a:t>
            </a:r>
            <a:endParaRPr lang="en-US" dirty="0"/>
          </a:p>
          <a:p>
            <a:r>
              <a:rPr lang="en-US" dirty="0" err="1"/>
              <a:t>Haldnir</a:t>
            </a:r>
            <a:r>
              <a:rPr lang="en-US" dirty="0"/>
              <a:t> </a:t>
            </a:r>
            <a:r>
              <a:rPr lang="en-US" dirty="0" err="1"/>
              <a:t>hafa</a:t>
            </a:r>
            <a:r>
              <a:rPr lang="en-US" dirty="0"/>
              <a:t> </a:t>
            </a:r>
            <a:r>
              <a:rPr lang="en-US" dirty="0" err="1"/>
              <a:t>verið</a:t>
            </a:r>
            <a:r>
              <a:rPr lang="en-US" dirty="0"/>
              <a:t> </a:t>
            </a:r>
            <a:r>
              <a:rPr lang="en-US" dirty="0" err="1"/>
              <a:t>reglulegir</a:t>
            </a:r>
            <a:r>
              <a:rPr lang="en-US" dirty="0"/>
              <a:t> </a:t>
            </a:r>
            <a:r>
              <a:rPr lang="en-US" dirty="0" err="1"/>
              <a:t>yfirferðar</a:t>
            </a:r>
            <a:r>
              <a:rPr lang="en-US" dirty="0"/>
              <a:t>-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samningafundir</a:t>
            </a:r>
            <a:r>
              <a:rPr lang="en-US" dirty="0"/>
              <a:t> </a:t>
            </a:r>
            <a:r>
              <a:rPr lang="en-US" dirty="0" err="1"/>
              <a:t>með</a:t>
            </a:r>
            <a:r>
              <a:rPr lang="en-US" dirty="0"/>
              <a:t> </a:t>
            </a:r>
            <a:r>
              <a:rPr lang="en-US" dirty="0" err="1"/>
              <a:t>ríkisstjórninni</a:t>
            </a:r>
            <a:r>
              <a:rPr lang="en-US" dirty="0"/>
              <a:t> um </a:t>
            </a:r>
            <a:r>
              <a:rPr lang="en-US" dirty="0" err="1"/>
              <a:t>tekjuramma</a:t>
            </a:r>
            <a:r>
              <a:rPr lang="en-US" dirty="0"/>
              <a:t> </a:t>
            </a:r>
            <a:r>
              <a:rPr lang="en-US" dirty="0" err="1"/>
              <a:t>sveitarfélaga</a:t>
            </a:r>
            <a:r>
              <a:rPr lang="en-US" dirty="0"/>
              <a:t> í </a:t>
            </a:r>
            <a:r>
              <a:rPr lang="en-US" dirty="0" err="1"/>
              <a:t>rúm</a:t>
            </a:r>
            <a:r>
              <a:rPr lang="en-US" dirty="0"/>
              <a:t> 20 </a:t>
            </a:r>
            <a:r>
              <a:rPr lang="en-US" dirty="0" err="1"/>
              <a:t>ár</a:t>
            </a:r>
            <a:r>
              <a:rPr lang="en-US" dirty="0"/>
              <a:t> (</a:t>
            </a:r>
            <a:r>
              <a:rPr lang="en-US" dirty="0" err="1"/>
              <a:t>konsultationsordningarna</a:t>
            </a:r>
            <a:r>
              <a:rPr lang="en-US" dirty="0"/>
              <a:t>)</a:t>
            </a:r>
          </a:p>
          <a:p>
            <a:r>
              <a:rPr lang="en-US" dirty="0" err="1"/>
              <a:t>Sameiginleg</a:t>
            </a:r>
            <a:r>
              <a:rPr lang="en-US" dirty="0"/>
              <a:t> </a:t>
            </a:r>
            <a:r>
              <a:rPr lang="en-US" dirty="0" err="1"/>
              <a:t>markmið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verkefni</a:t>
            </a:r>
            <a:r>
              <a:rPr lang="en-US" dirty="0"/>
              <a:t> </a:t>
            </a:r>
            <a:r>
              <a:rPr lang="en-US" dirty="0" err="1"/>
              <a:t>viðræðnanna</a:t>
            </a:r>
            <a:r>
              <a:rPr lang="en-US" dirty="0"/>
              <a:t> er:</a:t>
            </a:r>
          </a:p>
          <a:p>
            <a:pPr lvl="1"/>
            <a:r>
              <a:rPr lang="en-US" dirty="0" err="1"/>
              <a:t>Áþekk</a:t>
            </a:r>
            <a:r>
              <a:rPr lang="en-US" dirty="0"/>
              <a:t> </a:t>
            </a:r>
            <a:r>
              <a:rPr lang="en-US" dirty="0" err="1"/>
              <a:t>þjónusta</a:t>
            </a:r>
            <a:r>
              <a:rPr lang="en-US" dirty="0"/>
              <a:t> </a:t>
            </a:r>
            <a:r>
              <a:rPr lang="en-US" dirty="0" err="1"/>
              <a:t>fyrir</a:t>
            </a:r>
            <a:r>
              <a:rPr lang="en-US" dirty="0"/>
              <a:t> </a:t>
            </a:r>
            <a:r>
              <a:rPr lang="en-US" dirty="0" err="1"/>
              <a:t>alla</a:t>
            </a:r>
            <a:r>
              <a:rPr lang="en-US" dirty="0"/>
              <a:t> </a:t>
            </a:r>
            <a:r>
              <a:rPr lang="en-US" dirty="0" err="1"/>
              <a:t>íbúa</a:t>
            </a:r>
            <a:r>
              <a:rPr lang="en-US" dirty="0"/>
              <a:t> </a:t>
            </a:r>
            <a:r>
              <a:rPr lang="en-US" dirty="0" err="1"/>
              <a:t>landsins</a:t>
            </a:r>
            <a:endParaRPr lang="en-US" dirty="0"/>
          </a:p>
          <a:p>
            <a:pPr lvl="1"/>
            <a:r>
              <a:rPr lang="en-US" dirty="0" err="1"/>
              <a:t>Jöfnun</a:t>
            </a:r>
            <a:r>
              <a:rPr lang="en-US" dirty="0"/>
              <a:t> </a:t>
            </a:r>
            <a:r>
              <a:rPr lang="en-US" dirty="0" err="1"/>
              <a:t>kostnaðar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fellur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vegna</a:t>
            </a:r>
            <a:r>
              <a:rPr lang="en-US" dirty="0"/>
              <a:t> </a:t>
            </a:r>
            <a:r>
              <a:rPr lang="en-US" dirty="0" err="1"/>
              <a:t>mismunandi</a:t>
            </a:r>
            <a:r>
              <a:rPr lang="en-US" dirty="0"/>
              <a:t> </a:t>
            </a:r>
            <a:r>
              <a:rPr lang="en-US" dirty="0" err="1"/>
              <a:t>aðstæðna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mismunandi</a:t>
            </a:r>
            <a:r>
              <a:rPr lang="en-US" dirty="0"/>
              <a:t> </a:t>
            </a:r>
            <a:r>
              <a:rPr lang="en-US" dirty="0" err="1"/>
              <a:t>skattstofna</a:t>
            </a:r>
            <a:endParaRPr lang="en-US" dirty="0"/>
          </a:p>
          <a:p>
            <a:pPr lvl="1"/>
            <a:r>
              <a:rPr lang="en-US" dirty="0" err="1"/>
              <a:t>Landshlutabundin</a:t>
            </a:r>
            <a:r>
              <a:rPr lang="en-US" dirty="0"/>
              <a:t> </a:t>
            </a:r>
            <a:r>
              <a:rPr lang="en-US" dirty="0" err="1"/>
              <a:t>markmið</a:t>
            </a:r>
            <a:r>
              <a:rPr lang="en-US" dirty="0"/>
              <a:t> </a:t>
            </a:r>
            <a:r>
              <a:rPr lang="en-US" dirty="0" err="1"/>
              <a:t>tengd</a:t>
            </a:r>
            <a:r>
              <a:rPr lang="en-US" dirty="0"/>
              <a:t> </a:t>
            </a:r>
            <a:r>
              <a:rPr lang="en-US" dirty="0" err="1"/>
              <a:t>búsetu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atvinnulífi</a:t>
            </a:r>
            <a:endParaRPr lang="en-US" dirty="0"/>
          </a:p>
          <a:p>
            <a:pPr lvl="1"/>
            <a:r>
              <a:rPr lang="en-US" dirty="0" err="1"/>
              <a:t>Viðbrögð</a:t>
            </a:r>
            <a:r>
              <a:rPr lang="en-US" dirty="0"/>
              <a:t> </a:t>
            </a:r>
            <a:r>
              <a:rPr lang="en-US" dirty="0" err="1"/>
              <a:t>þegar</a:t>
            </a:r>
            <a:r>
              <a:rPr lang="en-US" dirty="0"/>
              <a:t> </a:t>
            </a:r>
            <a:r>
              <a:rPr lang="en-US" dirty="0" err="1"/>
              <a:t>eigið</a:t>
            </a:r>
            <a:r>
              <a:rPr lang="en-US" dirty="0"/>
              <a:t> </a:t>
            </a:r>
            <a:r>
              <a:rPr lang="en-US" dirty="0" err="1"/>
              <a:t>aflafé</a:t>
            </a:r>
            <a:r>
              <a:rPr lang="en-US" dirty="0"/>
              <a:t> </a:t>
            </a:r>
            <a:r>
              <a:rPr lang="en-US" dirty="0" err="1"/>
              <a:t>sveitarfélaganna</a:t>
            </a:r>
            <a:r>
              <a:rPr lang="en-US" dirty="0"/>
              <a:t> </a:t>
            </a:r>
            <a:r>
              <a:rPr lang="en-US" dirty="0" err="1"/>
              <a:t>nægir</a:t>
            </a:r>
            <a:r>
              <a:rPr lang="en-US" dirty="0"/>
              <a:t> ekki </a:t>
            </a:r>
            <a:r>
              <a:rPr lang="en-US" dirty="0" err="1"/>
              <a:t>fyrir</a:t>
            </a:r>
            <a:r>
              <a:rPr lang="en-US" dirty="0"/>
              <a:t> </a:t>
            </a:r>
            <a:r>
              <a:rPr lang="en-US" dirty="0" err="1"/>
              <a:t>útgjöldum</a:t>
            </a:r>
            <a:endParaRPr lang="en-US" dirty="0"/>
          </a:p>
          <a:p>
            <a:r>
              <a:rPr lang="en-US" dirty="0"/>
              <a:t>ROBEK </a:t>
            </a:r>
            <a:r>
              <a:rPr lang="en-US" dirty="0" err="1"/>
              <a:t>kerfið</a:t>
            </a:r>
            <a:r>
              <a:rPr lang="en-US" dirty="0"/>
              <a:t> </a:t>
            </a:r>
            <a:r>
              <a:rPr lang="en-US" dirty="0" err="1"/>
              <a:t>heldur</a:t>
            </a:r>
            <a:r>
              <a:rPr lang="en-US" dirty="0"/>
              <a:t> </a:t>
            </a:r>
            <a:r>
              <a:rPr lang="en-US" dirty="0" err="1"/>
              <a:t>utan</a:t>
            </a:r>
            <a:r>
              <a:rPr lang="en-US" dirty="0"/>
              <a:t> um </a:t>
            </a:r>
            <a:r>
              <a:rPr lang="en-US" dirty="0" err="1"/>
              <a:t>rekstrarniðurstöður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afkomu</a:t>
            </a:r>
            <a:r>
              <a:rPr lang="en-US" dirty="0"/>
              <a:t> </a:t>
            </a:r>
            <a:r>
              <a:rPr lang="en-US" dirty="0" err="1"/>
              <a:t>sveitarfélaga</a:t>
            </a:r>
            <a:r>
              <a:rPr lang="en-US" dirty="0"/>
              <a:t>. </a:t>
            </a:r>
            <a:r>
              <a:rPr lang="en-US" dirty="0" err="1"/>
              <a:t>Áþekkt</a:t>
            </a:r>
            <a:r>
              <a:rPr lang="en-US" dirty="0"/>
              <a:t> </a:t>
            </a:r>
            <a:r>
              <a:rPr lang="en-US" dirty="0" err="1"/>
              <a:t>eftirlitskerfi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er á </a:t>
            </a:r>
            <a:r>
              <a:rPr lang="en-US" dirty="0" err="1"/>
              <a:t>Íslandi</a:t>
            </a:r>
            <a:r>
              <a:rPr lang="en-US" dirty="0"/>
              <a:t> 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383C2-AC08-42A1-9CD6-DE77ACE98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FFB1A-4659-4B2D-BA2F-AF4CAAAD469A}" type="datetime1">
              <a:rPr lang="en-US" smtClean="0"/>
              <a:t>11/23/2021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0C492-CDFB-4C57-B91F-50A058BE5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GAJ </a:t>
            </a:r>
            <a:r>
              <a:rPr lang="en-US" dirty="0" err="1"/>
              <a:t>ráðgjöf</a:t>
            </a:r>
            <a:r>
              <a:rPr lang="en-US" dirty="0"/>
              <a:t> </a:t>
            </a:r>
            <a:r>
              <a:rPr lang="en-US" dirty="0" err="1"/>
              <a:t>slf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4C79CD-3E85-447C-8DA8-578AB8536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2662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5C9B1-63F9-499A-89DF-F290FF8A4C39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3000" dirty="0" err="1">
                <a:solidFill>
                  <a:srgbClr val="FFFFFF"/>
                </a:solidFill>
              </a:rPr>
              <a:t>Sveitarstjórnarstigið</a:t>
            </a:r>
            <a:r>
              <a:rPr lang="en-US" sz="3000" dirty="0">
                <a:solidFill>
                  <a:srgbClr val="FFFFFF"/>
                </a:solidFill>
              </a:rPr>
              <a:t> í </a:t>
            </a:r>
            <a:r>
              <a:rPr lang="en-US" sz="3000" dirty="0" err="1">
                <a:solidFill>
                  <a:srgbClr val="FFFFFF"/>
                </a:solidFill>
              </a:rPr>
              <a:t>Noregi</a:t>
            </a:r>
            <a:br>
              <a:rPr lang="en-US" sz="3000" dirty="0">
                <a:solidFill>
                  <a:srgbClr val="FFFFFF"/>
                </a:solidFill>
              </a:rPr>
            </a:br>
            <a:r>
              <a:rPr lang="en-US" sz="3000" dirty="0">
                <a:solidFill>
                  <a:srgbClr val="FFFFFF"/>
                </a:solidFill>
              </a:rPr>
              <a:t>- </a:t>
            </a:r>
            <a:r>
              <a:rPr lang="en-US" sz="3000" dirty="0" err="1">
                <a:solidFill>
                  <a:srgbClr val="FFFFFF"/>
                </a:solidFill>
              </a:rPr>
              <a:t>tekjustofnar</a:t>
            </a:r>
            <a:r>
              <a:rPr lang="en-US" sz="3000" dirty="0">
                <a:solidFill>
                  <a:srgbClr val="FFFFFF"/>
                </a:solidFill>
              </a:rPr>
              <a:t> </a:t>
            </a:r>
            <a:r>
              <a:rPr lang="en-US" sz="3000" dirty="0" err="1">
                <a:solidFill>
                  <a:srgbClr val="FFFFFF"/>
                </a:solidFill>
              </a:rPr>
              <a:t>sveitarfélaga</a:t>
            </a:r>
            <a:endParaRPr lang="en-US" sz="3000" dirty="0">
              <a:solidFill>
                <a:srgbClr val="FFFF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383C2-AC08-42A1-9CD6-DE77ACE98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FFB1A-4659-4B2D-BA2F-AF4CAAAD469A}" type="datetime1">
              <a:rPr lang="en-US" smtClean="0"/>
              <a:t>11/23/2021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0C492-CDFB-4C57-B91F-50A058BE5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GAJ </a:t>
            </a:r>
            <a:r>
              <a:rPr lang="en-US" dirty="0" err="1"/>
              <a:t>ráðgjöf</a:t>
            </a:r>
            <a:r>
              <a:rPr lang="en-US" dirty="0"/>
              <a:t> </a:t>
            </a:r>
            <a:r>
              <a:rPr lang="en-US" dirty="0" err="1"/>
              <a:t>slf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4C79CD-3E85-447C-8DA8-578AB8536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35</a:t>
            </a:fld>
            <a:endParaRPr lang="en-US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F78960D8-F450-440E-8810-58BD9FFD8B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9703071"/>
              </p:ext>
            </p:extLst>
          </p:nvPr>
        </p:nvGraphicFramePr>
        <p:xfrm>
          <a:off x="1484311" y="2417621"/>
          <a:ext cx="10260844" cy="4003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796140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5C9B1-63F9-499A-89DF-F290FF8A4C39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3000" dirty="0" err="1">
                <a:solidFill>
                  <a:srgbClr val="FFFFFF"/>
                </a:solidFill>
              </a:rPr>
              <a:t>Sveitarstjórnarstigið</a:t>
            </a:r>
            <a:r>
              <a:rPr lang="en-US" sz="3000" dirty="0">
                <a:solidFill>
                  <a:srgbClr val="FFFFFF"/>
                </a:solidFill>
              </a:rPr>
              <a:t> í </a:t>
            </a:r>
            <a:r>
              <a:rPr lang="en-US" sz="3000" dirty="0" err="1">
                <a:solidFill>
                  <a:srgbClr val="FFFFFF"/>
                </a:solidFill>
              </a:rPr>
              <a:t>Noregi</a:t>
            </a:r>
            <a:br>
              <a:rPr lang="en-US" sz="3000" dirty="0">
                <a:solidFill>
                  <a:srgbClr val="FFFFFF"/>
                </a:solidFill>
              </a:rPr>
            </a:br>
            <a:r>
              <a:rPr lang="en-US" sz="3000" dirty="0">
                <a:solidFill>
                  <a:srgbClr val="FFFFFF"/>
                </a:solidFill>
              </a:rPr>
              <a:t>- </a:t>
            </a:r>
            <a:r>
              <a:rPr lang="en-US" sz="3000" dirty="0" err="1">
                <a:solidFill>
                  <a:srgbClr val="FFFFFF"/>
                </a:solidFill>
              </a:rPr>
              <a:t>Jöfnunarkerfi</a:t>
            </a:r>
            <a:r>
              <a:rPr lang="en-US" sz="3000" dirty="0">
                <a:solidFill>
                  <a:srgbClr val="FFFFFF"/>
                </a:solidFill>
              </a:rPr>
              <a:t> </a:t>
            </a:r>
            <a:r>
              <a:rPr lang="en-US" sz="3000" dirty="0" err="1">
                <a:solidFill>
                  <a:srgbClr val="FFFFFF"/>
                </a:solidFill>
              </a:rPr>
              <a:t>sveitarfélaga</a:t>
            </a:r>
            <a:endParaRPr lang="en-US" sz="3000" dirty="0">
              <a:solidFill>
                <a:srgbClr val="FFFFFF"/>
              </a:solidFill>
            </a:endParaRP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C0EA48B0-8678-4D28-A770-DAD56EF68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547258"/>
            <a:ext cx="10018713" cy="3518580"/>
          </a:xfrm>
        </p:spPr>
        <p:txBody>
          <a:bodyPr anchor="ctr">
            <a:normAutofit/>
          </a:bodyPr>
          <a:lstStyle/>
          <a:p>
            <a:r>
              <a:rPr lang="en-US" dirty="0" err="1"/>
              <a:t>Jöfnunarkerfi</a:t>
            </a:r>
            <a:r>
              <a:rPr lang="en-US" dirty="0"/>
              <a:t> </a:t>
            </a:r>
            <a:r>
              <a:rPr lang="en-US" dirty="0" err="1"/>
              <a:t>sveitarfélaga</a:t>
            </a:r>
            <a:r>
              <a:rPr lang="en-US" dirty="0"/>
              <a:t> </a:t>
            </a:r>
            <a:r>
              <a:rPr lang="en-US" dirty="0" err="1"/>
              <a:t>hefur</a:t>
            </a:r>
            <a:r>
              <a:rPr lang="en-US" dirty="0"/>
              <a:t> </a:t>
            </a:r>
            <a:r>
              <a:rPr lang="en-US" dirty="0" err="1"/>
              <a:t>verið</a:t>
            </a:r>
            <a:r>
              <a:rPr lang="en-US" dirty="0"/>
              <a:t> </a:t>
            </a:r>
            <a:r>
              <a:rPr lang="en-US" dirty="0" err="1"/>
              <a:t>lítið</a:t>
            </a:r>
            <a:r>
              <a:rPr lang="en-US" dirty="0"/>
              <a:t> </a:t>
            </a:r>
            <a:r>
              <a:rPr lang="en-US" dirty="0" err="1"/>
              <a:t>breytt</a:t>
            </a:r>
            <a:r>
              <a:rPr lang="en-US" dirty="0"/>
              <a:t> í </a:t>
            </a:r>
            <a:r>
              <a:rPr lang="en-US" dirty="0" err="1"/>
              <a:t>öllum</a:t>
            </a:r>
            <a:r>
              <a:rPr lang="en-US" dirty="0"/>
              <a:t> </a:t>
            </a:r>
            <a:r>
              <a:rPr lang="en-US" dirty="0" err="1"/>
              <a:t>meginatriðum</a:t>
            </a:r>
            <a:r>
              <a:rPr lang="en-US" dirty="0"/>
              <a:t> </a:t>
            </a:r>
            <a:r>
              <a:rPr lang="en-US" dirty="0" err="1"/>
              <a:t>frá</a:t>
            </a:r>
            <a:r>
              <a:rPr lang="en-US" dirty="0"/>
              <a:t> </a:t>
            </a:r>
            <a:r>
              <a:rPr lang="en-US" dirty="0" err="1"/>
              <a:t>árinu</a:t>
            </a:r>
            <a:r>
              <a:rPr lang="en-US" dirty="0"/>
              <a:t> 1986</a:t>
            </a:r>
          </a:p>
          <a:p>
            <a:pPr lvl="1"/>
            <a:r>
              <a:rPr lang="en-US" dirty="0" err="1"/>
              <a:t>Það</a:t>
            </a:r>
            <a:r>
              <a:rPr lang="en-US" dirty="0"/>
              <a:t> </a:t>
            </a:r>
            <a:r>
              <a:rPr lang="en-US" dirty="0" err="1"/>
              <a:t>hefur</a:t>
            </a:r>
            <a:r>
              <a:rPr lang="en-US" dirty="0"/>
              <a:t> </a:t>
            </a:r>
            <a:r>
              <a:rPr lang="en-US" dirty="0" err="1"/>
              <a:t>verið</a:t>
            </a:r>
            <a:r>
              <a:rPr lang="en-US" dirty="0"/>
              <a:t> </a:t>
            </a:r>
            <a:r>
              <a:rPr lang="en-US" dirty="0" err="1"/>
              <a:t>aðlagað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breyttum</a:t>
            </a:r>
            <a:r>
              <a:rPr lang="en-US" dirty="0"/>
              <a:t> </a:t>
            </a:r>
            <a:r>
              <a:rPr lang="en-US" dirty="0" err="1"/>
              <a:t>aðstæðum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breytingum</a:t>
            </a:r>
            <a:r>
              <a:rPr lang="en-US" dirty="0"/>
              <a:t> í </a:t>
            </a:r>
            <a:r>
              <a:rPr lang="en-US" dirty="0" err="1"/>
              <a:t>verkaskiptingu</a:t>
            </a:r>
            <a:r>
              <a:rPr lang="en-US" dirty="0"/>
              <a:t> </a:t>
            </a:r>
            <a:r>
              <a:rPr lang="en-US" dirty="0" err="1"/>
              <a:t>ríkis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sveitarfélaga</a:t>
            </a:r>
            <a:endParaRPr lang="en-US" dirty="0"/>
          </a:p>
          <a:p>
            <a:pPr lvl="1"/>
            <a:r>
              <a:rPr lang="en-US" dirty="0" err="1"/>
              <a:t>Nokkrar</a:t>
            </a:r>
            <a:r>
              <a:rPr lang="en-US" dirty="0"/>
              <a:t> </a:t>
            </a:r>
            <a:r>
              <a:rPr lang="en-US" dirty="0" err="1"/>
              <a:t>breytingar</a:t>
            </a:r>
            <a:r>
              <a:rPr lang="en-US" dirty="0"/>
              <a:t> </a:t>
            </a:r>
            <a:r>
              <a:rPr lang="en-US" dirty="0" err="1"/>
              <a:t>voru</a:t>
            </a:r>
            <a:r>
              <a:rPr lang="en-US" dirty="0"/>
              <a:t> </a:t>
            </a:r>
            <a:r>
              <a:rPr lang="en-US" dirty="0" err="1"/>
              <a:t>gerðar</a:t>
            </a:r>
            <a:r>
              <a:rPr lang="en-US" dirty="0"/>
              <a:t> á </a:t>
            </a:r>
            <a:r>
              <a:rPr lang="en-US" dirty="0" err="1"/>
              <a:t>því</a:t>
            </a:r>
            <a:r>
              <a:rPr lang="en-US" dirty="0"/>
              <a:t> í </a:t>
            </a:r>
            <a:r>
              <a:rPr lang="en-US" dirty="0" err="1"/>
              <a:t>tengslum</a:t>
            </a:r>
            <a:r>
              <a:rPr lang="en-US" dirty="0"/>
              <a:t> </a:t>
            </a:r>
            <a:r>
              <a:rPr lang="en-US" dirty="0" err="1"/>
              <a:t>við</a:t>
            </a:r>
            <a:r>
              <a:rPr lang="en-US" dirty="0"/>
              <a:t> </a:t>
            </a:r>
            <a:r>
              <a:rPr lang="en-US" dirty="0" err="1"/>
              <a:t>sameiningarátak</a:t>
            </a:r>
            <a:r>
              <a:rPr lang="en-US" dirty="0"/>
              <a:t> </a:t>
            </a:r>
            <a:r>
              <a:rPr lang="en-US" dirty="0" err="1"/>
              <a:t>sveitarfélaga</a:t>
            </a:r>
            <a:r>
              <a:rPr lang="en-US" dirty="0"/>
              <a:t> </a:t>
            </a:r>
            <a:r>
              <a:rPr lang="en-US" dirty="0" err="1"/>
              <a:t>árið</a:t>
            </a:r>
            <a:r>
              <a:rPr lang="en-US" dirty="0"/>
              <a:t> 2017</a:t>
            </a:r>
          </a:p>
          <a:p>
            <a:pPr lvl="1"/>
            <a:r>
              <a:rPr lang="en-US" dirty="0" err="1"/>
              <a:t>Meginatriði</a:t>
            </a:r>
            <a:r>
              <a:rPr lang="en-US" dirty="0"/>
              <a:t> </a:t>
            </a:r>
            <a:r>
              <a:rPr lang="en-US" dirty="0" err="1"/>
              <a:t>þeirra</a:t>
            </a:r>
            <a:r>
              <a:rPr lang="en-US" dirty="0"/>
              <a:t> </a:t>
            </a:r>
            <a:r>
              <a:rPr lang="en-US" dirty="0" err="1"/>
              <a:t>breytinga</a:t>
            </a:r>
            <a:r>
              <a:rPr lang="en-US" dirty="0"/>
              <a:t> var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hvetja</a:t>
            </a:r>
            <a:r>
              <a:rPr lang="en-US" dirty="0"/>
              <a:t> </a:t>
            </a:r>
            <a:r>
              <a:rPr lang="en-US" dirty="0" err="1"/>
              <a:t>fámennari</a:t>
            </a:r>
            <a:r>
              <a:rPr lang="en-US" dirty="0"/>
              <a:t> </a:t>
            </a:r>
            <a:r>
              <a:rPr lang="en-US" dirty="0" err="1"/>
              <a:t>sveitarfélög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sameiningar</a:t>
            </a:r>
            <a:r>
              <a:rPr lang="en-US" dirty="0"/>
              <a:t> </a:t>
            </a:r>
            <a:r>
              <a:rPr lang="en-US" dirty="0" err="1"/>
              <a:t>með</a:t>
            </a:r>
            <a:r>
              <a:rPr lang="en-US" dirty="0"/>
              <a:t> </a:t>
            </a:r>
            <a:r>
              <a:rPr lang="en-US" dirty="0" err="1"/>
              <a:t>því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draga</a:t>
            </a:r>
            <a:r>
              <a:rPr lang="en-US" dirty="0"/>
              <a:t> </a:t>
            </a:r>
            <a:r>
              <a:rPr lang="en-US" dirty="0" err="1"/>
              <a:t>hlutfallslega</a:t>
            </a:r>
            <a:r>
              <a:rPr lang="en-US" dirty="0"/>
              <a:t> </a:t>
            </a:r>
            <a:r>
              <a:rPr lang="en-US" dirty="0" err="1"/>
              <a:t>úr</a:t>
            </a:r>
            <a:r>
              <a:rPr lang="en-US" dirty="0"/>
              <a:t> </a:t>
            </a:r>
            <a:r>
              <a:rPr lang="en-US" dirty="0" err="1"/>
              <a:t>þeim</a:t>
            </a:r>
            <a:r>
              <a:rPr lang="en-US" dirty="0"/>
              <a:t> </a:t>
            </a:r>
            <a:r>
              <a:rPr lang="en-US" dirty="0" err="1"/>
              <a:t>stuðningi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þau</a:t>
            </a:r>
            <a:r>
              <a:rPr lang="en-US" dirty="0"/>
              <a:t> </a:t>
            </a:r>
            <a:r>
              <a:rPr lang="en-US" dirty="0" err="1"/>
              <a:t>fengu</a:t>
            </a:r>
            <a:r>
              <a:rPr lang="en-US" dirty="0"/>
              <a:t> á </a:t>
            </a:r>
            <a:r>
              <a:rPr lang="en-US" dirty="0" err="1"/>
              <a:t>hvern</a:t>
            </a:r>
            <a:r>
              <a:rPr lang="en-US" dirty="0"/>
              <a:t> </a:t>
            </a:r>
            <a:r>
              <a:rPr lang="en-US" dirty="0" err="1"/>
              <a:t>íbúa</a:t>
            </a:r>
            <a:r>
              <a:rPr lang="en-US" dirty="0"/>
              <a:t> (</a:t>
            </a:r>
            <a:r>
              <a:rPr lang="en-US" dirty="0" err="1"/>
              <a:t>íbúaframlag</a:t>
            </a:r>
            <a:r>
              <a:rPr lang="en-US" dirty="0"/>
              <a:t>).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383C2-AC08-42A1-9CD6-DE77ACE98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FFB1A-4659-4B2D-BA2F-AF4CAAAD469A}" type="datetime1">
              <a:rPr lang="en-US" smtClean="0"/>
              <a:t>11/23/2021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0C492-CDFB-4C57-B91F-50A058BE5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GAJ ráðgjöf slf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4C79CD-3E85-447C-8DA8-578AB8536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033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5C9B1-63F9-499A-89DF-F290FF8A4C39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3000" dirty="0" err="1">
                <a:solidFill>
                  <a:srgbClr val="FFFFFF"/>
                </a:solidFill>
              </a:rPr>
              <a:t>Sveitarstjórnarstigið</a:t>
            </a:r>
            <a:r>
              <a:rPr lang="en-US" sz="3000" dirty="0">
                <a:solidFill>
                  <a:srgbClr val="FFFFFF"/>
                </a:solidFill>
              </a:rPr>
              <a:t> í </a:t>
            </a:r>
            <a:r>
              <a:rPr lang="en-US" sz="3000" dirty="0" err="1">
                <a:solidFill>
                  <a:srgbClr val="FFFFFF"/>
                </a:solidFill>
              </a:rPr>
              <a:t>Noregi</a:t>
            </a:r>
            <a:br>
              <a:rPr lang="en-US" sz="3000" dirty="0">
                <a:solidFill>
                  <a:srgbClr val="FFFFFF"/>
                </a:solidFill>
              </a:rPr>
            </a:br>
            <a:r>
              <a:rPr lang="en-US" sz="3000" dirty="0">
                <a:solidFill>
                  <a:srgbClr val="FFFFFF"/>
                </a:solidFill>
              </a:rPr>
              <a:t>- </a:t>
            </a:r>
            <a:r>
              <a:rPr lang="en-US" sz="3000" dirty="0" err="1">
                <a:solidFill>
                  <a:srgbClr val="FFFFFF"/>
                </a:solidFill>
              </a:rPr>
              <a:t>Jöfnunarkerfi</a:t>
            </a:r>
            <a:r>
              <a:rPr lang="en-US" sz="3000" dirty="0">
                <a:solidFill>
                  <a:srgbClr val="FFFFFF"/>
                </a:solidFill>
              </a:rPr>
              <a:t> </a:t>
            </a:r>
            <a:r>
              <a:rPr lang="en-US" sz="3000" dirty="0" err="1">
                <a:solidFill>
                  <a:srgbClr val="FFFFFF"/>
                </a:solidFill>
              </a:rPr>
              <a:t>sveitarfélaga</a:t>
            </a:r>
            <a:endParaRPr lang="en-US" sz="3000" dirty="0">
              <a:solidFill>
                <a:srgbClr val="FFFFFF"/>
              </a:solidFill>
            </a:endParaRP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C0EA48B0-8678-4D28-A770-DAD56EF68D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50654" y="2090120"/>
            <a:ext cx="5724357" cy="3975717"/>
          </a:xfrm>
        </p:spPr>
        <p:txBody>
          <a:bodyPr anchor="ctr">
            <a:normAutofit fontScale="92500" lnSpcReduction="10000"/>
          </a:bodyPr>
          <a:lstStyle/>
          <a:p>
            <a:r>
              <a:rPr lang="en-US" dirty="0" err="1"/>
              <a:t>Útgjaldajöfnun</a:t>
            </a:r>
            <a:endParaRPr lang="en-US" dirty="0"/>
          </a:p>
          <a:p>
            <a:pPr lvl="1"/>
            <a:r>
              <a:rPr lang="en-US" dirty="0" err="1"/>
              <a:t>Grunnþættir</a:t>
            </a:r>
            <a:r>
              <a:rPr lang="en-US" dirty="0"/>
              <a:t> í </a:t>
            </a:r>
            <a:r>
              <a:rPr lang="en-US" dirty="0" err="1"/>
              <a:t>útgjaldajöfnun</a:t>
            </a:r>
            <a:r>
              <a:rPr lang="en-US" dirty="0"/>
              <a:t> </a:t>
            </a:r>
            <a:r>
              <a:rPr lang="en-US" dirty="0" err="1"/>
              <a:t>eru</a:t>
            </a:r>
            <a:r>
              <a:rPr lang="en-US" dirty="0"/>
              <a:t> </a:t>
            </a:r>
            <a:r>
              <a:rPr lang="en-US" dirty="0" err="1"/>
              <a:t>stjórnsýsla</a:t>
            </a:r>
            <a:r>
              <a:rPr lang="en-US" dirty="0"/>
              <a:t>, </a:t>
            </a:r>
            <a:r>
              <a:rPr lang="en-US" dirty="0" err="1"/>
              <a:t>grunnskóli</a:t>
            </a:r>
            <a:r>
              <a:rPr lang="en-US" dirty="0"/>
              <a:t>, </a:t>
            </a:r>
            <a:r>
              <a:rPr lang="en-US" dirty="0" err="1"/>
              <a:t>heilbrigðis</a:t>
            </a:r>
            <a:r>
              <a:rPr lang="en-US" dirty="0"/>
              <a:t>-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félagsþjónusta</a:t>
            </a:r>
            <a:r>
              <a:rPr lang="en-US" dirty="0"/>
              <a:t> </a:t>
            </a:r>
            <a:r>
              <a:rPr lang="en-US" dirty="0" err="1"/>
              <a:t>ásamt</a:t>
            </a:r>
            <a:r>
              <a:rPr lang="en-US" dirty="0"/>
              <a:t> </a:t>
            </a:r>
            <a:r>
              <a:rPr lang="en-US" dirty="0" err="1"/>
              <a:t>landbúnaðar</a:t>
            </a:r>
            <a:r>
              <a:rPr lang="en-US" dirty="0"/>
              <a:t>-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umhverfismálum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Upplýsingar</a:t>
            </a:r>
            <a:r>
              <a:rPr lang="en-US" dirty="0"/>
              <a:t> </a:t>
            </a:r>
            <a:r>
              <a:rPr lang="en-US" dirty="0" err="1"/>
              <a:t>úr</a:t>
            </a:r>
            <a:r>
              <a:rPr lang="en-US" dirty="0"/>
              <a:t> </a:t>
            </a:r>
            <a:r>
              <a:rPr lang="en-US" dirty="0" err="1"/>
              <a:t>bókhaldi</a:t>
            </a:r>
            <a:r>
              <a:rPr lang="en-US" dirty="0"/>
              <a:t> </a:t>
            </a:r>
            <a:r>
              <a:rPr lang="en-US" dirty="0" err="1"/>
              <a:t>tveggja</a:t>
            </a:r>
            <a:r>
              <a:rPr lang="en-US" dirty="0"/>
              <a:t> </a:t>
            </a:r>
            <a:r>
              <a:rPr lang="en-US" dirty="0" err="1"/>
              <a:t>næstliðinna</a:t>
            </a:r>
            <a:r>
              <a:rPr lang="en-US" dirty="0"/>
              <a:t> </a:t>
            </a:r>
            <a:r>
              <a:rPr lang="en-US" dirty="0" err="1"/>
              <a:t>ára</a:t>
            </a:r>
            <a:r>
              <a:rPr lang="en-US" dirty="0"/>
              <a:t> </a:t>
            </a:r>
            <a:r>
              <a:rPr lang="en-US" dirty="0" err="1"/>
              <a:t>mynda</a:t>
            </a:r>
            <a:r>
              <a:rPr lang="en-US" dirty="0"/>
              <a:t> </a:t>
            </a:r>
            <a:r>
              <a:rPr lang="en-US" dirty="0" err="1"/>
              <a:t>grunn</a:t>
            </a:r>
            <a:r>
              <a:rPr lang="en-US" dirty="0"/>
              <a:t> </a:t>
            </a:r>
            <a:r>
              <a:rPr lang="en-US" dirty="0" err="1"/>
              <a:t>fyrir</a:t>
            </a:r>
            <a:r>
              <a:rPr lang="en-US" dirty="0"/>
              <a:t> </a:t>
            </a:r>
            <a:r>
              <a:rPr lang="en-US" dirty="0" err="1"/>
              <a:t>útgjaldaframlög</a:t>
            </a:r>
            <a:r>
              <a:rPr lang="en-US" dirty="0"/>
              <a:t> </a:t>
            </a:r>
            <a:r>
              <a:rPr lang="en-US" dirty="0" err="1"/>
              <a:t>hvers</a:t>
            </a:r>
            <a:r>
              <a:rPr lang="en-US" dirty="0"/>
              <a:t> </a:t>
            </a:r>
            <a:r>
              <a:rPr lang="en-US" dirty="0" err="1"/>
              <a:t>árs</a:t>
            </a:r>
            <a:endParaRPr lang="en-US" dirty="0"/>
          </a:p>
          <a:p>
            <a:pPr lvl="1"/>
            <a:r>
              <a:rPr lang="en-US" dirty="0" err="1"/>
              <a:t>Jöfnunin</a:t>
            </a:r>
            <a:r>
              <a:rPr lang="en-US" dirty="0"/>
              <a:t> </a:t>
            </a:r>
            <a:r>
              <a:rPr lang="en-US" dirty="0" err="1"/>
              <a:t>byggir</a:t>
            </a:r>
            <a:r>
              <a:rPr lang="en-US" dirty="0"/>
              <a:t> á 19 </a:t>
            </a:r>
            <a:r>
              <a:rPr lang="en-US" dirty="0" err="1"/>
              <a:t>mismunandi</a:t>
            </a:r>
            <a:r>
              <a:rPr lang="en-US" dirty="0"/>
              <a:t> </a:t>
            </a:r>
            <a:r>
              <a:rPr lang="en-US" dirty="0" err="1"/>
              <a:t>þáttum</a:t>
            </a:r>
            <a:endParaRPr lang="en-US" dirty="0"/>
          </a:p>
          <a:p>
            <a:pPr lvl="1"/>
            <a:r>
              <a:rPr lang="en-US" dirty="0" err="1"/>
              <a:t>Sveitarfélag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fær</a:t>
            </a:r>
            <a:r>
              <a:rPr lang="en-US" dirty="0"/>
              <a:t> </a:t>
            </a:r>
            <a:r>
              <a:rPr lang="en-US" dirty="0" err="1"/>
              <a:t>útkomu</a:t>
            </a:r>
            <a:r>
              <a:rPr lang="en-US" dirty="0"/>
              <a:t> </a:t>
            </a:r>
            <a:r>
              <a:rPr lang="en-US" dirty="0" err="1"/>
              <a:t>yfir</a:t>
            </a:r>
            <a:r>
              <a:rPr lang="en-US" dirty="0"/>
              <a:t> 100 </a:t>
            </a:r>
            <a:r>
              <a:rPr lang="en-US" dirty="0" err="1"/>
              <a:t>fær</a:t>
            </a:r>
            <a:r>
              <a:rPr lang="en-US" dirty="0"/>
              <a:t> </a:t>
            </a:r>
            <a:r>
              <a:rPr lang="en-US" dirty="0" err="1"/>
              <a:t>framlag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sveitarfélag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liggur</a:t>
            </a:r>
            <a:r>
              <a:rPr lang="en-US" dirty="0"/>
              <a:t> </a:t>
            </a:r>
            <a:r>
              <a:rPr lang="en-US" dirty="0" err="1"/>
              <a:t>undir</a:t>
            </a:r>
            <a:r>
              <a:rPr lang="en-US" dirty="0"/>
              <a:t> 100 </a:t>
            </a:r>
            <a:r>
              <a:rPr lang="en-US" dirty="0" err="1"/>
              <a:t>greiðir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kerfisins</a:t>
            </a:r>
            <a:endParaRPr lang="en-US" dirty="0"/>
          </a:p>
          <a:p>
            <a:r>
              <a:rPr lang="en-US" dirty="0" err="1"/>
              <a:t>Fjölgunarframlag</a:t>
            </a:r>
            <a:r>
              <a:rPr lang="en-US" dirty="0"/>
              <a:t> </a:t>
            </a:r>
            <a:r>
              <a:rPr lang="en-US" dirty="0" err="1"/>
              <a:t>rennur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sveitarfélaga</a:t>
            </a:r>
            <a:r>
              <a:rPr lang="en-US" dirty="0"/>
              <a:t> </a:t>
            </a:r>
            <a:r>
              <a:rPr lang="en-US" dirty="0" err="1"/>
              <a:t>þar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fólki</a:t>
            </a:r>
            <a:r>
              <a:rPr lang="en-US" dirty="0"/>
              <a:t> </a:t>
            </a:r>
            <a:r>
              <a:rPr lang="en-US" dirty="0" err="1"/>
              <a:t>hefur</a:t>
            </a:r>
            <a:r>
              <a:rPr lang="en-US" dirty="0"/>
              <a:t> </a:t>
            </a:r>
            <a:r>
              <a:rPr lang="en-US" dirty="0" err="1"/>
              <a:t>yfir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175%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landsmeðaltali</a:t>
            </a:r>
            <a:endParaRPr lang="en-US" dirty="0"/>
          </a:p>
          <a:p>
            <a:r>
              <a:rPr lang="en-US" dirty="0" err="1"/>
              <a:t>Smásveitarfélaga</a:t>
            </a:r>
            <a:r>
              <a:rPr lang="en-US" dirty="0"/>
              <a:t> </a:t>
            </a:r>
            <a:r>
              <a:rPr lang="en-US" dirty="0" err="1"/>
              <a:t>framlag</a:t>
            </a:r>
            <a:r>
              <a:rPr lang="en-US" dirty="0"/>
              <a:t> </a:t>
            </a:r>
            <a:r>
              <a:rPr lang="en-US" dirty="0" err="1"/>
              <a:t>rennur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sveitarfélaga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hafa</a:t>
            </a:r>
            <a:r>
              <a:rPr lang="en-US" dirty="0"/>
              <a:t> </a:t>
            </a:r>
            <a:r>
              <a:rPr lang="en-US" dirty="0" err="1"/>
              <a:t>undir</a:t>
            </a:r>
            <a:r>
              <a:rPr lang="en-US" dirty="0"/>
              <a:t> 3.200 </a:t>
            </a:r>
            <a:r>
              <a:rPr lang="en-US" dirty="0" err="1"/>
              <a:t>íbúa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hafa</a:t>
            </a:r>
            <a:r>
              <a:rPr lang="en-US" dirty="0"/>
              <a:t> haft </a:t>
            </a:r>
            <a:r>
              <a:rPr lang="en-US" dirty="0" err="1"/>
              <a:t>undir</a:t>
            </a:r>
            <a:r>
              <a:rPr lang="en-US" dirty="0"/>
              <a:t> 120%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meðaltekjum</a:t>
            </a:r>
            <a:r>
              <a:rPr lang="en-US" dirty="0"/>
              <a:t> á </a:t>
            </a:r>
            <a:r>
              <a:rPr lang="en-US" dirty="0" err="1"/>
              <a:t>íbúa</a:t>
            </a:r>
            <a:r>
              <a:rPr lang="en-US" dirty="0"/>
              <a:t>.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C8910957-02BA-4019-BB15-2278702DAEE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74399774"/>
              </p:ext>
            </p:extLst>
          </p:nvPr>
        </p:nvGraphicFramePr>
        <p:xfrm>
          <a:off x="8664128" y="1074198"/>
          <a:ext cx="3326938" cy="56861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2033">
                  <a:extLst>
                    <a:ext uri="{9D8B030D-6E8A-4147-A177-3AD203B41FA5}">
                      <a16:colId xmlns:a16="http://schemas.microsoft.com/office/drawing/2014/main" val="149042881"/>
                    </a:ext>
                  </a:extLst>
                </a:gridCol>
                <a:gridCol w="514905">
                  <a:extLst>
                    <a:ext uri="{9D8B030D-6E8A-4147-A177-3AD203B41FA5}">
                      <a16:colId xmlns:a16="http://schemas.microsoft.com/office/drawing/2014/main" val="4059091462"/>
                    </a:ext>
                  </a:extLst>
                </a:gridCol>
              </a:tblGrid>
              <a:tr h="295973">
                <a:tc>
                  <a:txBody>
                    <a:bodyPr/>
                    <a:lstStyle/>
                    <a:p>
                      <a:r>
                        <a:rPr lang="en-US" sz="1100" dirty="0" err="1"/>
                        <a:t>Þáttur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/>
                        <a:t>Vægi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42714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US" sz="1100" dirty="0" err="1"/>
                        <a:t>Fastur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stjórnsýslukostnaður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0,025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9783239"/>
                  </a:ext>
                </a:extLst>
              </a:tr>
              <a:tr h="212438">
                <a:tc>
                  <a:txBody>
                    <a:bodyPr/>
                    <a:lstStyle/>
                    <a:p>
                      <a:r>
                        <a:rPr lang="en-US" sz="1100" dirty="0" err="1"/>
                        <a:t>Íbúar</a:t>
                      </a:r>
                      <a:r>
                        <a:rPr lang="en-US" sz="1100" dirty="0"/>
                        <a:t> 0-5 </a:t>
                      </a:r>
                      <a:r>
                        <a:rPr lang="en-US" sz="1100" dirty="0" err="1"/>
                        <a:t>ára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0,023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2949711"/>
                  </a:ext>
                </a:extLst>
              </a:tr>
              <a:tr h="166091">
                <a:tc>
                  <a:txBody>
                    <a:bodyPr/>
                    <a:lstStyle/>
                    <a:p>
                      <a:r>
                        <a:rPr lang="en-US" sz="1100" dirty="0" err="1"/>
                        <a:t>Íbúar</a:t>
                      </a:r>
                      <a:r>
                        <a:rPr lang="en-US" sz="1100" dirty="0"/>
                        <a:t> 6-15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0,312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9071401"/>
                  </a:ext>
                </a:extLst>
              </a:tr>
              <a:tr h="181887">
                <a:tc>
                  <a:txBody>
                    <a:bodyPr/>
                    <a:lstStyle/>
                    <a:p>
                      <a:r>
                        <a:rPr lang="en-US" sz="1100" dirty="0" err="1"/>
                        <a:t>Íbúar</a:t>
                      </a:r>
                      <a:r>
                        <a:rPr lang="en-US" sz="1100" dirty="0"/>
                        <a:t> 16-66 </a:t>
                      </a:r>
                      <a:r>
                        <a:rPr lang="en-US" sz="1100" dirty="0" err="1"/>
                        <a:t>ára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0,119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1656130"/>
                  </a:ext>
                </a:extLst>
              </a:tr>
              <a:tr h="215439">
                <a:tc>
                  <a:txBody>
                    <a:bodyPr/>
                    <a:lstStyle/>
                    <a:p>
                      <a:r>
                        <a:rPr lang="en-US" sz="1100" dirty="0" err="1"/>
                        <a:t>Íbúar</a:t>
                      </a:r>
                      <a:r>
                        <a:rPr lang="en-US" sz="1100" dirty="0"/>
                        <a:t> 67-79 </a:t>
                      </a:r>
                      <a:r>
                        <a:rPr lang="en-US" sz="1100" dirty="0" err="1"/>
                        <a:t>ára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0,085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1646786"/>
                  </a:ext>
                </a:extLst>
              </a:tr>
              <a:tr h="204602">
                <a:tc>
                  <a:txBody>
                    <a:bodyPr/>
                    <a:lstStyle/>
                    <a:p>
                      <a:r>
                        <a:rPr lang="en-US" sz="1100" dirty="0" err="1"/>
                        <a:t>Íbúar</a:t>
                      </a:r>
                      <a:r>
                        <a:rPr lang="en-US" sz="1100" dirty="0"/>
                        <a:t> 80-89 </a:t>
                      </a:r>
                      <a:r>
                        <a:rPr lang="en-US" sz="1100" dirty="0" err="1"/>
                        <a:t>ára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0,133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6835009"/>
                  </a:ext>
                </a:extLst>
              </a:tr>
              <a:tr h="193766">
                <a:tc>
                  <a:txBody>
                    <a:bodyPr/>
                    <a:lstStyle/>
                    <a:p>
                      <a:r>
                        <a:rPr lang="en-US" sz="1100" dirty="0" err="1"/>
                        <a:t>Íbúar</a:t>
                      </a:r>
                      <a:r>
                        <a:rPr lang="en-US" sz="1100" dirty="0"/>
                        <a:t> 90 </a:t>
                      </a:r>
                      <a:r>
                        <a:rPr lang="en-US" sz="1100" dirty="0" err="1"/>
                        <a:t>ára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og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eldri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0,049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644598"/>
                  </a:ext>
                </a:extLst>
              </a:tr>
              <a:tr h="182929">
                <a:tc>
                  <a:txBody>
                    <a:bodyPr/>
                    <a:lstStyle/>
                    <a:p>
                      <a:r>
                        <a:rPr lang="en-US" sz="1100" dirty="0" err="1"/>
                        <a:t>Einstaklingar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sem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hafa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skilið</a:t>
                      </a:r>
                      <a:r>
                        <a:rPr lang="en-US" sz="1100" dirty="0"/>
                        <a:t> 16-59 </a:t>
                      </a:r>
                      <a:r>
                        <a:rPr lang="en-US" sz="1100" dirty="0" err="1"/>
                        <a:t>ára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0,038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9542154"/>
                  </a:ext>
                </a:extLst>
              </a:tr>
              <a:tr h="225359">
                <a:tc>
                  <a:txBody>
                    <a:bodyPr/>
                    <a:lstStyle/>
                    <a:p>
                      <a:r>
                        <a:rPr lang="en-US" sz="1100" dirty="0" err="1"/>
                        <a:t>Atvinnulausir</a:t>
                      </a:r>
                      <a:r>
                        <a:rPr lang="en-US" sz="1100" dirty="0"/>
                        <a:t> 16-59 </a:t>
                      </a:r>
                      <a:r>
                        <a:rPr lang="en-US" sz="1100" dirty="0" err="1"/>
                        <a:t>ára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0,011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0942254"/>
                  </a:ext>
                </a:extLst>
              </a:tr>
              <a:tr h="154450">
                <a:tc>
                  <a:txBody>
                    <a:bodyPr/>
                    <a:lstStyle/>
                    <a:p>
                      <a:r>
                        <a:rPr lang="en-US" sz="1100" dirty="0" err="1"/>
                        <a:t>Reiknaður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ferðatími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að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miðkjarna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sveitarfél</a:t>
                      </a:r>
                      <a:r>
                        <a:rPr lang="en-US" sz="11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0,016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0755169"/>
                  </a:ext>
                </a:extLst>
              </a:tr>
              <a:tr h="273694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Fjarlægð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að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miðkjarna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sveitarfélagsins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0,010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9016367"/>
                  </a:ext>
                </a:extLst>
              </a:tr>
              <a:tr h="157875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Fjarlægð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til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nágrannasveitarfélags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0,011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765163"/>
                  </a:ext>
                </a:extLst>
              </a:tr>
              <a:tr h="348188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Dánartíðni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0,025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13103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Einhleypir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67 </a:t>
                      </a:r>
                      <a:r>
                        <a:rPr lang="en-US" sz="1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ára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og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eldri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0,025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0477606"/>
                  </a:ext>
                </a:extLst>
              </a:tr>
              <a:tr h="225459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Innflytjendur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0,005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9027908"/>
                  </a:ext>
                </a:extLst>
              </a:tr>
              <a:tr h="232378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Andlega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fatlaðir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yfir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16 </a:t>
                      </a:r>
                      <a:r>
                        <a:rPr lang="en-US" sz="1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ára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aldri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0,062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5152730"/>
                  </a:ext>
                </a:extLst>
              </a:tr>
              <a:tr h="274808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Andlega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fatlaðir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undir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16 </a:t>
                      </a:r>
                      <a:r>
                        <a:rPr lang="en-US" sz="1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ára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aldri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0,004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802763"/>
                  </a:ext>
                </a:extLst>
              </a:tr>
              <a:tr h="130162">
                <a:tc>
                  <a:txBody>
                    <a:bodyPr/>
                    <a:lstStyle/>
                    <a:p>
                      <a:r>
                        <a:rPr lang="en-US" sz="1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Stórborgarfaktor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811701"/>
                  </a:ext>
                </a:extLst>
              </a:tr>
              <a:tr h="134520">
                <a:tc>
                  <a:txBody>
                    <a:bodyPr/>
                    <a:lstStyle/>
                    <a:p>
                      <a:r>
                        <a:rPr lang="en-US" sz="1100" dirty="0" err="1"/>
                        <a:t>Lan</a:t>
                      </a:r>
                      <a:r>
                        <a:rPr lang="en-US" sz="1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dbúnaðarf</a:t>
                      </a:r>
                      <a:r>
                        <a:rPr lang="en-US" sz="1100" dirty="0" err="1"/>
                        <a:t>aktor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9813320"/>
                  </a:ext>
                </a:extLst>
              </a:tr>
              <a:tr h="348188">
                <a:tc>
                  <a:txBody>
                    <a:bodyPr/>
                    <a:lstStyle/>
                    <a:p>
                      <a:r>
                        <a:rPr lang="en-US" sz="1100" dirty="0" err="1"/>
                        <a:t>Samtals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433541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383C2-AC08-42A1-9CD6-DE77ACE98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FFB1A-4659-4B2D-BA2F-AF4CAAAD469A}" type="datetime1">
              <a:rPr lang="en-US" smtClean="0"/>
              <a:t>11/23/2021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0C492-CDFB-4C57-B91F-50A058BE5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GAJ </a:t>
            </a:r>
            <a:r>
              <a:rPr lang="en-US" dirty="0" err="1"/>
              <a:t>ráðgjöf</a:t>
            </a:r>
            <a:r>
              <a:rPr lang="en-US" dirty="0"/>
              <a:t> </a:t>
            </a:r>
            <a:r>
              <a:rPr lang="en-US" dirty="0" err="1"/>
              <a:t>ssf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4C79CD-3E85-447C-8DA8-578AB8536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9114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5C9B1-63F9-499A-89DF-F290FF8A4C39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3000" dirty="0" err="1">
                <a:solidFill>
                  <a:srgbClr val="FFFFFF"/>
                </a:solidFill>
              </a:rPr>
              <a:t>Sveitarstjórnarstigið</a:t>
            </a:r>
            <a:r>
              <a:rPr lang="en-US" sz="3000" dirty="0">
                <a:solidFill>
                  <a:srgbClr val="FFFFFF"/>
                </a:solidFill>
              </a:rPr>
              <a:t> í </a:t>
            </a:r>
            <a:r>
              <a:rPr lang="en-US" sz="3000" dirty="0" err="1">
                <a:solidFill>
                  <a:srgbClr val="FFFFFF"/>
                </a:solidFill>
              </a:rPr>
              <a:t>Noregi</a:t>
            </a:r>
            <a:br>
              <a:rPr lang="en-US" sz="3000" dirty="0">
                <a:solidFill>
                  <a:srgbClr val="FFFFFF"/>
                </a:solidFill>
              </a:rPr>
            </a:br>
            <a:r>
              <a:rPr lang="en-US" sz="3000" dirty="0">
                <a:solidFill>
                  <a:srgbClr val="FFFFFF"/>
                </a:solidFill>
              </a:rPr>
              <a:t>- </a:t>
            </a:r>
            <a:r>
              <a:rPr lang="en-US" sz="3000" dirty="0" err="1">
                <a:solidFill>
                  <a:srgbClr val="FFFFFF"/>
                </a:solidFill>
              </a:rPr>
              <a:t>Jöfnunarkerfi</a:t>
            </a:r>
            <a:r>
              <a:rPr lang="en-US" sz="3000" dirty="0">
                <a:solidFill>
                  <a:srgbClr val="FFFFFF"/>
                </a:solidFill>
              </a:rPr>
              <a:t> </a:t>
            </a:r>
            <a:r>
              <a:rPr lang="en-US" sz="3000" dirty="0" err="1">
                <a:solidFill>
                  <a:srgbClr val="FFFFFF"/>
                </a:solidFill>
              </a:rPr>
              <a:t>sveitarfélaga</a:t>
            </a:r>
            <a:endParaRPr lang="en-US" sz="3000" dirty="0">
              <a:solidFill>
                <a:srgbClr val="FFFFFF"/>
              </a:solidFill>
            </a:endParaRP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C0EA48B0-8678-4D28-A770-DAD56EF68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2086253"/>
            <a:ext cx="10018713" cy="4536490"/>
          </a:xfrm>
        </p:spPr>
        <p:txBody>
          <a:bodyPr anchor="ctr">
            <a:normAutofit fontScale="85000" lnSpcReduction="10000"/>
          </a:bodyPr>
          <a:lstStyle/>
          <a:p>
            <a:pPr lvl="1"/>
            <a:r>
              <a:rPr lang="en-US" dirty="0" err="1"/>
              <a:t>Tekjujöfnunarframlag</a:t>
            </a:r>
            <a:endParaRPr lang="en-US" dirty="0"/>
          </a:p>
          <a:p>
            <a:pPr lvl="2"/>
            <a:r>
              <a:rPr lang="en-US" dirty="0" err="1"/>
              <a:t>Sveitarfélag</a:t>
            </a:r>
            <a:r>
              <a:rPr lang="en-US" dirty="0"/>
              <a:t> </a:t>
            </a:r>
            <a:r>
              <a:rPr lang="en-US" dirty="0" err="1"/>
              <a:t>fær</a:t>
            </a:r>
            <a:r>
              <a:rPr lang="en-US" dirty="0"/>
              <a:t> </a:t>
            </a:r>
            <a:r>
              <a:rPr lang="en-US" dirty="0" err="1"/>
              <a:t>greitt</a:t>
            </a:r>
            <a:r>
              <a:rPr lang="en-US" dirty="0"/>
              <a:t> 60%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því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vantar</a:t>
            </a:r>
            <a:r>
              <a:rPr lang="en-US" dirty="0"/>
              <a:t> </a:t>
            </a:r>
            <a:r>
              <a:rPr lang="en-US" dirty="0" err="1"/>
              <a:t>upp</a:t>
            </a:r>
            <a:r>
              <a:rPr lang="en-US" dirty="0"/>
              <a:t> á </a:t>
            </a:r>
            <a:r>
              <a:rPr lang="en-US" dirty="0" err="1"/>
              <a:t>meðalskatttekjur</a:t>
            </a:r>
            <a:r>
              <a:rPr lang="en-US" dirty="0"/>
              <a:t> </a:t>
            </a:r>
            <a:r>
              <a:rPr lang="en-US" dirty="0" err="1"/>
              <a:t>kr</a:t>
            </a:r>
            <a:r>
              <a:rPr lang="en-US" dirty="0"/>
              <a:t> / </a:t>
            </a:r>
            <a:r>
              <a:rPr lang="en-US" dirty="0" err="1"/>
              <a:t>íbúa</a:t>
            </a:r>
            <a:endParaRPr lang="en-US" dirty="0"/>
          </a:p>
          <a:p>
            <a:pPr lvl="2"/>
            <a:r>
              <a:rPr lang="en-US" dirty="0" err="1"/>
              <a:t>Ef</a:t>
            </a:r>
            <a:r>
              <a:rPr lang="en-US" dirty="0"/>
              <a:t> </a:t>
            </a:r>
            <a:r>
              <a:rPr lang="en-US" dirty="0" err="1"/>
              <a:t>sveitarfélag</a:t>
            </a:r>
            <a:r>
              <a:rPr lang="en-US" dirty="0"/>
              <a:t> </a:t>
            </a:r>
            <a:r>
              <a:rPr lang="en-US" dirty="0" err="1"/>
              <a:t>liggur</a:t>
            </a:r>
            <a:r>
              <a:rPr lang="en-US" dirty="0"/>
              <a:t> </a:t>
            </a:r>
            <a:r>
              <a:rPr lang="en-US" dirty="0" err="1"/>
              <a:t>meir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90% </a:t>
            </a:r>
            <a:r>
              <a:rPr lang="en-US" dirty="0" err="1"/>
              <a:t>undir</a:t>
            </a:r>
            <a:r>
              <a:rPr lang="en-US" dirty="0"/>
              <a:t> </a:t>
            </a:r>
            <a:r>
              <a:rPr lang="en-US" dirty="0" err="1"/>
              <a:t>meðalskatttekjum</a:t>
            </a:r>
            <a:r>
              <a:rPr lang="en-US" dirty="0"/>
              <a:t> </a:t>
            </a:r>
            <a:r>
              <a:rPr lang="en-US" dirty="0" err="1"/>
              <a:t>kr</a:t>
            </a:r>
            <a:r>
              <a:rPr lang="en-US" dirty="0"/>
              <a:t> / </a:t>
            </a:r>
            <a:r>
              <a:rPr lang="en-US" dirty="0" err="1"/>
              <a:t>íbúa</a:t>
            </a:r>
            <a:r>
              <a:rPr lang="en-US" dirty="0"/>
              <a:t> </a:t>
            </a:r>
            <a:r>
              <a:rPr lang="en-US" dirty="0" err="1"/>
              <a:t>fæst</a:t>
            </a:r>
            <a:r>
              <a:rPr lang="en-US" dirty="0"/>
              <a:t> </a:t>
            </a:r>
            <a:r>
              <a:rPr lang="en-US" dirty="0" err="1"/>
              <a:t>framlag</a:t>
            </a:r>
            <a:r>
              <a:rPr lang="en-US" dirty="0"/>
              <a:t> </a:t>
            </a:r>
            <a:r>
              <a:rPr lang="en-US" dirty="0" err="1"/>
              <a:t>upp</a:t>
            </a:r>
            <a:r>
              <a:rPr lang="en-US" dirty="0"/>
              <a:t> á 35%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mismuninum</a:t>
            </a:r>
            <a:endParaRPr lang="en-US" dirty="0"/>
          </a:p>
          <a:p>
            <a:pPr lvl="2"/>
            <a:r>
              <a:rPr lang="en-US" dirty="0" err="1"/>
              <a:t>Sveitarfélag</a:t>
            </a:r>
            <a:r>
              <a:rPr lang="en-US" dirty="0"/>
              <a:t> </a:t>
            </a:r>
            <a:r>
              <a:rPr lang="en-US" dirty="0" err="1"/>
              <a:t>greiðir</a:t>
            </a:r>
            <a:r>
              <a:rPr lang="en-US" dirty="0"/>
              <a:t> 60%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kerfisins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þeim</a:t>
            </a:r>
            <a:r>
              <a:rPr lang="en-US" dirty="0"/>
              <a:t> </a:t>
            </a:r>
            <a:r>
              <a:rPr lang="en-US" dirty="0" err="1"/>
              <a:t>hluta</a:t>
            </a:r>
            <a:r>
              <a:rPr lang="en-US" dirty="0"/>
              <a:t> </a:t>
            </a:r>
            <a:r>
              <a:rPr lang="en-US" dirty="0" err="1"/>
              <a:t>skatttekna</a:t>
            </a:r>
            <a:r>
              <a:rPr lang="en-US" dirty="0"/>
              <a:t> </a:t>
            </a:r>
            <a:r>
              <a:rPr lang="en-US" dirty="0" err="1"/>
              <a:t>sinna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eru</a:t>
            </a:r>
            <a:r>
              <a:rPr lang="en-US" dirty="0"/>
              <a:t> </a:t>
            </a:r>
            <a:r>
              <a:rPr lang="en-US" dirty="0" err="1"/>
              <a:t>umfram</a:t>
            </a:r>
            <a:r>
              <a:rPr lang="en-US" dirty="0"/>
              <a:t> </a:t>
            </a:r>
            <a:r>
              <a:rPr lang="en-US" dirty="0" err="1"/>
              <a:t>meðaltal</a:t>
            </a:r>
            <a:endParaRPr lang="en-US" dirty="0"/>
          </a:p>
          <a:p>
            <a:pPr lvl="1"/>
            <a:r>
              <a:rPr lang="en-US" dirty="0" err="1"/>
              <a:t>Tekjutryggingarframlag</a:t>
            </a:r>
            <a:r>
              <a:rPr lang="en-US" dirty="0"/>
              <a:t> </a:t>
            </a:r>
          </a:p>
          <a:p>
            <a:pPr lvl="2"/>
            <a:r>
              <a:rPr lang="en-US" dirty="0" err="1"/>
              <a:t>Tryggir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jöfnunarframlög</a:t>
            </a:r>
            <a:r>
              <a:rPr lang="en-US" dirty="0"/>
              <a:t> taka ekki </a:t>
            </a:r>
            <a:r>
              <a:rPr lang="en-US" dirty="0" err="1"/>
              <a:t>miklum</a:t>
            </a:r>
            <a:r>
              <a:rPr lang="en-US" dirty="0"/>
              <a:t> </a:t>
            </a:r>
            <a:r>
              <a:rPr lang="en-US" dirty="0" err="1"/>
              <a:t>breytingum</a:t>
            </a:r>
            <a:r>
              <a:rPr lang="en-US" dirty="0"/>
              <a:t> milli </a:t>
            </a:r>
            <a:r>
              <a:rPr lang="en-US" dirty="0" err="1"/>
              <a:t>ára</a:t>
            </a:r>
            <a:endParaRPr lang="en-US" dirty="0"/>
          </a:p>
          <a:p>
            <a:pPr lvl="1"/>
            <a:r>
              <a:rPr lang="en-US" dirty="0" err="1"/>
              <a:t>Önnur</a:t>
            </a:r>
            <a:r>
              <a:rPr lang="en-US" dirty="0"/>
              <a:t> </a:t>
            </a:r>
            <a:r>
              <a:rPr lang="en-US" dirty="0" err="1"/>
              <a:t>framlög</a:t>
            </a:r>
            <a:endParaRPr lang="en-US" dirty="0"/>
          </a:p>
          <a:p>
            <a:pPr lvl="2"/>
            <a:r>
              <a:rPr lang="en-US" dirty="0" err="1"/>
              <a:t>Landshlutatengd</a:t>
            </a:r>
            <a:r>
              <a:rPr lang="en-US" dirty="0"/>
              <a:t> </a:t>
            </a:r>
            <a:r>
              <a:rPr lang="en-US" dirty="0" err="1"/>
              <a:t>framlög</a:t>
            </a:r>
            <a:r>
              <a:rPr lang="en-US" dirty="0"/>
              <a:t>, </a:t>
            </a:r>
            <a:r>
              <a:rPr lang="en-US" dirty="0" err="1"/>
              <a:t>framlag</a:t>
            </a:r>
            <a:r>
              <a:rPr lang="en-US" dirty="0"/>
              <a:t> </a:t>
            </a:r>
            <a:r>
              <a:rPr lang="en-US" dirty="0" err="1"/>
              <a:t>vegna</a:t>
            </a:r>
            <a:r>
              <a:rPr lang="en-US" dirty="0"/>
              <a:t> </a:t>
            </a:r>
            <a:r>
              <a:rPr lang="en-US" dirty="0" err="1"/>
              <a:t>sértakra</a:t>
            </a:r>
            <a:r>
              <a:rPr lang="en-US" dirty="0"/>
              <a:t> </a:t>
            </a:r>
            <a:r>
              <a:rPr lang="en-US" dirty="0" err="1"/>
              <a:t>aðstæðna</a:t>
            </a:r>
            <a:r>
              <a:rPr lang="en-US" dirty="0"/>
              <a:t>, </a:t>
            </a:r>
            <a:r>
              <a:rPr lang="en-US" dirty="0" err="1"/>
              <a:t>fólksfjölgunarframlag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stórborgaframlag</a:t>
            </a:r>
            <a:endParaRPr lang="en-US" dirty="0"/>
          </a:p>
          <a:p>
            <a:pPr lvl="1"/>
            <a:r>
              <a:rPr lang="en-US" dirty="0" err="1"/>
              <a:t>Íbúaframlag</a:t>
            </a:r>
            <a:endParaRPr lang="en-US" dirty="0"/>
          </a:p>
          <a:p>
            <a:pPr lvl="2"/>
            <a:r>
              <a:rPr lang="en-US" dirty="0"/>
              <a:t>Um 90%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heildarfjárhæð</a:t>
            </a:r>
            <a:r>
              <a:rPr lang="en-US" dirty="0"/>
              <a:t> </a:t>
            </a:r>
            <a:r>
              <a:rPr lang="en-US" dirty="0" err="1"/>
              <a:t>jöfnunarframlaga</a:t>
            </a:r>
            <a:endParaRPr lang="en-US" dirty="0"/>
          </a:p>
          <a:p>
            <a:pPr lvl="2"/>
            <a:r>
              <a:rPr lang="en-US" dirty="0"/>
              <a:t>Sama </a:t>
            </a:r>
            <a:r>
              <a:rPr lang="en-US" dirty="0" err="1"/>
              <a:t>upphæð</a:t>
            </a:r>
            <a:r>
              <a:rPr lang="en-US" dirty="0"/>
              <a:t> </a:t>
            </a:r>
            <a:r>
              <a:rPr lang="en-US" dirty="0" err="1"/>
              <a:t>greidd</a:t>
            </a:r>
            <a:r>
              <a:rPr lang="en-US" dirty="0"/>
              <a:t> á </a:t>
            </a:r>
            <a:r>
              <a:rPr lang="en-US" dirty="0" err="1"/>
              <a:t>íbúa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allra</a:t>
            </a:r>
            <a:r>
              <a:rPr lang="en-US" dirty="0"/>
              <a:t> </a:t>
            </a:r>
            <a:r>
              <a:rPr lang="en-US" dirty="0" err="1"/>
              <a:t>sveitarfélaga</a:t>
            </a:r>
            <a:endParaRPr lang="en-US" dirty="0"/>
          </a:p>
          <a:p>
            <a:pPr lvl="2"/>
            <a:r>
              <a:rPr lang="en-US" dirty="0" err="1"/>
              <a:t>Þegar</a:t>
            </a:r>
            <a:r>
              <a:rPr lang="en-US" dirty="0"/>
              <a:t> </a:t>
            </a:r>
            <a:r>
              <a:rPr lang="en-US" dirty="0" err="1"/>
              <a:t>önnur</a:t>
            </a:r>
            <a:r>
              <a:rPr lang="en-US" dirty="0"/>
              <a:t> </a:t>
            </a:r>
            <a:r>
              <a:rPr lang="en-US" dirty="0" err="1"/>
              <a:t>framlög</a:t>
            </a:r>
            <a:r>
              <a:rPr lang="en-US" dirty="0"/>
              <a:t> </a:t>
            </a:r>
            <a:r>
              <a:rPr lang="en-US" dirty="0" err="1"/>
              <a:t>hafa</a:t>
            </a:r>
            <a:r>
              <a:rPr lang="en-US" dirty="0"/>
              <a:t> </a:t>
            </a:r>
            <a:r>
              <a:rPr lang="en-US" dirty="0" err="1"/>
              <a:t>verið</a:t>
            </a:r>
            <a:r>
              <a:rPr lang="en-US" dirty="0"/>
              <a:t> </a:t>
            </a:r>
            <a:r>
              <a:rPr lang="en-US" dirty="0" err="1"/>
              <a:t>reiknuð</a:t>
            </a:r>
            <a:r>
              <a:rPr lang="en-US" dirty="0"/>
              <a:t> </a:t>
            </a:r>
            <a:r>
              <a:rPr lang="en-US" dirty="0" err="1"/>
              <a:t>út</a:t>
            </a:r>
            <a:r>
              <a:rPr lang="en-US" dirty="0"/>
              <a:t> </a:t>
            </a:r>
            <a:r>
              <a:rPr lang="en-US" dirty="0" err="1"/>
              <a:t>eru</a:t>
            </a:r>
            <a:r>
              <a:rPr lang="en-US" dirty="0"/>
              <a:t> </a:t>
            </a:r>
            <a:r>
              <a:rPr lang="en-US" dirty="0" err="1"/>
              <a:t>eftirstöðvar</a:t>
            </a:r>
            <a:r>
              <a:rPr lang="en-US" dirty="0"/>
              <a:t> </a:t>
            </a:r>
            <a:r>
              <a:rPr lang="en-US" dirty="0" err="1"/>
              <a:t>ríkisframlagsins</a:t>
            </a:r>
            <a:r>
              <a:rPr lang="en-US" dirty="0"/>
              <a:t> </a:t>
            </a:r>
            <a:r>
              <a:rPr lang="en-US" dirty="0" err="1"/>
              <a:t>greiddar</a:t>
            </a:r>
            <a:r>
              <a:rPr lang="en-US" dirty="0"/>
              <a:t> </a:t>
            </a:r>
            <a:r>
              <a:rPr lang="en-US" dirty="0" err="1"/>
              <a:t>út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íbúaframlag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383C2-AC08-42A1-9CD6-DE77ACE983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56456" y="5883275"/>
            <a:ext cx="1143000" cy="365125"/>
          </a:xfrm>
        </p:spPr>
        <p:txBody>
          <a:bodyPr/>
          <a:lstStyle/>
          <a:p>
            <a:fld id="{A5CFFB1A-4659-4B2D-BA2F-AF4CAAAD469A}" type="datetime1">
              <a:rPr lang="en-US" smtClean="0"/>
              <a:t>11/23/2021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0C492-CDFB-4C57-B91F-50A058BE5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GAJ </a:t>
            </a:r>
            <a:r>
              <a:rPr lang="en-US" dirty="0" err="1"/>
              <a:t>ráðgjöf</a:t>
            </a:r>
            <a:r>
              <a:rPr lang="en-US" dirty="0"/>
              <a:t> </a:t>
            </a:r>
            <a:r>
              <a:rPr lang="en-US" dirty="0" err="1"/>
              <a:t>ssf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4C79CD-3E85-447C-8DA8-578AB8536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9762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5C9B1-63F9-499A-89DF-F290FF8A4C39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rgbClr val="FFFFFF"/>
                </a:solidFill>
              </a:rPr>
              <a:t>Finnland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383C2-AC08-42A1-9CD6-DE77ACE98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FFB1A-4659-4B2D-BA2F-AF4CAAAD469A}" type="datetime1">
              <a:rPr lang="en-US" smtClean="0"/>
              <a:t>11/23/2021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0C492-CDFB-4C57-B91F-50A058BE5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GAJ ráðgjöf slf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4C79CD-3E85-447C-8DA8-578AB8536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64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5C9B1-63F9-499A-89DF-F290FF8A4C39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3000" dirty="0" err="1">
                <a:solidFill>
                  <a:srgbClr val="FFFFFF"/>
                </a:solidFill>
              </a:rPr>
              <a:t>Samandregið</a:t>
            </a:r>
            <a:r>
              <a:rPr lang="en-US" sz="3000" dirty="0">
                <a:solidFill>
                  <a:srgbClr val="FFFFFF"/>
                </a:solidFill>
              </a:rPr>
              <a:t> </a:t>
            </a:r>
            <a:r>
              <a:rPr lang="en-US" sz="3000" dirty="0" err="1">
                <a:solidFill>
                  <a:srgbClr val="FFFFFF"/>
                </a:solidFill>
              </a:rPr>
              <a:t>yfirlit</a:t>
            </a:r>
            <a:endParaRPr lang="en-US" sz="3000" dirty="0">
              <a:solidFill>
                <a:srgbClr val="FFFFFF"/>
              </a:solidFill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9B9E5A4-F0DF-484A-8518-554A06D9C2C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23221981"/>
              </p:ext>
            </p:extLst>
          </p:nvPr>
        </p:nvGraphicFramePr>
        <p:xfrm>
          <a:off x="1648548" y="1868196"/>
          <a:ext cx="9227108" cy="4787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2983">
                  <a:extLst>
                    <a:ext uri="{9D8B030D-6E8A-4147-A177-3AD203B41FA5}">
                      <a16:colId xmlns:a16="http://schemas.microsoft.com/office/drawing/2014/main" val="4229425023"/>
                    </a:ext>
                  </a:extLst>
                </a:gridCol>
                <a:gridCol w="1188825">
                  <a:extLst>
                    <a:ext uri="{9D8B030D-6E8A-4147-A177-3AD203B41FA5}">
                      <a16:colId xmlns:a16="http://schemas.microsoft.com/office/drawing/2014/main" val="1669600678"/>
                    </a:ext>
                  </a:extLst>
                </a:gridCol>
                <a:gridCol w="1188825">
                  <a:extLst>
                    <a:ext uri="{9D8B030D-6E8A-4147-A177-3AD203B41FA5}">
                      <a16:colId xmlns:a16="http://schemas.microsoft.com/office/drawing/2014/main" val="1021157303"/>
                    </a:ext>
                  </a:extLst>
                </a:gridCol>
                <a:gridCol w="1188825">
                  <a:extLst>
                    <a:ext uri="{9D8B030D-6E8A-4147-A177-3AD203B41FA5}">
                      <a16:colId xmlns:a16="http://schemas.microsoft.com/office/drawing/2014/main" val="731665276"/>
                    </a:ext>
                  </a:extLst>
                </a:gridCol>
                <a:gridCol w="1188825">
                  <a:extLst>
                    <a:ext uri="{9D8B030D-6E8A-4147-A177-3AD203B41FA5}">
                      <a16:colId xmlns:a16="http://schemas.microsoft.com/office/drawing/2014/main" val="2249263571"/>
                    </a:ext>
                  </a:extLst>
                </a:gridCol>
                <a:gridCol w="1188825">
                  <a:extLst>
                    <a:ext uri="{9D8B030D-6E8A-4147-A177-3AD203B41FA5}">
                      <a16:colId xmlns:a16="http://schemas.microsoft.com/office/drawing/2014/main" val="1124112522"/>
                    </a:ext>
                  </a:extLst>
                </a:gridCol>
              </a:tblGrid>
              <a:tr h="382430">
                <a:tc>
                  <a:txBody>
                    <a:bodyPr/>
                    <a:lstStyle/>
                    <a:p>
                      <a:r>
                        <a:rPr lang="en-US" dirty="0" err="1"/>
                        <a:t>Heiti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Finnland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Svíþjóð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Danmörk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Noregur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Ísland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4565101"/>
                  </a:ext>
                </a:extLst>
              </a:tr>
              <a:tr h="374575">
                <a:tc>
                  <a:txBody>
                    <a:bodyPr/>
                    <a:lstStyle/>
                    <a:p>
                      <a:r>
                        <a:rPr lang="en-US" dirty="0" err="1"/>
                        <a:t>Íbúafjöldi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5.5 </a:t>
                      </a:r>
                      <a:r>
                        <a:rPr lang="en-US" dirty="0" err="1"/>
                        <a:t>millj</a:t>
                      </a:r>
                      <a:r>
                        <a:rPr lang="en-US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10.3 </a:t>
                      </a:r>
                      <a:r>
                        <a:rPr lang="en-US" dirty="0" err="1"/>
                        <a:t>millj</a:t>
                      </a:r>
                      <a:r>
                        <a:rPr lang="en-US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5.8 </a:t>
                      </a:r>
                      <a:r>
                        <a:rPr lang="en-US" dirty="0" err="1"/>
                        <a:t>millj</a:t>
                      </a:r>
                      <a:r>
                        <a:rPr lang="en-US" dirty="0"/>
                        <a:t>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5.3 </a:t>
                      </a:r>
                      <a:r>
                        <a:rPr lang="en-US" dirty="0" err="1"/>
                        <a:t>millj</a:t>
                      </a:r>
                      <a:r>
                        <a:rPr lang="en-US" dirty="0"/>
                        <a:t>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0.368 </a:t>
                      </a:r>
                      <a:r>
                        <a:rPr lang="en-US" dirty="0" err="1"/>
                        <a:t>millj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729148"/>
                  </a:ext>
                </a:extLst>
              </a:tr>
              <a:tr h="374575">
                <a:tc>
                  <a:txBody>
                    <a:bodyPr/>
                    <a:lstStyle/>
                    <a:p>
                      <a:r>
                        <a:rPr lang="en-US" dirty="0" err="1"/>
                        <a:t>Fjöldi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sveitarfélaga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46118"/>
                  </a:ext>
                </a:extLst>
              </a:tr>
              <a:tr h="374575">
                <a:tc>
                  <a:txBody>
                    <a:bodyPr/>
                    <a:lstStyle/>
                    <a:p>
                      <a:r>
                        <a:rPr lang="en-US" dirty="0" err="1"/>
                        <a:t>Fjöldi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héraða</a:t>
                      </a:r>
                      <a:r>
                        <a:rPr lang="en-US" dirty="0"/>
                        <a:t> / </a:t>
                      </a:r>
                      <a:r>
                        <a:rPr lang="en-US" dirty="0" err="1"/>
                        <a:t>fylkja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9189638"/>
                  </a:ext>
                </a:extLst>
              </a:tr>
              <a:tr h="374575">
                <a:tc>
                  <a:txBody>
                    <a:bodyPr/>
                    <a:lstStyle/>
                    <a:p>
                      <a:r>
                        <a:rPr lang="en-US" dirty="0" err="1"/>
                        <a:t>Hlutfall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útgj</a:t>
                      </a:r>
                      <a:r>
                        <a:rPr lang="en-US" dirty="0"/>
                        <a:t>. </a:t>
                      </a:r>
                      <a:r>
                        <a:rPr lang="en-US" dirty="0" err="1"/>
                        <a:t>sveitarf</a:t>
                      </a:r>
                      <a:r>
                        <a:rPr lang="en-US" dirty="0"/>
                        <a:t>. </a:t>
                      </a:r>
                      <a:r>
                        <a:rPr lang="en-US" dirty="0" err="1"/>
                        <a:t>af</a:t>
                      </a:r>
                      <a:r>
                        <a:rPr lang="en-US" dirty="0"/>
                        <a:t> BNP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1172709"/>
                  </a:ext>
                </a:extLst>
              </a:tr>
              <a:tr h="374575">
                <a:tc>
                  <a:txBody>
                    <a:bodyPr/>
                    <a:lstStyle/>
                    <a:p>
                      <a:r>
                        <a:rPr lang="en-US" dirty="0" err="1"/>
                        <a:t>Hlutfall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svfél</a:t>
                      </a:r>
                      <a:r>
                        <a:rPr lang="en-US" dirty="0"/>
                        <a:t>. </a:t>
                      </a:r>
                      <a:r>
                        <a:rPr lang="en-US" dirty="0" err="1"/>
                        <a:t>af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opinberum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útgj</a:t>
                      </a:r>
                      <a:r>
                        <a:rPr lang="en-US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45.0%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46.1%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69.0</a:t>
                      </a:r>
                      <a:r>
                        <a:rPr lang="en-US" dirty="0"/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39.0%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9361405"/>
                  </a:ext>
                </a:extLst>
              </a:tr>
              <a:tr h="393866">
                <a:tc>
                  <a:txBody>
                    <a:bodyPr/>
                    <a:lstStyle/>
                    <a:p>
                      <a:r>
                        <a:rPr lang="en-US" dirty="0" err="1"/>
                        <a:t>Skatttekjur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48.8%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66.1%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60.5%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40.0%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70.9%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249047"/>
                  </a:ext>
                </a:extLst>
              </a:tr>
              <a:tr h="374575">
                <a:tc>
                  <a:txBody>
                    <a:bodyPr/>
                    <a:lstStyle/>
                    <a:p>
                      <a:r>
                        <a:rPr lang="en-US" dirty="0" err="1"/>
                        <a:t>Almenn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framlög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19.2%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11.7%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16.7%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12.6%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9541078"/>
                  </a:ext>
                </a:extLst>
              </a:tr>
              <a:tr h="374575">
                <a:tc>
                  <a:txBody>
                    <a:bodyPr/>
                    <a:lstStyle/>
                    <a:p>
                      <a:r>
                        <a:rPr lang="en-US" dirty="0" err="1"/>
                        <a:t>Eyrnamerkt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jöfnunarframlög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9356263"/>
                  </a:ext>
                </a:extLst>
              </a:tr>
              <a:tr h="374575">
                <a:tc>
                  <a:txBody>
                    <a:bodyPr/>
                    <a:lstStyle/>
                    <a:p>
                      <a:r>
                        <a:rPr lang="en-US" dirty="0" err="1"/>
                        <a:t>Þjónustutekjur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20.7%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14.8%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14.0%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15.1%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700004"/>
                  </a:ext>
                </a:extLst>
              </a:tr>
              <a:tr h="374575">
                <a:tc>
                  <a:txBody>
                    <a:bodyPr/>
                    <a:lstStyle/>
                    <a:p>
                      <a:r>
                        <a:rPr lang="en-US" dirty="0" err="1"/>
                        <a:t>Aðrar</a:t>
                      </a:r>
                      <a:r>
                        <a:rPr lang="en-US" dirty="0"/>
                        <a:t> tekjur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7881824"/>
                  </a:ext>
                </a:extLst>
              </a:tr>
              <a:tr h="374575">
                <a:tc>
                  <a:txBody>
                    <a:bodyPr/>
                    <a:lstStyle/>
                    <a:p>
                      <a:r>
                        <a:rPr lang="en-US" dirty="0" err="1"/>
                        <a:t>Samtals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100,0%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100,0%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100,0%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100,0%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100,0%</a:t>
                      </a:r>
                    </a:p>
                    <a:p>
                      <a:pPr algn="r"/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320362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383C2-AC08-42A1-9CD6-DE77ACE98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FFB1A-4659-4B2D-BA2F-AF4CAAAD469A}" type="datetime1">
              <a:rPr lang="en-US" smtClean="0"/>
              <a:t>11/23/2021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0C492-CDFB-4C57-B91F-50A058BE5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GAJ </a:t>
            </a:r>
            <a:r>
              <a:rPr lang="en-US" dirty="0" err="1"/>
              <a:t>ráðgjöf</a:t>
            </a:r>
            <a:r>
              <a:rPr lang="en-US" dirty="0"/>
              <a:t> </a:t>
            </a:r>
            <a:r>
              <a:rPr lang="en-US" dirty="0" err="1"/>
              <a:t>slf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4C79CD-3E85-447C-8DA8-578AB8536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647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5C9B1-63F9-499A-89DF-F290FF8A4C39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3000" dirty="0" err="1">
                <a:solidFill>
                  <a:srgbClr val="FFFFFF"/>
                </a:solidFill>
              </a:rPr>
              <a:t>Sveitarstjórnarstigið</a:t>
            </a:r>
            <a:br>
              <a:rPr lang="en-US" sz="3000" dirty="0">
                <a:solidFill>
                  <a:srgbClr val="FFFFFF"/>
                </a:solidFill>
              </a:rPr>
            </a:br>
            <a:r>
              <a:rPr lang="en-US" sz="3000" dirty="0">
                <a:solidFill>
                  <a:srgbClr val="FFFFFF"/>
                </a:solidFill>
              </a:rPr>
              <a:t> </a:t>
            </a:r>
            <a:r>
              <a:rPr lang="en-US" sz="3000" dirty="0" err="1">
                <a:solidFill>
                  <a:srgbClr val="FFFFFF"/>
                </a:solidFill>
              </a:rPr>
              <a:t>Jöfnunarkerfið</a:t>
            </a:r>
            <a:r>
              <a:rPr lang="en-US" sz="3000" dirty="0">
                <a:solidFill>
                  <a:srgbClr val="FFFFFF"/>
                </a:solidFill>
              </a:rPr>
              <a:t> í </a:t>
            </a:r>
            <a:r>
              <a:rPr lang="en-US" sz="3000" dirty="0" err="1">
                <a:solidFill>
                  <a:srgbClr val="FFFFFF"/>
                </a:solidFill>
              </a:rPr>
              <a:t>Finnlandi</a:t>
            </a:r>
            <a:endParaRPr lang="en-US" sz="3000" dirty="0">
              <a:solidFill>
                <a:srgbClr val="FFFFFF"/>
              </a:solidFill>
            </a:endParaRP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C0EA48B0-8678-4D28-A770-DAD56EF68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715208"/>
            <a:ext cx="10018713" cy="3350629"/>
          </a:xfrm>
        </p:spPr>
        <p:txBody>
          <a:bodyPr anchor="ctr">
            <a:normAutofit fontScale="85000" lnSpcReduction="20000"/>
          </a:bodyPr>
          <a:lstStyle/>
          <a:p>
            <a:r>
              <a:rPr lang="en-US" dirty="0" err="1"/>
              <a:t>Opinber</a:t>
            </a:r>
            <a:r>
              <a:rPr lang="en-US" dirty="0"/>
              <a:t> </a:t>
            </a:r>
            <a:r>
              <a:rPr lang="en-US" dirty="0" err="1"/>
              <a:t>stjórnsýsla</a:t>
            </a:r>
            <a:r>
              <a:rPr lang="en-US" dirty="0"/>
              <a:t> er á </a:t>
            </a:r>
            <a:r>
              <a:rPr lang="en-US" dirty="0" err="1"/>
              <a:t>tveimur</a:t>
            </a:r>
            <a:r>
              <a:rPr lang="en-US" dirty="0"/>
              <a:t> </a:t>
            </a:r>
            <a:r>
              <a:rPr lang="en-US" dirty="0" err="1"/>
              <a:t>stigum</a:t>
            </a:r>
            <a:r>
              <a:rPr lang="en-US" dirty="0"/>
              <a:t> í </a:t>
            </a:r>
            <a:r>
              <a:rPr lang="en-US" dirty="0" err="1"/>
              <a:t>Finnlandi</a:t>
            </a:r>
            <a:r>
              <a:rPr lang="en-US" dirty="0"/>
              <a:t>; </a:t>
            </a:r>
            <a:r>
              <a:rPr lang="en-US" dirty="0" err="1"/>
              <a:t>ríki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sveitarfélög</a:t>
            </a:r>
            <a:endParaRPr lang="en-US" dirty="0"/>
          </a:p>
          <a:p>
            <a:r>
              <a:rPr lang="en-US" dirty="0" err="1"/>
              <a:t>Samstarf</a:t>
            </a:r>
            <a:r>
              <a:rPr lang="en-US" dirty="0"/>
              <a:t> </a:t>
            </a:r>
            <a:r>
              <a:rPr lang="en-US" dirty="0" err="1"/>
              <a:t>sveitarfélaga</a:t>
            </a:r>
            <a:r>
              <a:rPr lang="en-US" dirty="0"/>
              <a:t> </a:t>
            </a:r>
            <a:r>
              <a:rPr lang="en-US" dirty="0" err="1"/>
              <a:t>formgert</a:t>
            </a:r>
            <a:r>
              <a:rPr lang="en-US" dirty="0"/>
              <a:t> í „</a:t>
            </a:r>
            <a:r>
              <a:rPr lang="en-US" dirty="0" err="1"/>
              <a:t>samkommuner</a:t>
            </a:r>
            <a:r>
              <a:rPr lang="en-US" dirty="0"/>
              <a:t>“</a:t>
            </a:r>
          </a:p>
          <a:p>
            <a:r>
              <a:rPr lang="en-US" dirty="0" err="1"/>
              <a:t>Sveitarfélögin</a:t>
            </a:r>
            <a:r>
              <a:rPr lang="en-US" dirty="0"/>
              <a:t> </a:t>
            </a:r>
            <a:r>
              <a:rPr lang="en-US" dirty="0" err="1"/>
              <a:t>eru</a:t>
            </a:r>
            <a:r>
              <a:rPr lang="en-US" dirty="0"/>
              <a:t> 311</a:t>
            </a:r>
          </a:p>
          <a:p>
            <a:r>
              <a:rPr lang="en-US" dirty="0" err="1"/>
              <a:t>Byggðasamlög</a:t>
            </a:r>
            <a:r>
              <a:rPr lang="en-US" dirty="0"/>
              <a:t> (</a:t>
            </a:r>
            <a:r>
              <a:rPr lang="en-US" dirty="0" err="1"/>
              <a:t>samkommuner</a:t>
            </a:r>
            <a:r>
              <a:rPr lang="en-US" dirty="0"/>
              <a:t>) </a:t>
            </a:r>
            <a:r>
              <a:rPr lang="en-US" dirty="0" err="1"/>
              <a:t>eru</a:t>
            </a:r>
            <a:r>
              <a:rPr lang="en-US" dirty="0"/>
              <a:t> 133</a:t>
            </a:r>
          </a:p>
          <a:p>
            <a:pPr lvl="1"/>
            <a:r>
              <a:rPr lang="en-US" dirty="0" err="1"/>
              <a:t>Samkommuner</a:t>
            </a:r>
            <a:r>
              <a:rPr lang="en-US" dirty="0"/>
              <a:t> </a:t>
            </a:r>
            <a:r>
              <a:rPr lang="en-US" dirty="0" err="1"/>
              <a:t>hafa</a:t>
            </a:r>
            <a:r>
              <a:rPr lang="en-US" dirty="0"/>
              <a:t> </a:t>
            </a:r>
            <a:r>
              <a:rPr lang="en-US" dirty="0" err="1"/>
              <a:t>enga</a:t>
            </a:r>
            <a:r>
              <a:rPr lang="en-US" dirty="0"/>
              <a:t> </a:t>
            </a:r>
            <a:r>
              <a:rPr lang="en-US" dirty="0" err="1"/>
              <a:t>fasta</a:t>
            </a:r>
            <a:r>
              <a:rPr lang="en-US" dirty="0"/>
              <a:t> </a:t>
            </a:r>
            <a:r>
              <a:rPr lang="en-US" dirty="0" err="1"/>
              <a:t>tekjustofna</a:t>
            </a:r>
            <a:r>
              <a:rPr lang="en-US" dirty="0"/>
              <a:t>. </a:t>
            </a:r>
          </a:p>
          <a:p>
            <a:pPr lvl="1"/>
            <a:r>
              <a:rPr lang="en-US" dirty="0" err="1"/>
              <a:t>Aðildarsveitarfélög</a:t>
            </a:r>
            <a:r>
              <a:rPr lang="en-US" dirty="0"/>
              <a:t> </a:t>
            </a:r>
            <a:r>
              <a:rPr lang="en-US" dirty="0" err="1"/>
              <a:t>greiða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þeirra</a:t>
            </a:r>
            <a:r>
              <a:rPr lang="en-US" dirty="0"/>
              <a:t> </a:t>
            </a:r>
            <a:r>
              <a:rPr lang="en-US" dirty="0" err="1"/>
              <a:t>eftir</a:t>
            </a:r>
            <a:r>
              <a:rPr lang="en-US" dirty="0"/>
              <a:t> </a:t>
            </a:r>
            <a:r>
              <a:rPr lang="en-US" dirty="0" err="1"/>
              <a:t>verkefnum</a:t>
            </a:r>
            <a:r>
              <a:rPr lang="en-US" dirty="0"/>
              <a:t> </a:t>
            </a:r>
            <a:r>
              <a:rPr lang="en-US" dirty="0" err="1"/>
              <a:t>hverju</a:t>
            </a:r>
            <a:r>
              <a:rPr lang="en-US" dirty="0"/>
              <a:t> </a:t>
            </a:r>
            <a:r>
              <a:rPr lang="en-US" dirty="0" err="1"/>
              <a:t>sinni</a:t>
            </a:r>
            <a:endParaRPr lang="en-US" dirty="0"/>
          </a:p>
          <a:p>
            <a:pPr lvl="1"/>
            <a:r>
              <a:rPr lang="en-US" dirty="0" err="1"/>
              <a:t>Fjármál</a:t>
            </a:r>
            <a:r>
              <a:rPr lang="en-US" dirty="0"/>
              <a:t> </a:t>
            </a:r>
            <a:r>
              <a:rPr lang="en-US" dirty="0" err="1"/>
              <a:t>þeirra</a:t>
            </a:r>
            <a:r>
              <a:rPr lang="en-US" dirty="0"/>
              <a:t> </a:t>
            </a:r>
            <a:r>
              <a:rPr lang="en-US" dirty="0" err="1"/>
              <a:t>eru</a:t>
            </a:r>
            <a:r>
              <a:rPr lang="en-US" dirty="0"/>
              <a:t> </a:t>
            </a:r>
            <a:r>
              <a:rPr lang="en-US" dirty="0" err="1"/>
              <a:t>alfarið</a:t>
            </a:r>
            <a:r>
              <a:rPr lang="en-US" dirty="0"/>
              <a:t> </a:t>
            </a:r>
            <a:r>
              <a:rPr lang="en-US" dirty="0" err="1"/>
              <a:t>inni</a:t>
            </a:r>
            <a:r>
              <a:rPr lang="en-US" dirty="0"/>
              <a:t> í </a:t>
            </a:r>
            <a:r>
              <a:rPr lang="en-US" dirty="0" err="1"/>
              <a:t>fjárhagslegu</a:t>
            </a:r>
            <a:r>
              <a:rPr lang="en-US" dirty="0"/>
              <a:t> </a:t>
            </a:r>
            <a:r>
              <a:rPr lang="en-US" dirty="0" err="1"/>
              <a:t>uppgjöri</a:t>
            </a:r>
            <a:r>
              <a:rPr lang="en-US" dirty="0"/>
              <a:t> </a:t>
            </a:r>
            <a:r>
              <a:rPr lang="en-US" dirty="0" err="1"/>
              <a:t>sveitarstjórnarstigsins</a:t>
            </a:r>
            <a:endParaRPr lang="en-US" dirty="0"/>
          </a:p>
          <a:p>
            <a:r>
              <a:rPr lang="en-US" dirty="0"/>
              <a:t>Helsinki er </a:t>
            </a:r>
            <a:r>
              <a:rPr lang="en-US" dirty="0" err="1"/>
              <a:t>fjölmennasta</a:t>
            </a:r>
            <a:r>
              <a:rPr lang="en-US" dirty="0"/>
              <a:t> </a:t>
            </a:r>
            <a:r>
              <a:rPr lang="en-US" dirty="0" err="1"/>
              <a:t>sveitarfélagið</a:t>
            </a:r>
            <a:r>
              <a:rPr lang="en-US" dirty="0"/>
              <a:t> </a:t>
            </a:r>
            <a:r>
              <a:rPr lang="en-US" dirty="0" err="1"/>
              <a:t>með</a:t>
            </a:r>
            <a:r>
              <a:rPr lang="en-US" dirty="0"/>
              <a:t> </a:t>
            </a:r>
            <a:r>
              <a:rPr lang="en-US" dirty="0" err="1"/>
              <a:t>nær</a:t>
            </a:r>
            <a:r>
              <a:rPr lang="en-US" dirty="0"/>
              <a:t> 650.00 </a:t>
            </a:r>
            <a:r>
              <a:rPr lang="en-US" dirty="0" err="1"/>
              <a:t>íbúa</a:t>
            </a:r>
            <a:r>
              <a:rPr lang="en-US" dirty="0"/>
              <a:t>. </a:t>
            </a:r>
            <a:r>
              <a:rPr lang="en-US" dirty="0" err="1"/>
              <a:t>Hið</a:t>
            </a:r>
            <a:r>
              <a:rPr lang="en-US" dirty="0"/>
              <a:t> </a:t>
            </a:r>
            <a:r>
              <a:rPr lang="en-US" dirty="0" err="1"/>
              <a:t>fámennasta</a:t>
            </a:r>
            <a:r>
              <a:rPr lang="en-US" dirty="0"/>
              <a:t> er </a:t>
            </a:r>
            <a:r>
              <a:rPr lang="en-US" dirty="0" err="1"/>
              <a:t>með</a:t>
            </a:r>
            <a:r>
              <a:rPr lang="en-US" dirty="0"/>
              <a:t> 707 </a:t>
            </a:r>
            <a:r>
              <a:rPr lang="en-US" dirty="0" err="1"/>
              <a:t>íbúa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383C2-AC08-42A1-9CD6-DE77ACE98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FFB1A-4659-4B2D-BA2F-AF4CAAAD469A}" type="datetime1">
              <a:rPr lang="en-US" smtClean="0"/>
              <a:t>11/23/2021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0C492-CDFB-4C57-B91F-50A058BE5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GAJ ráðgjöf slf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4C79CD-3E85-447C-8DA8-578AB8536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0471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5C9B1-63F9-499A-89DF-F290FF8A4C39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3000" dirty="0" err="1">
                <a:solidFill>
                  <a:srgbClr val="FFFFFF"/>
                </a:solidFill>
              </a:rPr>
              <a:t>Sveitarstjórnarstigið</a:t>
            </a:r>
            <a:br>
              <a:rPr lang="en-US" sz="3000" dirty="0">
                <a:solidFill>
                  <a:srgbClr val="FFFFFF"/>
                </a:solidFill>
              </a:rPr>
            </a:br>
            <a:r>
              <a:rPr lang="en-US" sz="3000" dirty="0" err="1">
                <a:solidFill>
                  <a:srgbClr val="FFFFFF"/>
                </a:solidFill>
              </a:rPr>
              <a:t>Tekjustofnar</a:t>
            </a:r>
            <a:r>
              <a:rPr lang="en-US" sz="3000" dirty="0">
                <a:solidFill>
                  <a:srgbClr val="FFFFFF"/>
                </a:solidFill>
              </a:rPr>
              <a:t> </a:t>
            </a:r>
            <a:r>
              <a:rPr lang="en-US" sz="3000" dirty="0" err="1">
                <a:solidFill>
                  <a:srgbClr val="FFFFFF"/>
                </a:solidFill>
              </a:rPr>
              <a:t>sveitarfélaga</a:t>
            </a:r>
            <a:r>
              <a:rPr lang="en-US" sz="3000" dirty="0">
                <a:solidFill>
                  <a:srgbClr val="FFFFFF"/>
                </a:solidFill>
              </a:rPr>
              <a:t> í </a:t>
            </a:r>
            <a:r>
              <a:rPr lang="en-US" sz="3000" dirty="0" err="1">
                <a:solidFill>
                  <a:srgbClr val="FFFFFF"/>
                </a:solidFill>
              </a:rPr>
              <a:t>Finnlandi</a:t>
            </a:r>
            <a:endParaRPr lang="en-US" sz="3000" dirty="0">
              <a:solidFill>
                <a:srgbClr val="FFFF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383C2-AC08-42A1-9CD6-DE77ACE98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FFB1A-4659-4B2D-BA2F-AF4CAAAD469A}" type="datetime1">
              <a:rPr lang="en-US" smtClean="0"/>
              <a:t>11/23/2021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0C492-CDFB-4C57-B91F-50A058BE5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GAJ ráðgjöf slf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4C79CD-3E85-447C-8DA8-578AB8536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41</a:t>
            </a:fld>
            <a:endParaRPr lang="en-US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6891CA99-498A-4A5E-878E-80E6CB4115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2648233"/>
              </p:ext>
            </p:extLst>
          </p:nvPr>
        </p:nvGraphicFramePr>
        <p:xfrm>
          <a:off x="1484311" y="2367104"/>
          <a:ext cx="10018712" cy="4104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684869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5C9B1-63F9-499A-89DF-F290FF8A4C39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3000" dirty="0" err="1">
                <a:solidFill>
                  <a:srgbClr val="FFFFFF"/>
                </a:solidFill>
              </a:rPr>
              <a:t>Sveitarstjórnarstigið</a:t>
            </a:r>
            <a:br>
              <a:rPr lang="en-US" sz="3000" dirty="0">
                <a:solidFill>
                  <a:srgbClr val="FFFFFF"/>
                </a:solidFill>
              </a:rPr>
            </a:br>
            <a:r>
              <a:rPr lang="en-US" sz="3000" dirty="0">
                <a:solidFill>
                  <a:srgbClr val="FFFFFF"/>
                </a:solidFill>
              </a:rPr>
              <a:t> </a:t>
            </a:r>
            <a:r>
              <a:rPr lang="en-US" sz="3000" dirty="0" err="1">
                <a:solidFill>
                  <a:srgbClr val="FFFFFF"/>
                </a:solidFill>
              </a:rPr>
              <a:t>Jöfnunarkerfið</a:t>
            </a:r>
            <a:r>
              <a:rPr lang="en-US" sz="3000" dirty="0">
                <a:solidFill>
                  <a:srgbClr val="FFFFFF"/>
                </a:solidFill>
              </a:rPr>
              <a:t> í </a:t>
            </a:r>
            <a:r>
              <a:rPr lang="en-US" sz="3000" dirty="0" err="1">
                <a:solidFill>
                  <a:srgbClr val="FFFFFF"/>
                </a:solidFill>
              </a:rPr>
              <a:t>Finnlandi</a:t>
            </a:r>
            <a:endParaRPr lang="en-US" sz="3000" dirty="0">
              <a:solidFill>
                <a:srgbClr val="FFFFFF"/>
              </a:solidFill>
            </a:endParaRP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C0EA48B0-8678-4D28-A770-DAD56EF68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715208"/>
            <a:ext cx="10018713" cy="3350629"/>
          </a:xfrm>
        </p:spPr>
        <p:txBody>
          <a:bodyPr anchor="ctr">
            <a:normAutofit/>
          </a:bodyPr>
          <a:lstStyle/>
          <a:p>
            <a:r>
              <a:rPr lang="sv-SE" dirty="0" err="1"/>
              <a:t>Jöfnunarkerfi</a:t>
            </a:r>
            <a:r>
              <a:rPr lang="sv-SE" dirty="0"/>
              <a:t> </a:t>
            </a:r>
            <a:r>
              <a:rPr lang="sv-SE" dirty="0" err="1"/>
              <a:t>sveitarfélaga</a:t>
            </a:r>
            <a:r>
              <a:rPr lang="sv-SE" dirty="0"/>
              <a:t> er </a:t>
            </a:r>
            <a:r>
              <a:rPr lang="sv-SE" dirty="0" err="1"/>
              <a:t>samsett</a:t>
            </a:r>
            <a:r>
              <a:rPr lang="sv-SE" dirty="0"/>
              <a:t> </a:t>
            </a:r>
            <a:r>
              <a:rPr lang="sv-SE" dirty="0" err="1"/>
              <a:t>af</a:t>
            </a:r>
            <a:r>
              <a:rPr lang="sv-SE" dirty="0"/>
              <a:t> </a:t>
            </a:r>
            <a:r>
              <a:rPr lang="sv-SE" dirty="0" err="1"/>
              <a:t>fjórum</a:t>
            </a:r>
            <a:r>
              <a:rPr lang="sv-SE" dirty="0"/>
              <a:t> </a:t>
            </a:r>
            <a:r>
              <a:rPr lang="sv-SE" dirty="0" err="1"/>
              <a:t>hlutum</a:t>
            </a:r>
            <a:endParaRPr lang="sv-SE" dirty="0"/>
          </a:p>
          <a:p>
            <a:pPr lvl="1"/>
            <a:r>
              <a:rPr lang="sv-SE" dirty="0" err="1"/>
              <a:t>Almenn</a:t>
            </a:r>
            <a:r>
              <a:rPr lang="sv-SE" dirty="0"/>
              <a:t> </a:t>
            </a:r>
            <a:r>
              <a:rPr lang="sv-SE" dirty="0" err="1"/>
              <a:t>ríkisframlög</a:t>
            </a:r>
            <a:endParaRPr lang="sv-SE" dirty="0"/>
          </a:p>
          <a:p>
            <a:pPr lvl="1"/>
            <a:r>
              <a:rPr lang="sv-SE" dirty="0" err="1"/>
              <a:t>Framlög</a:t>
            </a:r>
            <a:r>
              <a:rPr lang="sv-SE" dirty="0"/>
              <a:t> </a:t>
            </a:r>
            <a:r>
              <a:rPr lang="sv-SE" dirty="0" err="1"/>
              <a:t>vegna</a:t>
            </a:r>
            <a:r>
              <a:rPr lang="sv-SE" dirty="0"/>
              <a:t> </a:t>
            </a:r>
            <a:r>
              <a:rPr lang="sv-SE" dirty="0" err="1"/>
              <a:t>félags</a:t>
            </a:r>
            <a:r>
              <a:rPr lang="sv-SE" dirty="0"/>
              <a:t>- </a:t>
            </a:r>
            <a:r>
              <a:rPr lang="sv-SE" dirty="0" err="1"/>
              <a:t>og</a:t>
            </a:r>
            <a:r>
              <a:rPr lang="sv-SE" dirty="0"/>
              <a:t> </a:t>
            </a:r>
            <a:r>
              <a:rPr lang="sv-SE" dirty="0" err="1"/>
              <a:t>heilbrigðismála</a:t>
            </a:r>
            <a:endParaRPr lang="sv-SE" dirty="0"/>
          </a:p>
          <a:p>
            <a:pPr lvl="1"/>
            <a:r>
              <a:rPr lang="sv-SE" dirty="0" err="1"/>
              <a:t>Framlög</a:t>
            </a:r>
            <a:r>
              <a:rPr lang="sv-SE" dirty="0"/>
              <a:t> </a:t>
            </a:r>
            <a:r>
              <a:rPr lang="sv-SE" dirty="0" err="1"/>
              <a:t>vegna</a:t>
            </a:r>
            <a:r>
              <a:rPr lang="sv-SE" dirty="0"/>
              <a:t> </a:t>
            </a:r>
            <a:r>
              <a:rPr lang="sv-SE" dirty="0" err="1"/>
              <a:t>fræðslumála</a:t>
            </a:r>
            <a:endParaRPr lang="sv-SE" dirty="0"/>
          </a:p>
          <a:p>
            <a:pPr lvl="1"/>
            <a:r>
              <a:rPr lang="sv-SE" dirty="0" err="1"/>
              <a:t>Framlög</a:t>
            </a:r>
            <a:r>
              <a:rPr lang="sv-SE" dirty="0"/>
              <a:t> </a:t>
            </a:r>
            <a:r>
              <a:rPr lang="sv-SE" dirty="0" err="1"/>
              <a:t>vegna</a:t>
            </a:r>
            <a:r>
              <a:rPr lang="sv-SE" dirty="0"/>
              <a:t> </a:t>
            </a:r>
            <a:r>
              <a:rPr lang="sv-SE" dirty="0" err="1"/>
              <a:t>mismunandi</a:t>
            </a:r>
            <a:r>
              <a:rPr lang="sv-SE" dirty="0"/>
              <a:t> </a:t>
            </a:r>
            <a:r>
              <a:rPr lang="sv-SE" dirty="0" err="1"/>
              <a:t>skatttekna</a:t>
            </a:r>
            <a:r>
              <a:rPr lang="sv-SE" dirty="0"/>
              <a:t> á </a:t>
            </a:r>
            <a:r>
              <a:rPr lang="sv-SE" dirty="0" err="1"/>
              <a:t>hvern</a:t>
            </a:r>
            <a:r>
              <a:rPr lang="sv-SE" dirty="0"/>
              <a:t> </a:t>
            </a:r>
            <a:r>
              <a:rPr lang="sv-SE" dirty="0" err="1"/>
              <a:t>íbúa</a:t>
            </a:r>
            <a:endParaRPr lang="sv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383C2-AC08-42A1-9CD6-DE77ACE98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FFB1A-4659-4B2D-BA2F-AF4CAAAD469A}" type="datetime1">
              <a:rPr lang="en-US" smtClean="0"/>
              <a:t>11/23/2021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0C492-CDFB-4C57-B91F-50A058BE5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GAJ </a:t>
            </a:r>
            <a:r>
              <a:rPr lang="en-US" dirty="0" err="1"/>
              <a:t>ráðgjöf</a:t>
            </a:r>
            <a:r>
              <a:rPr lang="en-US" dirty="0"/>
              <a:t> </a:t>
            </a:r>
            <a:r>
              <a:rPr lang="en-US" dirty="0" err="1"/>
              <a:t>slf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4C79CD-3E85-447C-8DA8-578AB8536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4146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5C9B1-63F9-499A-89DF-F290FF8A4C39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3000" dirty="0" err="1">
                <a:solidFill>
                  <a:srgbClr val="FFFFFF"/>
                </a:solidFill>
              </a:rPr>
              <a:t>Sveitarstjórnarstigið</a:t>
            </a:r>
            <a:br>
              <a:rPr lang="en-US" sz="3000" dirty="0">
                <a:solidFill>
                  <a:srgbClr val="FFFFFF"/>
                </a:solidFill>
              </a:rPr>
            </a:br>
            <a:r>
              <a:rPr lang="en-US" sz="3000" dirty="0">
                <a:solidFill>
                  <a:srgbClr val="FFFFFF"/>
                </a:solidFill>
              </a:rPr>
              <a:t> </a:t>
            </a:r>
            <a:r>
              <a:rPr lang="en-US" sz="3000" dirty="0" err="1">
                <a:solidFill>
                  <a:srgbClr val="FFFFFF"/>
                </a:solidFill>
              </a:rPr>
              <a:t>Jöfnunarkerfið</a:t>
            </a:r>
            <a:r>
              <a:rPr lang="en-US" sz="3000" dirty="0">
                <a:solidFill>
                  <a:srgbClr val="FFFFFF"/>
                </a:solidFill>
              </a:rPr>
              <a:t> í </a:t>
            </a:r>
            <a:r>
              <a:rPr lang="en-US" sz="3000" dirty="0" err="1">
                <a:solidFill>
                  <a:srgbClr val="FFFFFF"/>
                </a:solidFill>
              </a:rPr>
              <a:t>Finnlandi</a:t>
            </a:r>
            <a:endParaRPr lang="en-US" sz="3000" dirty="0">
              <a:solidFill>
                <a:srgbClr val="FFFFFF"/>
              </a:solidFill>
            </a:endParaRP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C0EA48B0-8678-4D28-A770-DAD56EF68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715208"/>
            <a:ext cx="10018713" cy="3350629"/>
          </a:xfrm>
        </p:spPr>
        <p:txBody>
          <a:bodyPr anchor="ctr">
            <a:normAutofit/>
          </a:bodyPr>
          <a:lstStyle/>
          <a:p>
            <a:r>
              <a:rPr lang="sv-SE" dirty="0" err="1"/>
              <a:t>Almenn</a:t>
            </a:r>
            <a:r>
              <a:rPr lang="sv-SE" dirty="0"/>
              <a:t> </a:t>
            </a:r>
            <a:r>
              <a:rPr lang="sv-SE" dirty="0" err="1"/>
              <a:t>ríkisframlög</a:t>
            </a:r>
            <a:endParaRPr lang="sv-SE" dirty="0"/>
          </a:p>
          <a:p>
            <a:pPr lvl="1"/>
            <a:r>
              <a:rPr lang="sv-SE" dirty="0" err="1"/>
              <a:t>Íbúafjöldi</a:t>
            </a:r>
            <a:r>
              <a:rPr lang="sv-SE" dirty="0"/>
              <a:t> </a:t>
            </a:r>
            <a:r>
              <a:rPr lang="sv-SE" dirty="0" err="1"/>
              <a:t>sveitarfélags</a:t>
            </a:r>
            <a:r>
              <a:rPr lang="sv-SE" dirty="0"/>
              <a:t> x föst </a:t>
            </a:r>
            <a:r>
              <a:rPr lang="sv-SE" dirty="0" err="1"/>
              <a:t>fjárhæð</a:t>
            </a:r>
            <a:r>
              <a:rPr lang="sv-SE" dirty="0"/>
              <a:t> á </a:t>
            </a:r>
            <a:r>
              <a:rPr lang="sv-SE" dirty="0" err="1"/>
              <a:t>hvern</a:t>
            </a:r>
            <a:r>
              <a:rPr lang="sv-SE" dirty="0"/>
              <a:t> </a:t>
            </a:r>
            <a:r>
              <a:rPr lang="sv-SE" dirty="0" err="1"/>
              <a:t>íbúa</a:t>
            </a:r>
            <a:endParaRPr lang="sv-SE" dirty="0"/>
          </a:p>
          <a:p>
            <a:pPr lvl="1"/>
            <a:r>
              <a:rPr lang="sv-SE" dirty="0" err="1"/>
              <a:t>Skerjagarðsframlag</a:t>
            </a:r>
            <a:endParaRPr lang="sv-SE" dirty="0"/>
          </a:p>
          <a:p>
            <a:pPr lvl="1"/>
            <a:r>
              <a:rPr lang="sv-SE" dirty="0" err="1"/>
              <a:t>Fjarlægðarframlag</a:t>
            </a:r>
            <a:r>
              <a:rPr lang="sv-SE" dirty="0"/>
              <a:t> (</a:t>
            </a:r>
            <a:r>
              <a:rPr lang="sv-SE" dirty="0" err="1"/>
              <a:t>hlutfall</a:t>
            </a:r>
            <a:r>
              <a:rPr lang="sv-SE" dirty="0"/>
              <a:t> </a:t>
            </a:r>
            <a:r>
              <a:rPr lang="sv-SE" dirty="0" err="1"/>
              <a:t>íbúa</a:t>
            </a:r>
            <a:r>
              <a:rPr lang="sv-SE" dirty="0"/>
              <a:t> </a:t>
            </a:r>
            <a:r>
              <a:rPr lang="sv-SE" dirty="0" err="1"/>
              <a:t>sem</a:t>
            </a:r>
            <a:r>
              <a:rPr lang="sv-SE" dirty="0"/>
              <a:t> </a:t>
            </a:r>
            <a:r>
              <a:rPr lang="sv-SE" dirty="0" err="1"/>
              <a:t>býr</a:t>
            </a:r>
            <a:r>
              <a:rPr lang="sv-SE" dirty="0"/>
              <a:t> í 25 / 50 km </a:t>
            </a:r>
            <a:r>
              <a:rPr lang="sv-SE" dirty="0" err="1"/>
              <a:t>fjarlægð</a:t>
            </a:r>
            <a:r>
              <a:rPr lang="sv-SE" dirty="0"/>
              <a:t> </a:t>
            </a:r>
            <a:r>
              <a:rPr lang="sv-SE" dirty="0" err="1"/>
              <a:t>frá</a:t>
            </a:r>
            <a:r>
              <a:rPr lang="sv-SE" dirty="0"/>
              <a:t> </a:t>
            </a:r>
            <a:r>
              <a:rPr lang="sv-SE" dirty="0" err="1"/>
              <a:t>kjarna</a:t>
            </a:r>
            <a:r>
              <a:rPr lang="sv-SE" dirty="0"/>
              <a:t>)</a:t>
            </a:r>
          </a:p>
          <a:p>
            <a:pPr lvl="1"/>
            <a:r>
              <a:rPr lang="sv-SE" dirty="0" err="1"/>
              <a:t>Stórborgarframlag</a:t>
            </a:r>
            <a:r>
              <a:rPr lang="sv-SE" dirty="0"/>
              <a:t> (</a:t>
            </a:r>
            <a:r>
              <a:rPr lang="sv-SE" dirty="0" err="1"/>
              <a:t>fer</a:t>
            </a:r>
            <a:r>
              <a:rPr lang="sv-SE" dirty="0"/>
              <a:t> </a:t>
            </a:r>
            <a:r>
              <a:rPr lang="sv-SE" dirty="0" err="1"/>
              <a:t>til</a:t>
            </a:r>
            <a:r>
              <a:rPr lang="sv-SE" dirty="0"/>
              <a:t> borga </a:t>
            </a:r>
            <a:r>
              <a:rPr lang="sv-SE" dirty="0" err="1"/>
              <a:t>með</a:t>
            </a:r>
            <a:r>
              <a:rPr lang="sv-SE" dirty="0"/>
              <a:t> </a:t>
            </a:r>
            <a:r>
              <a:rPr lang="sv-SE" dirty="0" err="1"/>
              <a:t>yfir</a:t>
            </a:r>
            <a:r>
              <a:rPr lang="sv-SE" dirty="0"/>
              <a:t> 40.000 </a:t>
            </a:r>
            <a:r>
              <a:rPr lang="sv-SE" dirty="0" err="1"/>
              <a:t>íbúa</a:t>
            </a:r>
            <a:r>
              <a:rPr lang="sv-SE" dirty="0"/>
              <a:t>)</a:t>
            </a:r>
          </a:p>
          <a:p>
            <a:pPr lvl="1"/>
            <a:r>
              <a:rPr lang="sv-SE" dirty="0" err="1"/>
              <a:t>Tungumálaframlag</a:t>
            </a:r>
            <a:r>
              <a:rPr lang="sv-SE" dirty="0"/>
              <a:t> (</a:t>
            </a:r>
            <a:r>
              <a:rPr lang="sv-SE" dirty="0" err="1"/>
              <a:t>fer</a:t>
            </a:r>
            <a:r>
              <a:rPr lang="sv-SE" dirty="0"/>
              <a:t> </a:t>
            </a:r>
            <a:r>
              <a:rPr lang="sv-SE" dirty="0" err="1"/>
              <a:t>til</a:t>
            </a:r>
            <a:r>
              <a:rPr lang="sv-SE" dirty="0"/>
              <a:t> </a:t>
            </a:r>
            <a:r>
              <a:rPr lang="sv-SE" dirty="0" err="1"/>
              <a:t>sveitarfélaga</a:t>
            </a:r>
            <a:r>
              <a:rPr lang="sv-SE" dirty="0"/>
              <a:t> </a:t>
            </a:r>
            <a:r>
              <a:rPr lang="sv-SE" dirty="0" err="1"/>
              <a:t>þar</a:t>
            </a:r>
            <a:r>
              <a:rPr lang="sv-SE" dirty="0"/>
              <a:t> </a:t>
            </a:r>
            <a:r>
              <a:rPr lang="sv-SE" dirty="0" err="1"/>
              <a:t>sem</a:t>
            </a:r>
            <a:r>
              <a:rPr lang="sv-SE" dirty="0"/>
              <a:t> </a:t>
            </a:r>
            <a:r>
              <a:rPr lang="sv-SE" dirty="0" err="1"/>
              <a:t>íbúar</a:t>
            </a:r>
            <a:r>
              <a:rPr lang="sv-SE" dirty="0"/>
              <a:t> </a:t>
            </a:r>
            <a:r>
              <a:rPr lang="sv-SE" dirty="0" err="1"/>
              <a:t>eru</a:t>
            </a:r>
            <a:r>
              <a:rPr lang="sv-SE" dirty="0"/>
              <a:t> </a:t>
            </a:r>
            <a:r>
              <a:rPr lang="sv-SE" dirty="0" err="1"/>
              <a:t>tvítyngdir</a:t>
            </a:r>
            <a:r>
              <a:rPr lang="sv-SE" dirty="0"/>
              <a:t>)</a:t>
            </a:r>
          </a:p>
          <a:p>
            <a:pPr lvl="1"/>
            <a:r>
              <a:rPr lang="sv-SE" dirty="0" err="1"/>
              <a:t>Breytingar</a:t>
            </a:r>
            <a:r>
              <a:rPr lang="sv-SE" dirty="0"/>
              <a:t> í </a:t>
            </a:r>
            <a:r>
              <a:rPr lang="sv-SE" dirty="0" err="1"/>
              <a:t>íbúafjölda</a:t>
            </a:r>
            <a:r>
              <a:rPr lang="sv-SE" dirty="0"/>
              <a:t> (+/- 6% á </a:t>
            </a:r>
            <a:r>
              <a:rPr lang="sv-SE" dirty="0" err="1"/>
              <a:t>síðustu</a:t>
            </a:r>
            <a:r>
              <a:rPr lang="sv-SE" dirty="0"/>
              <a:t> </a:t>
            </a:r>
            <a:r>
              <a:rPr lang="sv-SE" dirty="0" err="1"/>
              <a:t>þremur</a:t>
            </a:r>
            <a:r>
              <a:rPr lang="sv-SE" dirty="0"/>
              <a:t> </a:t>
            </a:r>
            <a:r>
              <a:rPr lang="sv-SE" dirty="0" err="1"/>
              <a:t>árum</a:t>
            </a:r>
            <a:r>
              <a:rPr lang="sv-SE" dirty="0"/>
              <a:t>)</a:t>
            </a:r>
          </a:p>
          <a:p>
            <a:pPr lvl="1"/>
            <a:endParaRPr lang="sv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383C2-AC08-42A1-9CD6-DE77ACE98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FFB1A-4659-4B2D-BA2F-AF4CAAAD469A}" type="datetime1">
              <a:rPr lang="en-US" smtClean="0"/>
              <a:t>11/23/2021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0C492-CDFB-4C57-B91F-50A058BE5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GAJ </a:t>
            </a:r>
            <a:r>
              <a:rPr lang="en-US" dirty="0" err="1"/>
              <a:t>ráðgjöf</a:t>
            </a:r>
            <a:r>
              <a:rPr lang="en-US" dirty="0"/>
              <a:t> </a:t>
            </a:r>
            <a:r>
              <a:rPr lang="en-US" dirty="0" err="1"/>
              <a:t>slf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4C79CD-3E85-447C-8DA8-578AB8536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1514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5C9B1-63F9-499A-89DF-F290FF8A4C39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3000" dirty="0" err="1">
                <a:solidFill>
                  <a:srgbClr val="FFFFFF"/>
                </a:solidFill>
              </a:rPr>
              <a:t>Sveitarstjórnarstigið</a:t>
            </a:r>
            <a:br>
              <a:rPr lang="en-US" sz="3000" dirty="0">
                <a:solidFill>
                  <a:srgbClr val="FFFFFF"/>
                </a:solidFill>
              </a:rPr>
            </a:br>
            <a:r>
              <a:rPr lang="en-US" sz="3000" dirty="0">
                <a:solidFill>
                  <a:srgbClr val="FFFFFF"/>
                </a:solidFill>
              </a:rPr>
              <a:t> </a:t>
            </a:r>
            <a:r>
              <a:rPr lang="en-US" sz="3000" dirty="0" err="1">
                <a:solidFill>
                  <a:srgbClr val="FFFFFF"/>
                </a:solidFill>
              </a:rPr>
              <a:t>Jöfnunarkerfið</a:t>
            </a:r>
            <a:r>
              <a:rPr lang="en-US" sz="3000" dirty="0">
                <a:solidFill>
                  <a:srgbClr val="FFFFFF"/>
                </a:solidFill>
              </a:rPr>
              <a:t> í </a:t>
            </a:r>
            <a:r>
              <a:rPr lang="en-US" sz="3000" dirty="0" err="1">
                <a:solidFill>
                  <a:srgbClr val="FFFFFF"/>
                </a:solidFill>
              </a:rPr>
              <a:t>Finnlandi</a:t>
            </a:r>
            <a:endParaRPr lang="en-US" sz="3000" dirty="0">
              <a:solidFill>
                <a:srgbClr val="FFFFFF"/>
              </a:solidFill>
            </a:endParaRP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C0EA48B0-8678-4D28-A770-DAD56EF68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715208"/>
            <a:ext cx="10018713" cy="3350629"/>
          </a:xfrm>
        </p:spPr>
        <p:txBody>
          <a:bodyPr anchor="ctr">
            <a:normAutofit/>
          </a:bodyPr>
          <a:lstStyle/>
          <a:p>
            <a:r>
              <a:rPr lang="en-US" dirty="0" err="1"/>
              <a:t>Tekjujöfnunarframlag</a:t>
            </a:r>
            <a:endParaRPr lang="en-US" dirty="0"/>
          </a:p>
          <a:p>
            <a:pPr lvl="1"/>
            <a:r>
              <a:rPr lang="en-US" dirty="0" err="1"/>
              <a:t>Jafnar</a:t>
            </a:r>
            <a:r>
              <a:rPr lang="en-US" dirty="0"/>
              <a:t> </a:t>
            </a:r>
            <a:r>
              <a:rPr lang="en-US" dirty="0" err="1"/>
              <a:t>út</a:t>
            </a:r>
            <a:r>
              <a:rPr lang="en-US" dirty="0"/>
              <a:t> </a:t>
            </a:r>
            <a:r>
              <a:rPr lang="en-US" dirty="0" err="1"/>
              <a:t>frávik</a:t>
            </a:r>
            <a:r>
              <a:rPr lang="en-US" dirty="0"/>
              <a:t> á </a:t>
            </a:r>
            <a:r>
              <a:rPr lang="en-US" dirty="0" err="1"/>
              <a:t>skatttekjum</a:t>
            </a:r>
            <a:r>
              <a:rPr lang="en-US" dirty="0"/>
              <a:t> á </a:t>
            </a:r>
            <a:r>
              <a:rPr lang="en-US" dirty="0" err="1"/>
              <a:t>hvern</a:t>
            </a:r>
            <a:r>
              <a:rPr lang="en-US" dirty="0"/>
              <a:t> </a:t>
            </a:r>
            <a:r>
              <a:rPr lang="en-US" dirty="0" err="1"/>
              <a:t>íbúa</a:t>
            </a:r>
            <a:r>
              <a:rPr lang="en-US" dirty="0"/>
              <a:t> </a:t>
            </a:r>
            <a:r>
              <a:rPr lang="en-US" dirty="0" err="1"/>
              <a:t>frá</a:t>
            </a:r>
            <a:r>
              <a:rPr lang="en-US" dirty="0"/>
              <a:t> </a:t>
            </a:r>
            <a:r>
              <a:rPr lang="en-US" dirty="0" err="1"/>
              <a:t>landsmeðaltali</a:t>
            </a:r>
            <a:endParaRPr lang="en-US" dirty="0"/>
          </a:p>
          <a:p>
            <a:pPr lvl="1"/>
            <a:r>
              <a:rPr lang="en-US" dirty="0" err="1"/>
              <a:t>Tekið</a:t>
            </a:r>
            <a:r>
              <a:rPr lang="en-US" dirty="0"/>
              <a:t> er </a:t>
            </a:r>
            <a:r>
              <a:rPr lang="en-US" dirty="0" err="1"/>
              <a:t>tillit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mismunandi</a:t>
            </a:r>
            <a:r>
              <a:rPr lang="en-US" dirty="0"/>
              <a:t> </a:t>
            </a:r>
            <a:r>
              <a:rPr lang="en-US" dirty="0" err="1"/>
              <a:t>álagningarhlutfalls</a:t>
            </a:r>
            <a:r>
              <a:rPr lang="en-US" dirty="0"/>
              <a:t> </a:t>
            </a:r>
            <a:r>
              <a:rPr lang="en-US" dirty="0" err="1"/>
              <a:t>tekjuskatts</a:t>
            </a:r>
            <a:r>
              <a:rPr lang="en-US" dirty="0"/>
              <a:t> milli </a:t>
            </a:r>
            <a:r>
              <a:rPr lang="en-US" dirty="0" err="1"/>
              <a:t>sveitarfélaga</a:t>
            </a:r>
            <a:endParaRPr lang="en-US" dirty="0"/>
          </a:p>
          <a:p>
            <a:pPr lvl="1"/>
            <a:r>
              <a:rPr lang="en-US" dirty="0" err="1"/>
              <a:t>Framlag</a:t>
            </a:r>
            <a:r>
              <a:rPr lang="en-US" dirty="0"/>
              <a:t> er 80%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mismun</a:t>
            </a:r>
            <a:r>
              <a:rPr lang="en-US" dirty="0"/>
              <a:t> á </a:t>
            </a:r>
            <a:r>
              <a:rPr lang="en-US" dirty="0" err="1"/>
              <a:t>skatttekjum</a:t>
            </a:r>
            <a:r>
              <a:rPr lang="en-US" dirty="0"/>
              <a:t> </a:t>
            </a:r>
            <a:r>
              <a:rPr lang="en-US" dirty="0" err="1"/>
              <a:t>sveitarfélags</a:t>
            </a:r>
            <a:r>
              <a:rPr lang="en-US" dirty="0"/>
              <a:t> á </a:t>
            </a:r>
            <a:r>
              <a:rPr lang="en-US" dirty="0" err="1"/>
              <a:t>íbúa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meðalskatttekjum</a:t>
            </a:r>
            <a:r>
              <a:rPr lang="en-US" dirty="0"/>
              <a:t> í </a:t>
            </a:r>
            <a:r>
              <a:rPr lang="en-US" dirty="0" err="1"/>
              <a:t>landinu</a:t>
            </a:r>
            <a:endParaRPr lang="en-US" dirty="0"/>
          </a:p>
          <a:p>
            <a:pPr lvl="1"/>
            <a:r>
              <a:rPr lang="en-US" dirty="0" err="1"/>
              <a:t>Ef</a:t>
            </a:r>
            <a:r>
              <a:rPr lang="en-US" dirty="0"/>
              <a:t> </a:t>
            </a:r>
            <a:r>
              <a:rPr lang="en-US" dirty="0" err="1"/>
              <a:t>meðalskatttekjur</a:t>
            </a:r>
            <a:r>
              <a:rPr lang="en-US" dirty="0"/>
              <a:t> </a:t>
            </a:r>
            <a:r>
              <a:rPr lang="en-US" dirty="0" err="1"/>
              <a:t>sveitarfélags</a:t>
            </a:r>
            <a:r>
              <a:rPr lang="en-US" dirty="0"/>
              <a:t> á </a:t>
            </a:r>
            <a:r>
              <a:rPr lang="en-US" dirty="0" err="1"/>
              <a:t>íbúa</a:t>
            </a:r>
            <a:r>
              <a:rPr lang="en-US" dirty="0"/>
              <a:t> </a:t>
            </a:r>
            <a:r>
              <a:rPr lang="en-US" dirty="0" err="1"/>
              <a:t>eru</a:t>
            </a:r>
            <a:r>
              <a:rPr lang="en-US" dirty="0"/>
              <a:t> </a:t>
            </a:r>
            <a:r>
              <a:rPr lang="en-US" dirty="0" err="1"/>
              <a:t>hærri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meðalskatttekjur</a:t>
            </a:r>
            <a:r>
              <a:rPr lang="en-US" dirty="0"/>
              <a:t> á </a:t>
            </a:r>
            <a:r>
              <a:rPr lang="en-US" dirty="0" err="1"/>
              <a:t>landsvísu</a:t>
            </a:r>
            <a:r>
              <a:rPr lang="en-US" dirty="0"/>
              <a:t> </a:t>
            </a:r>
            <a:r>
              <a:rPr lang="en-US" dirty="0" err="1"/>
              <a:t>greiðir</a:t>
            </a:r>
            <a:r>
              <a:rPr lang="en-US" dirty="0"/>
              <a:t> </a:t>
            </a:r>
            <a:r>
              <a:rPr lang="en-US" dirty="0" err="1"/>
              <a:t>viðkomandi</a:t>
            </a:r>
            <a:r>
              <a:rPr lang="en-US" dirty="0"/>
              <a:t> </a:t>
            </a:r>
            <a:r>
              <a:rPr lang="en-US" dirty="0" err="1"/>
              <a:t>sveitarfélag</a:t>
            </a:r>
            <a:r>
              <a:rPr lang="en-US" dirty="0"/>
              <a:t> 30%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mismuninum</a:t>
            </a:r>
            <a:r>
              <a:rPr lang="en-US" dirty="0"/>
              <a:t> inn í </a:t>
            </a:r>
            <a:r>
              <a:rPr lang="en-US" dirty="0" err="1"/>
              <a:t>kerfið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383C2-AC08-42A1-9CD6-DE77ACE98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FFB1A-4659-4B2D-BA2F-AF4CAAAD469A}" type="datetime1">
              <a:rPr lang="en-US" smtClean="0"/>
              <a:t>11/23/2021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0C492-CDFB-4C57-B91F-50A058BE5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GAJ </a:t>
            </a:r>
            <a:r>
              <a:rPr lang="en-US" dirty="0" err="1"/>
              <a:t>ráðgjöf</a:t>
            </a:r>
            <a:r>
              <a:rPr lang="en-US" dirty="0"/>
              <a:t> </a:t>
            </a:r>
            <a:r>
              <a:rPr lang="en-US" dirty="0" err="1"/>
              <a:t>slf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4C79CD-3E85-447C-8DA8-578AB8536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5553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5C9B1-63F9-499A-89DF-F290FF8A4C39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3000" dirty="0" err="1">
                <a:solidFill>
                  <a:srgbClr val="FFFFFF"/>
                </a:solidFill>
              </a:rPr>
              <a:t>Sveitarstjórnarstigið</a:t>
            </a:r>
            <a:br>
              <a:rPr lang="en-US" sz="3000" dirty="0">
                <a:solidFill>
                  <a:srgbClr val="FFFFFF"/>
                </a:solidFill>
              </a:rPr>
            </a:br>
            <a:r>
              <a:rPr lang="en-US" sz="3000" dirty="0">
                <a:solidFill>
                  <a:srgbClr val="FFFFFF"/>
                </a:solidFill>
              </a:rPr>
              <a:t> </a:t>
            </a:r>
            <a:r>
              <a:rPr lang="en-US" sz="3000" dirty="0" err="1">
                <a:solidFill>
                  <a:srgbClr val="FFFFFF"/>
                </a:solidFill>
              </a:rPr>
              <a:t>Jöfnunarkerfið</a:t>
            </a:r>
            <a:r>
              <a:rPr lang="en-US" sz="3000" dirty="0">
                <a:solidFill>
                  <a:srgbClr val="FFFFFF"/>
                </a:solidFill>
              </a:rPr>
              <a:t> í </a:t>
            </a:r>
            <a:r>
              <a:rPr lang="en-US" sz="3000" dirty="0" err="1">
                <a:solidFill>
                  <a:srgbClr val="FFFFFF"/>
                </a:solidFill>
              </a:rPr>
              <a:t>Finnlandi</a:t>
            </a:r>
            <a:endParaRPr lang="en-US" sz="3000" dirty="0">
              <a:solidFill>
                <a:srgbClr val="FFFFFF"/>
              </a:solidFill>
            </a:endParaRP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C0EA48B0-8678-4D28-A770-DAD56EF68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715208"/>
            <a:ext cx="10018713" cy="3350629"/>
          </a:xfrm>
        </p:spPr>
        <p:txBody>
          <a:bodyPr anchor="ctr">
            <a:normAutofit fontScale="92500" lnSpcReduction="10000"/>
          </a:bodyPr>
          <a:lstStyle/>
          <a:p>
            <a:r>
              <a:rPr lang="en-US" dirty="0" err="1"/>
              <a:t>Framlög</a:t>
            </a:r>
            <a:r>
              <a:rPr lang="en-US" dirty="0"/>
              <a:t> </a:t>
            </a:r>
            <a:r>
              <a:rPr lang="en-US" dirty="0" err="1"/>
              <a:t>vegna</a:t>
            </a:r>
            <a:r>
              <a:rPr lang="en-US" dirty="0"/>
              <a:t> </a:t>
            </a:r>
            <a:r>
              <a:rPr lang="en-US" dirty="0" err="1"/>
              <a:t>félagsþjónustu</a:t>
            </a:r>
            <a:r>
              <a:rPr lang="en-US" dirty="0"/>
              <a:t> taka </a:t>
            </a:r>
            <a:r>
              <a:rPr lang="en-US" dirty="0" err="1"/>
              <a:t>mið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eftirfarandi</a:t>
            </a:r>
            <a:r>
              <a:rPr lang="en-US" dirty="0"/>
              <a:t> </a:t>
            </a:r>
            <a:r>
              <a:rPr lang="en-US" dirty="0" err="1"/>
              <a:t>þáttum</a:t>
            </a:r>
            <a:r>
              <a:rPr lang="en-US" dirty="0"/>
              <a:t>:</a:t>
            </a:r>
          </a:p>
          <a:p>
            <a:pPr lvl="1"/>
            <a:r>
              <a:rPr lang="sv-SE" dirty="0" err="1"/>
              <a:t>Íbúafjöldi</a:t>
            </a:r>
            <a:endParaRPr lang="sv-SE" dirty="0"/>
          </a:p>
          <a:p>
            <a:pPr lvl="1"/>
            <a:r>
              <a:rPr lang="sv-SE" dirty="0" err="1"/>
              <a:t>Aldursdreifing</a:t>
            </a:r>
            <a:endParaRPr lang="sv-SE" dirty="0"/>
          </a:p>
          <a:p>
            <a:pPr lvl="1"/>
            <a:r>
              <a:rPr lang="sv-SE" dirty="0" err="1"/>
              <a:t>Daggæsla</a:t>
            </a:r>
            <a:r>
              <a:rPr lang="sv-SE" dirty="0"/>
              <a:t> / </a:t>
            </a:r>
            <a:r>
              <a:rPr lang="sv-SE" dirty="0" err="1"/>
              <a:t>leikskólar</a:t>
            </a:r>
            <a:endParaRPr lang="sv-SE" dirty="0"/>
          </a:p>
          <a:p>
            <a:pPr lvl="1"/>
            <a:r>
              <a:rPr lang="sv-SE" dirty="0" err="1"/>
              <a:t>Atvinnuleysi</a:t>
            </a:r>
            <a:endParaRPr lang="sv-SE" dirty="0"/>
          </a:p>
          <a:p>
            <a:pPr lvl="1"/>
            <a:r>
              <a:rPr lang="sv-SE" dirty="0" err="1"/>
              <a:t>Barnaverndarmál</a:t>
            </a:r>
            <a:endParaRPr lang="sv-SE" dirty="0"/>
          </a:p>
          <a:p>
            <a:pPr lvl="1"/>
            <a:r>
              <a:rPr lang="sv-SE" dirty="0" err="1"/>
              <a:t>Hlutfall</a:t>
            </a:r>
            <a:r>
              <a:rPr lang="sv-SE" dirty="0"/>
              <a:t> </a:t>
            </a:r>
            <a:r>
              <a:rPr lang="sv-SE" dirty="0" err="1"/>
              <a:t>fatlaðra</a:t>
            </a:r>
            <a:endParaRPr lang="sv-SE" dirty="0"/>
          </a:p>
          <a:p>
            <a:r>
              <a:rPr lang="sv-SE" dirty="0" err="1"/>
              <a:t>Sértækar</a:t>
            </a:r>
            <a:r>
              <a:rPr lang="sv-SE" dirty="0"/>
              <a:t> </a:t>
            </a:r>
            <a:r>
              <a:rPr lang="sv-SE" dirty="0" err="1"/>
              <a:t>reiknireglur</a:t>
            </a:r>
            <a:r>
              <a:rPr lang="sv-SE" dirty="0"/>
              <a:t> </a:t>
            </a:r>
            <a:r>
              <a:rPr lang="sv-SE" dirty="0" err="1"/>
              <a:t>gilda</a:t>
            </a:r>
            <a:r>
              <a:rPr lang="sv-SE" dirty="0"/>
              <a:t> </a:t>
            </a:r>
            <a:r>
              <a:rPr lang="sv-SE" dirty="0" err="1"/>
              <a:t>fyrir</a:t>
            </a:r>
            <a:r>
              <a:rPr lang="sv-SE" dirty="0"/>
              <a:t> </a:t>
            </a:r>
            <a:r>
              <a:rPr lang="sv-SE" dirty="0" err="1"/>
              <a:t>hvern</a:t>
            </a:r>
            <a:r>
              <a:rPr lang="sv-SE" dirty="0"/>
              <a:t> </a:t>
            </a:r>
            <a:r>
              <a:rPr lang="sv-SE" dirty="0" err="1"/>
              <a:t>af</a:t>
            </a:r>
            <a:r>
              <a:rPr lang="sv-SE" dirty="0"/>
              <a:t> </a:t>
            </a:r>
            <a:r>
              <a:rPr lang="sv-SE" dirty="0" err="1"/>
              <a:t>fyrrgreindum</a:t>
            </a:r>
            <a:r>
              <a:rPr lang="sv-SE" dirty="0"/>
              <a:t> </a:t>
            </a:r>
            <a:r>
              <a:rPr lang="sv-SE" dirty="0" err="1"/>
              <a:t>þáttum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383C2-AC08-42A1-9CD6-DE77ACE98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FFB1A-4659-4B2D-BA2F-AF4CAAAD469A}" type="datetime1">
              <a:rPr lang="en-US" smtClean="0"/>
              <a:t>11/23/2021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0C492-CDFB-4C57-B91F-50A058BE5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GAJ </a:t>
            </a:r>
            <a:r>
              <a:rPr lang="en-US" dirty="0" err="1"/>
              <a:t>ráðgjöf</a:t>
            </a:r>
            <a:r>
              <a:rPr lang="en-US" dirty="0"/>
              <a:t> </a:t>
            </a:r>
            <a:r>
              <a:rPr lang="en-US" dirty="0" err="1"/>
              <a:t>slf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4C79CD-3E85-447C-8DA8-578AB8536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4216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5C9B1-63F9-499A-89DF-F290FF8A4C39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3000" dirty="0" err="1">
                <a:solidFill>
                  <a:srgbClr val="FFFFFF"/>
                </a:solidFill>
              </a:rPr>
              <a:t>Sveitarstjórnarstigið</a:t>
            </a:r>
            <a:br>
              <a:rPr lang="en-US" sz="3000" dirty="0">
                <a:solidFill>
                  <a:srgbClr val="FFFFFF"/>
                </a:solidFill>
              </a:rPr>
            </a:br>
            <a:r>
              <a:rPr lang="en-US" sz="3000" dirty="0">
                <a:solidFill>
                  <a:srgbClr val="FFFFFF"/>
                </a:solidFill>
              </a:rPr>
              <a:t> </a:t>
            </a:r>
            <a:r>
              <a:rPr lang="en-US" sz="3000" dirty="0" err="1">
                <a:solidFill>
                  <a:srgbClr val="FFFFFF"/>
                </a:solidFill>
              </a:rPr>
              <a:t>Jöfnunarkerfið</a:t>
            </a:r>
            <a:r>
              <a:rPr lang="en-US" sz="3000" dirty="0">
                <a:solidFill>
                  <a:srgbClr val="FFFFFF"/>
                </a:solidFill>
              </a:rPr>
              <a:t> í </a:t>
            </a:r>
            <a:r>
              <a:rPr lang="en-US" sz="3000" dirty="0" err="1">
                <a:solidFill>
                  <a:srgbClr val="FFFFFF"/>
                </a:solidFill>
              </a:rPr>
              <a:t>Finnlandi</a:t>
            </a:r>
            <a:endParaRPr lang="en-US" sz="3000" dirty="0">
              <a:solidFill>
                <a:srgbClr val="FFFFFF"/>
              </a:solidFill>
            </a:endParaRP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C0EA48B0-8678-4D28-A770-DAD56EF68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715208"/>
            <a:ext cx="10018713" cy="3350629"/>
          </a:xfrm>
        </p:spPr>
        <p:txBody>
          <a:bodyPr anchor="ctr">
            <a:normAutofit fontScale="85000" lnSpcReduction="20000"/>
          </a:bodyPr>
          <a:lstStyle/>
          <a:p>
            <a:r>
              <a:rPr lang="en-US" dirty="0" err="1"/>
              <a:t>Framlög</a:t>
            </a:r>
            <a:r>
              <a:rPr lang="en-US" dirty="0"/>
              <a:t> </a:t>
            </a:r>
            <a:r>
              <a:rPr lang="en-US" dirty="0" err="1"/>
              <a:t>vegna</a:t>
            </a:r>
            <a:r>
              <a:rPr lang="en-US" dirty="0"/>
              <a:t> </a:t>
            </a:r>
            <a:r>
              <a:rPr lang="en-US" dirty="0" err="1"/>
              <a:t>fræðslu</a:t>
            </a:r>
            <a:r>
              <a:rPr lang="en-US" dirty="0"/>
              <a:t>-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menntamála</a:t>
            </a:r>
            <a:r>
              <a:rPr lang="en-US" dirty="0"/>
              <a:t> </a:t>
            </a:r>
            <a:r>
              <a:rPr lang="en-US" dirty="0" err="1"/>
              <a:t>eru</a:t>
            </a:r>
            <a:r>
              <a:rPr lang="en-US" dirty="0"/>
              <a:t> </a:t>
            </a:r>
            <a:r>
              <a:rPr lang="en-US" dirty="0" err="1"/>
              <a:t>útfærð</a:t>
            </a:r>
            <a:r>
              <a:rPr lang="en-US" dirty="0"/>
              <a:t> á </a:t>
            </a:r>
            <a:r>
              <a:rPr lang="en-US" dirty="0" err="1"/>
              <a:t>annan</a:t>
            </a:r>
            <a:r>
              <a:rPr lang="en-US" dirty="0"/>
              <a:t> </a:t>
            </a:r>
            <a:r>
              <a:rPr lang="en-US" dirty="0" err="1"/>
              <a:t>hátt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framlög</a:t>
            </a:r>
            <a:r>
              <a:rPr lang="en-US" dirty="0"/>
              <a:t> </a:t>
            </a:r>
            <a:r>
              <a:rPr lang="en-US" dirty="0" err="1"/>
              <a:t>vegna</a:t>
            </a:r>
            <a:r>
              <a:rPr lang="en-US" dirty="0"/>
              <a:t> </a:t>
            </a:r>
            <a:r>
              <a:rPr lang="en-US" dirty="0" err="1"/>
              <a:t>félagsmála</a:t>
            </a:r>
            <a:r>
              <a:rPr lang="en-US" dirty="0"/>
              <a:t>:</a:t>
            </a:r>
          </a:p>
          <a:p>
            <a:r>
              <a:rPr lang="en-US" dirty="0" err="1"/>
              <a:t>Þau</a:t>
            </a:r>
            <a:r>
              <a:rPr lang="en-US" dirty="0"/>
              <a:t> </a:t>
            </a:r>
            <a:r>
              <a:rPr lang="en-US" dirty="0" err="1"/>
              <a:t>eru</a:t>
            </a:r>
            <a:r>
              <a:rPr lang="en-US" dirty="0"/>
              <a:t> </a:t>
            </a:r>
            <a:r>
              <a:rPr lang="en-US" dirty="0" err="1"/>
              <a:t>reiknuð</a:t>
            </a:r>
            <a:r>
              <a:rPr lang="en-US" dirty="0"/>
              <a:t> </a:t>
            </a:r>
            <a:r>
              <a:rPr lang="en-US" dirty="0" err="1"/>
              <a:t>út</a:t>
            </a:r>
            <a:r>
              <a:rPr lang="en-US" dirty="0"/>
              <a:t> </a:t>
            </a:r>
            <a:r>
              <a:rPr lang="en-US" dirty="0" err="1"/>
              <a:t>samkvæmt</a:t>
            </a:r>
            <a:r>
              <a:rPr lang="en-US" dirty="0"/>
              <a:t> </a:t>
            </a:r>
            <a:r>
              <a:rPr lang="en-US" dirty="0" err="1"/>
              <a:t>eftirfarandi</a:t>
            </a:r>
            <a:r>
              <a:rPr lang="en-US" dirty="0"/>
              <a:t> </a:t>
            </a:r>
            <a:r>
              <a:rPr lang="en-US" dirty="0" err="1"/>
              <a:t>aðferðafræði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Reiknað</a:t>
            </a:r>
            <a:r>
              <a:rPr lang="en-US" dirty="0"/>
              <a:t> er </a:t>
            </a:r>
            <a:r>
              <a:rPr lang="en-US" dirty="0" err="1"/>
              <a:t>út</a:t>
            </a:r>
            <a:r>
              <a:rPr lang="en-US" dirty="0"/>
              <a:t> </a:t>
            </a:r>
            <a:r>
              <a:rPr lang="en-US" dirty="0" err="1"/>
              <a:t>einingarverð</a:t>
            </a:r>
            <a:r>
              <a:rPr lang="en-US" dirty="0"/>
              <a:t> </a:t>
            </a:r>
            <a:r>
              <a:rPr lang="en-US" dirty="0" err="1"/>
              <a:t>fyrir</a:t>
            </a:r>
            <a:r>
              <a:rPr lang="en-US" dirty="0"/>
              <a:t> </a:t>
            </a:r>
            <a:r>
              <a:rPr lang="en-US" dirty="0" err="1"/>
              <a:t>hverja</a:t>
            </a:r>
            <a:r>
              <a:rPr lang="en-US" dirty="0"/>
              <a:t> </a:t>
            </a:r>
            <a:r>
              <a:rPr lang="en-US" dirty="0" err="1"/>
              <a:t>tegund</a:t>
            </a:r>
            <a:r>
              <a:rPr lang="en-US" dirty="0"/>
              <a:t> </a:t>
            </a:r>
            <a:r>
              <a:rPr lang="en-US" dirty="0" err="1"/>
              <a:t>fyrir</a:t>
            </a:r>
            <a:r>
              <a:rPr lang="en-US" dirty="0"/>
              <a:t> sig (</a:t>
            </a:r>
            <a:r>
              <a:rPr lang="en-US" dirty="0" err="1"/>
              <a:t>grunnskóli</a:t>
            </a:r>
            <a:r>
              <a:rPr lang="en-US" dirty="0"/>
              <a:t>, </a:t>
            </a:r>
            <a:r>
              <a:rPr lang="en-US" dirty="0" err="1"/>
              <a:t>framhaldsskóli</a:t>
            </a:r>
            <a:r>
              <a:rPr lang="en-US" dirty="0"/>
              <a:t>, </a:t>
            </a:r>
            <a:r>
              <a:rPr lang="en-US" dirty="0" err="1"/>
              <a:t>iðnnám</a:t>
            </a:r>
            <a:r>
              <a:rPr lang="en-US" dirty="0"/>
              <a:t>, </a:t>
            </a:r>
            <a:r>
              <a:rPr lang="en-US" dirty="0" err="1"/>
              <a:t>iðnmenntun</a:t>
            </a:r>
            <a:r>
              <a:rPr lang="en-US" dirty="0"/>
              <a:t> </a:t>
            </a:r>
            <a:r>
              <a:rPr lang="en-US" dirty="0" err="1"/>
              <a:t>fyrir</a:t>
            </a:r>
            <a:r>
              <a:rPr lang="en-US" dirty="0"/>
              <a:t> </a:t>
            </a:r>
            <a:r>
              <a:rPr lang="en-US" dirty="0" err="1"/>
              <a:t>fullorðna</a:t>
            </a:r>
            <a:r>
              <a:rPr lang="en-US" dirty="0"/>
              <a:t>, </a:t>
            </a:r>
            <a:r>
              <a:rPr lang="en-US" dirty="0" err="1"/>
              <a:t>tækniháskóli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grunnmenntun</a:t>
            </a:r>
            <a:r>
              <a:rPr lang="en-US" dirty="0"/>
              <a:t> í </a:t>
            </a:r>
            <a:r>
              <a:rPr lang="en-US" dirty="0" err="1"/>
              <a:t>listfræðslu</a:t>
            </a:r>
            <a:r>
              <a:rPr lang="en-US" dirty="0"/>
              <a:t>) </a:t>
            </a:r>
          </a:p>
          <a:p>
            <a:pPr lvl="1"/>
            <a:r>
              <a:rPr lang="sv-SE" dirty="0" err="1"/>
              <a:t>Kostnaður</a:t>
            </a:r>
            <a:r>
              <a:rPr lang="sv-SE" dirty="0"/>
              <a:t> er </a:t>
            </a:r>
            <a:r>
              <a:rPr lang="sv-SE" dirty="0" err="1"/>
              <a:t>reiknaður</a:t>
            </a:r>
            <a:r>
              <a:rPr lang="sv-SE" dirty="0"/>
              <a:t> </a:t>
            </a:r>
            <a:r>
              <a:rPr lang="sv-SE" dirty="0" err="1"/>
              <a:t>út</a:t>
            </a:r>
            <a:r>
              <a:rPr lang="sv-SE" dirty="0"/>
              <a:t> </a:t>
            </a:r>
            <a:r>
              <a:rPr lang="sv-SE" dirty="0" err="1"/>
              <a:t>fyrir</a:t>
            </a:r>
            <a:r>
              <a:rPr lang="sv-SE" dirty="0"/>
              <a:t> </a:t>
            </a:r>
            <a:r>
              <a:rPr lang="sv-SE" dirty="0" err="1"/>
              <a:t>hvert</a:t>
            </a:r>
            <a:r>
              <a:rPr lang="sv-SE" dirty="0"/>
              <a:t> </a:t>
            </a:r>
            <a:r>
              <a:rPr lang="sv-SE" dirty="0" err="1"/>
              <a:t>sveitarfélag</a:t>
            </a:r>
            <a:r>
              <a:rPr lang="sv-SE" dirty="0"/>
              <a:t> </a:t>
            </a:r>
            <a:r>
              <a:rPr lang="sv-SE" dirty="0" err="1"/>
              <a:t>með</a:t>
            </a:r>
            <a:r>
              <a:rPr lang="sv-SE" dirty="0"/>
              <a:t> </a:t>
            </a:r>
            <a:r>
              <a:rPr lang="sv-SE" dirty="0" err="1"/>
              <a:t>því</a:t>
            </a:r>
            <a:r>
              <a:rPr lang="sv-SE" dirty="0"/>
              <a:t> </a:t>
            </a:r>
            <a:r>
              <a:rPr lang="sv-SE" dirty="0" err="1"/>
              <a:t>að</a:t>
            </a:r>
            <a:r>
              <a:rPr lang="sv-SE" dirty="0"/>
              <a:t> </a:t>
            </a:r>
            <a:r>
              <a:rPr lang="sv-SE" dirty="0" err="1"/>
              <a:t>margfalda</a:t>
            </a:r>
            <a:r>
              <a:rPr lang="sv-SE" dirty="0"/>
              <a:t> </a:t>
            </a:r>
            <a:r>
              <a:rPr lang="sv-SE" dirty="0" err="1"/>
              <a:t>einingarverð</a:t>
            </a:r>
            <a:r>
              <a:rPr lang="sv-SE" dirty="0"/>
              <a:t> </a:t>
            </a:r>
            <a:r>
              <a:rPr lang="sv-SE" dirty="0" err="1"/>
              <a:t>með</a:t>
            </a:r>
            <a:r>
              <a:rPr lang="sv-SE" dirty="0"/>
              <a:t> </a:t>
            </a:r>
            <a:r>
              <a:rPr lang="sv-SE" dirty="0" err="1"/>
              <a:t>fjölda</a:t>
            </a:r>
            <a:r>
              <a:rPr lang="sv-SE" dirty="0"/>
              <a:t> </a:t>
            </a:r>
            <a:r>
              <a:rPr lang="sv-SE" dirty="0" err="1"/>
              <a:t>eininga</a:t>
            </a:r>
            <a:r>
              <a:rPr lang="sv-SE" dirty="0"/>
              <a:t> (</a:t>
            </a:r>
            <a:r>
              <a:rPr lang="sv-SE" dirty="0" err="1"/>
              <a:t>fjölda</a:t>
            </a:r>
            <a:r>
              <a:rPr lang="sv-SE" dirty="0"/>
              <a:t> </a:t>
            </a:r>
            <a:r>
              <a:rPr lang="sv-SE" dirty="0" err="1"/>
              <a:t>nemenda</a:t>
            </a:r>
            <a:r>
              <a:rPr lang="sv-SE" dirty="0"/>
              <a:t>, </a:t>
            </a:r>
            <a:r>
              <a:rPr lang="sv-SE" dirty="0" err="1"/>
              <a:t>íbúa</a:t>
            </a:r>
            <a:r>
              <a:rPr lang="sv-SE" dirty="0"/>
              <a:t> </a:t>
            </a:r>
            <a:r>
              <a:rPr lang="sv-SE" dirty="0" err="1"/>
              <a:t>eða</a:t>
            </a:r>
            <a:r>
              <a:rPr lang="sv-SE" dirty="0"/>
              <a:t> </a:t>
            </a:r>
            <a:r>
              <a:rPr lang="sv-SE" dirty="0" err="1"/>
              <a:t>tímafjölda</a:t>
            </a:r>
            <a:r>
              <a:rPr lang="sv-SE" dirty="0"/>
              <a:t>). </a:t>
            </a:r>
          </a:p>
          <a:p>
            <a:pPr lvl="1"/>
            <a:r>
              <a:rPr lang="sv-SE" dirty="0" err="1"/>
              <a:t>Einingarverð</a:t>
            </a:r>
            <a:r>
              <a:rPr lang="sv-SE" dirty="0"/>
              <a:t> </a:t>
            </a:r>
            <a:r>
              <a:rPr lang="sv-SE" dirty="0" err="1"/>
              <a:t>tekur</a:t>
            </a:r>
            <a:r>
              <a:rPr lang="sv-SE" dirty="0"/>
              <a:t> </a:t>
            </a:r>
            <a:r>
              <a:rPr lang="sv-SE" dirty="0" err="1"/>
              <a:t>mið</a:t>
            </a:r>
            <a:r>
              <a:rPr lang="sv-SE" dirty="0"/>
              <a:t> </a:t>
            </a:r>
            <a:r>
              <a:rPr lang="sv-SE" dirty="0" err="1"/>
              <a:t>af</a:t>
            </a:r>
            <a:r>
              <a:rPr lang="sv-SE" dirty="0"/>
              <a:t> </a:t>
            </a:r>
            <a:r>
              <a:rPr lang="sv-SE" dirty="0" err="1"/>
              <a:t>fjölda</a:t>
            </a:r>
            <a:r>
              <a:rPr lang="sv-SE" dirty="0"/>
              <a:t> </a:t>
            </a:r>
            <a:r>
              <a:rPr lang="sv-SE" dirty="0" err="1"/>
              <a:t>þátta</a:t>
            </a:r>
            <a:r>
              <a:rPr lang="sv-SE" dirty="0"/>
              <a:t> </a:t>
            </a:r>
            <a:r>
              <a:rPr lang="sv-SE" dirty="0" err="1"/>
              <a:t>sem</a:t>
            </a:r>
            <a:r>
              <a:rPr lang="sv-SE" dirty="0"/>
              <a:t> </a:t>
            </a:r>
            <a:r>
              <a:rPr lang="sv-SE" dirty="0" err="1"/>
              <a:t>hafa</a:t>
            </a:r>
            <a:r>
              <a:rPr lang="sv-SE" dirty="0"/>
              <a:t> </a:t>
            </a:r>
            <a:r>
              <a:rPr lang="sv-SE" dirty="0" err="1"/>
              <a:t>áhrif</a:t>
            </a:r>
            <a:r>
              <a:rPr lang="sv-SE" dirty="0"/>
              <a:t> á </a:t>
            </a:r>
            <a:r>
              <a:rPr lang="sv-SE" dirty="0" err="1"/>
              <a:t>kostnaðarmyndun</a:t>
            </a:r>
            <a:r>
              <a:rPr lang="sv-SE" dirty="0"/>
              <a:t> </a:t>
            </a:r>
            <a:r>
              <a:rPr lang="sv-SE" dirty="0" err="1"/>
              <a:t>og</a:t>
            </a:r>
            <a:r>
              <a:rPr lang="sv-SE" dirty="0"/>
              <a:t> </a:t>
            </a:r>
            <a:r>
              <a:rPr lang="sv-SE" dirty="0" err="1"/>
              <a:t>eru</a:t>
            </a:r>
            <a:r>
              <a:rPr lang="sv-SE" dirty="0"/>
              <a:t> </a:t>
            </a:r>
            <a:r>
              <a:rPr lang="sv-SE" dirty="0" err="1"/>
              <a:t>mismunandi</a:t>
            </a:r>
            <a:r>
              <a:rPr lang="sv-SE" dirty="0"/>
              <a:t> milli </a:t>
            </a:r>
            <a:r>
              <a:rPr lang="sv-SE" dirty="0" err="1"/>
              <a:t>einstakra</a:t>
            </a:r>
            <a:r>
              <a:rPr lang="sv-SE" dirty="0"/>
              <a:t> </a:t>
            </a:r>
            <a:r>
              <a:rPr lang="sv-SE" dirty="0" err="1"/>
              <a:t>sveitarfélaga</a:t>
            </a:r>
            <a:r>
              <a:rPr lang="sv-SE" dirty="0"/>
              <a:t>.</a:t>
            </a:r>
          </a:p>
          <a:p>
            <a:r>
              <a:rPr lang="sv-SE" dirty="0" err="1"/>
              <a:t>Framlögin</a:t>
            </a:r>
            <a:r>
              <a:rPr lang="sv-SE" dirty="0"/>
              <a:t> </a:t>
            </a:r>
            <a:r>
              <a:rPr lang="sv-SE" dirty="0" err="1"/>
              <a:t>eru</a:t>
            </a:r>
            <a:r>
              <a:rPr lang="sv-SE" dirty="0"/>
              <a:t> </a:t>
            </a:r>
            <a:r>
              <a:rPr lang="sv-SE" dirty="0" err="1"/>
              <a:t>greidd</a:t>
            </a:r>
            <a:r>
              <a:rPr lang="sv-SE" dirty="0"/>
              <a:t> </a:t>
            </a:r>
            <a:r>
              <a:rPr lang="sv-SE" dirty="0" err="1"/>
              <a:t>beint</a:t>
            </a:r>
            <a:r>
              <a:rPr lang="sv-SE" dirty="0"/>
              <a:t> </a:t>
            </a:r>
            <a:r>
              <a:rPr lang="sv-SE" dirty="0" err="1"/>
              <a:t>til</a:t>
            </a:r>
            <a:r>
              <a:rPr lang="sv-SE" dirty="0"/>
              <a:t> </a:t>
            </a:r>
            <a:r>
              <a:rPr lang="sv-SE" dirty="0" err="1"/>
              <a:t>viðkomandi</a:t>
            </a:r>
            <a:r>
              <a:rPr lang="sv-SE" dirty="0"/>
              <a:t> </a:t>
            </a:r>
            <a:r>
              <a:rPr lang="sv-SE" dirty="0" err="1"/>
              <a:t>rekstraraðila</a:t>
            </a:r>
            <a:r>
              <a:rPr lang="sv-SE" dirty="0"/>
              <a:t> </a:t>
            </a:r>
            <a:r>
              <a:rPr lang="sv-SE" dirty="0" err="1"/>
              <a:t>menntastofnunar</a:t>
            </a:r>
            <a:r>
              <a:rPr lang="sv-SE" dirty="0"/>
              <a:t> </a:t>
            </a:r>
            <a:r>
              <a:rPr lang="sv-SE" dirty="0" err="1"/>
              <a:t>hvort</a:t>
            </a:r>
            <a:r>
              <a:rPr lang="sv-SE" dirty="0"/>
              <a:t> </a:t>
            </a:r>
            <a:r>
              <a:rPr lang="sv-SE" dirty="0" err="1"/>
              <a:t>sem</a:t>
            </a:r>
            <a:r>
              <a:rPr lang="sv-SE" dirty="0"/>
              <a:t> </a:t>
            </a:r>
            <a:r>
              <a:rPr lang="sv-SE" dirty="0" err="1"/>
              <a:t>það</a:t>
            </a:r>
            <a:r>
              <a:rPr lang="sv-SE" dirty="0"/>
              <a:t> er </a:t>
            </a:r>
            <a:r>
              <a:rPr lang="sv-SE" dirty="0" err="1"/>
              <a:t>sveitarfélag</a:t>
            </a:r>
            <a:r>
              <a:rPr lang="sv-SE" dirty="0"/>
              <a:t>, </a:t>
            </a:r>
            <a:r>
              <a:rPr lang="sv-SE" dirty="0" err="1"/>
              <a:t>byggðasamlag</a:t>
            </a:r>
            <a:r>
              <a:rPr lang="sv-SE" dirty="0"/>
              <a:t> </a:t>
            </a:r>
            <a:r>
              <a:rPr lang="sv-SE" dirty="0" err="1"/>
              <a:t>eða</a:t>
            </a:r>
            <a:r>
              <a:rPr lang="sv-SE" dirty="0"/>
              <a:t> </a:t>
            </a:r>
            <a:r>
              <a:rPr lang="sv-SE" dirty="0" err="1"/>
              <a:t>annar</a:t>
            </a:r>
            <a:r>
              <a:rPr lang="sv-SE" dirty="0"/>
              <a:t> </a:t>
            </a:r>
            <a:r>
              <a:rPr lang="sv-SE" dirty="0" err="1"/>
              <a:t>rekstraraðili</a:t>
            </a:r>
            <a:r>
              <a:rPr lang="sv-SE" dirty="0"/>
              <a:t>  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383C2-AC08-42A1-9CD6-DE77ACE98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FFB1A-4659-4B2D-BA2F-AF4CAAAD469A}" type="datetime1">
              <a:rPr lang="en-US" smtClean="0"/>
              <a:t>11/23/2021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0C492-CDFB-4C57-B91F-50A058BE5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GAJ </a:t>
            </a:r>
            <a:r>
              <a:rPr lang="en-US" dirty="0" err="1"/>
              <a:t>ráðgjöf</a:t>
            </a:r>
            <a:r>
              <a:rPr lang="en-US" dirty="0"/>
              <a:t> </a:t>
            </a:r>
            <a:r>
              <a:rPr lang="en-US" dirty="0" err="1"/>
              <a:t>slf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4C79CD-3E85-447C-8DA8-578AB8536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3462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5C9B1-63F9-499A-89DF-F290FF8A4C39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sz="3000" dirty="0" err="1">
                <a:solidFill>
                  <a:srgbClr val="FFFFFF"/>
                </a:solidFill>
              </a:rPr>
              <a:t>Sveitarstjórnarstigið</a:t>
            </a:r>
            <a:r>
              <a:rPr lang="en-US" sz="3000" dirty="0">
                <a:solidFill>
                  <a:srgbClr val="FFFFFF"/>
                </a:solidFill>
              </a:rPr>
              <a:t> í hinum </a:t>
            </a:r>
            <a:r>
              <a:rPr lang="en-US" sz="3000" dirty="0" err="1">
                <a:solidFill>
                  <a:srgbClr val="FFFFFF"/>
                </a:solidFill>
              </a:rPr>
              <a:t>norrænu</a:t>
            </a:r>
            <a:r>
              <a:rPr lang="en-US" sz="3000" dirty="0">
                <a:solidFill>
                  <a:srgbClr val="FFFFFF"/>
                </a:solidFill>
              </a:rPr>
              <a:t> </a:t>
            </a:r>
            <a:r>
              <a:rPr lang="en-US" sz="3000" dirty="0" err="1">
                <a:solidFill>
                  <a:srgbClr val="FFFFFF"/>
                </a:solidFill>
              </a:rPr>
              <a:t>ríkjum</a:t>
            </a:r>
            <a:br>
              <a:rPr lang="en-US" sz="3000" dirty="0">
                <a:solidFill>
                  <a:srgbClr val="FFFFFF"/>
                </a:solidFill>
              </a:rPr>
            </a:br>
            <a:r>
              <a:rPr lang="en-US" sz="3000" dirty="0">
                <a:solidFill>
                  <a:srgbClr val="FFFFFF"/>
                </a:solidFill>
              </a:rPr>
              <a:t> </a:t>
            </a:r>
            <a:r>
              <a:rPr lang="en-US" sz="3000" dirty="0" err="1">
                <a:solidFill>
                  <a:srgbClr val="FFFFFF"/>
                </a:solidFill>
              </a:rPr>
              <a:t>Jöfnunaraðgerðir</a:t>
            </a:r>
            <a:r>
              <a:rPr lang="en-US" sz="3000" dirty="0">
                <a:solidFill>
                  <a:srgbClr val="FFFFFF"/>
                </a:solidFill>
              </a:rPr>
              <a:t> </a:t>
            </a:r>
            <a:r>
              <a:rPr lang="en-US" sz="3000" dirty="0" err="1">
                <a:solidFill>
                  <a:srgbClr val="FFFFFF"/>
                </a:solidFill>
              </a:rPr>
              <a:t>o.fl</a:t>
            </a:r>
            <a:r>
              <a:rPr lang="en-US" sz="3000" dirty="0">
                <a:solidFill>
                  <a:srgbClr val="FFFFFF"/>
                </a:solidFill>
              </a:rPr>
              <a:t>. 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C0EA48B0-8678-4D28-A770-DAD56EF68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715208"/>
            <a:ext cx="10018713" cy="3350629"/>
          </a:xfrm>
        </p:spPr>
        <p:txBody>
          <a:bodyPr anchor="ctr">
            <a:normAutofit/>
          </a:bodyPr>
          <a:lstStyle/>
          <a:p>
            <a:r>
              <a:rPr lang="en-US" dirty="0" err="1"/>
              <a:t>Samandregið</a:t>
            </a:r>
            <a:r>
              <a:rPr lang="en-US" dirty="0"/>
              <a:t> </a:t>
            </a:r>
            <a:r>
              <a:rPr lang="en-US" dirty="0" err="1"/>
              <a:t>yfirlit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383C2-AC08-42A1-9CD6-DE77ACE98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FFB1A-4659-4B2D-BA2F-AF4CAAAD469A}" type="datetime1">
              <a:rPr lang="en-US" smtClean="0"/>
              <a:t>11/23/2021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0C492-CDFB-4C57-B91F-50A058BE5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GAJ </a:t>
            </a:r>
            <a:r>
              <a:rPr lang="en-US" dirty="0" err="1"/>
              <a:t>ráðgjöf</a:t>
            </a:r>
            <a:r>
              <a:rPr lang="en-US" dirty="0"/>
              <a:t> </a:t>
            </a:r>
            <a:r>
              <a:rPr lang="en-US" dirty="0" err="1"/>
              <a:t>slf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4C79CD-3E85-447C-8DA8-578AB8536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2645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5C9B1-63F9-499A-89DF-F290FF8A4C39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sz="3000" dirty="0" err="1">
                <a:solidFill>
                  <a:srgbClr val="FFFFFF"/>
                </a:solidFill>
              </a:rPr>
              <a:t>Sveitarstjórnarstigið</a:t>
            </a:r>
            <a:br>
              <a:rPr lang="en-US" sz="3000" dirty="0">
                <a:solidFill>
                  <a:srgbClr val="FFFFFF"/>
                </a:solidFill>
              </a:rPr>
            </a:br>
            <a:r>
              <a:rPr lang="en-US" sz="3000" dirty="0">
                <a:solidFill>
                  <a:srgbClr val="FFFFFF"/>
                </a:solidFill>
              </a:rPr>
              <a:t> </a:t>
            </a:r>
            <a:r>
              <a:rPr lang="en-US" sz="3000" dirty="0" err="1">
                <a:solidFill>
                  <a:srgbClr val="FFFFFF"/>
                </a:solidFill>
              </a:rPr>
              <a:t>Fyrikomulag</a:t>
            </a:r>
            <a:r>
              <a:rPr lang="en-US" sz="3000" dirty="0">
                <a:solidFill>
                  <a:srgbClr val="FFFFFF"/>
                </a:solidFill>
              </a:rPr>
              <a:t> </a:t>
            </a:r>
            <a:r>
              <a:rPr lang="en-US" sz="3000" dirty="0" err="1">
                <a:solidFill>
                  <a:srgbClr val="FFFFFF"/>
                </a:solidFill>
              </a:rPr>
              <a:t>jöfnunaraðgerða</a:t>
            </a:r>
            <a:r>
              <a:rPr lang="en-US" sz="3000" dirty="0">
                <a:solidFill>
                  <a:srgbClr val="FFFFFF"/>
                </a:solidFill>
              </a:rPr>
              <a:t> í </a:t>
            </a:r>
            <a:r>
              <a:rPr lang="en-US" sz="3000" dirty="0" err="1">
                <a:solidFill>
                  <a:srgbClr val="FFFFFF"/>
                </a:solidFill>
              </a:rPr>
              <a:t>öðrum</a:t>
            </a:r>
            <a:r>
              <a:rPr lang="en-US" sz="3000" dirty="0">
                <a:solidFill>
                  <a:srgbClr val="FFFFFF"/>
                </a:solidFill>
              </a:rPr>
              <a:t> </a:t>
            </a:r>
            <a:r>
              <a:rPr lang="en-US" sz="3000" dirty="0" err="1">
                <a:solidFill>
                  <a:srgbClr val="FFFFFF"/>
                </a:solidFill>
              </a:rPr>
              <a:t>norrænum</a:t>
            </a:r>
            <a:r>
              <a:rPr lang="en-US" sz="3000" dirty="0">
                <a:solidFill>
                  <a:srgbClr val="FFFFFF"/>
                </a:solidFill>
              </a:rPr>
              <a:t> </a:t>
            </a:r>
            <a:r>
              <a:rPr lang="en-US" sz="3000" dirty="0" err="1">
                <a:solidFill>
                  <a:srgbClr val="FFFFFF"/>
                </a:solidFill>
              </a:rPr>
              <a:t>ríkjum</a:t>
            </a:r>
            <a:endParaRPr lang="en-US" sz="3000" dirty="0">
              <a:solidFill>
                <a:srgbClr val="FFFF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383C2-AC08-42A1-9CD6-DE77ACE98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FFB1A-4659-4B2D-BA2F-AF4CAAAD469A}" type="datetime1">
              <a:rPr lang="en-US" smtClean="0"/>
              <a:t>11/23/2021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0C492-CDFB-4C57-B91F-50A058BE5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GAJ </a:t>
            </a:r>
            <a:r>
              <a:rPr lang="en-US" dirty="0" err="1"/>
              <a:t>ráðgjöf</a:t>
            </a:r>
            <a:r>
              <a:rPr lang="en-US" dirty="0"/>
              <a:t> </a:t>
            </a:r>
            <a:r>
              <a:rPr lang="en-US" dirty="0" err="1"/>
              <a:t>slf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4C79CD-3E85-447C-8DA8-578AB8536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48</a:t>
            </a:fld>
            <a:endParaRPr lang="en-US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67714A09-D7A1-4CAC-9126-7E8F6C336D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8502829"/>
              </p:ext>
            </p:extLst>
          </p:nvPr>
        </p:nvGraphicFramePr>
        <p:xfrm>
          <a:off x="1484313" y="2667000"/>
          <a:ext cx="1001871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8596">
                  <a:extLst>
                    <a:ext uri="{9D8B030D-6E8A-4147-A177-3AD203B41FA5}">
                      <a16:colId xmlns:a16="http://schemas.microsoft.com/office/drawing/2014/main" val="1196391160"/>
                    </a:ext>
                  </a:extLst>
                </a:gridCol>
                <a:gridCol w="1638888">
                  <a:extLst>
                    <a:ext uri="{9D8B030D-6E8A-4147-A177-3AD203B41FA5}">
                      <a16:colId xmlns:a16="http://schemas.microsoft.com/office/drawing/2014/main" val="921372190"/>
                    </a:ext>
                  </a:extLst>
                </a:gridCol>
                <a:gridCol w="2003742">
                  <a:extLst>
                    <a:ext uri="{9D8B030D-6E8A-4147-A177-3AD203B41FA5}">
                      <a16:colId xmlns:a16="http://schemas.microsoft.com/office/drawing/2014/main" val="3906365315"/>
                    </a:ext>
                  </a:extLst>
                </a:gridCol>
                <a:gridCol w="2003742">
                  <a:extLst>
                    <a:ext uri="{9D8B030D-6E8A-4147-A177-3AD203B41FA5}">
                      <a16:colId xmlns:a16="http://schemas.microsoft.com/office/drawing/2014/main" val="855559050"/>
                    </a:ext>
                  </a:extLst>
                </a:gridCol>
                <a:gridCol w="2003742">
                  <a:extLst>
                    <a:ext uri="{9D8B030D-6E8A-4147-A177-3AD203B41FA5}">
                      <a16:colId xmlns:a16="http://schemas.microsoft.com/office/drawing/2014/main" val="27679057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Finnland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Svíþjóð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Danmörk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Noregur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25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Tekjujöfnun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3442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Útgjaldajöfnun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45741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Fastar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greiðslur</a:t>
                      </a:r>
                      <a:r>
                        <a:rPr lang="en-US" dirty="0"/>
                        <a:t> á </a:t>
                      </a:r>
                      <a:r>
                        <a:rPr lang="en-US" dirty="0" err="1"/>
                        <a:t>íbúa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9672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Annað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15765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27622B0-976E-4FCD-AC4E-E50D3ADCEA3E}"/>
              </a:ext>
            </a:extLst>
          </p:cNvPr>
          <p:cNvSpPr txBox="1"/>
          <p:nvPr/>
        </p:nvSpPr>
        <p:spPr>
          <a:xfrm>
            <a:off x="8158579" y="3162624"/>
            <a:ext cx="896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79%</a:t>
            </a:r>
          </a:p>
        </p:txBody>
      </p:sp>
    </p:spTree>
    <p:extLst>
      <p:ext uri="{BB962C8B-B14F-4D97-AF65-F5344CB8AC3E}">
        <p14:creationId xmlns:p14="http://schemas.microsoft.com/office/powerpoint/2010/main" val="11999688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5C9B1-63F9-499A-89DF-F290FF8A4C39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3000" dirty="0" err="1">
                <a:solidFill>
                  <a:srgbClr val="FFFFFF"/>
                </a:solidFill>
              </a:rPr>
              <a:t>Sveitarstjórnarstigið</a:t>
            </a:r>
            <a:br>
              <a:rPr lang="en-US" sz="3000" dirty="0">
                <a:solidFill>
                  <a:srgbClr val="FFFFFF"/>
                </a:solidFill>
              </a:rPr>
            </a:br>
            <a:r>
              <a:rPr lang="en-US" sz="3000" dirty="0">
                <a:solidFill>
                  <a:srgbClr val="FFFFFF"/>
                </a:solidFill>
              </a:rPr>
              <a:t> </a:t>
            </a:r>
            <a:r>
              <a:rPr lang="en-US" sz="3000" dirty="0" err="1">
                <a:solidFill>
                  <a:srgbClr val="FFFFFF"/>
                </a:solidFill>
              </a:rPr>
              <a:t>Uppbygging</a:t>
            </a:r>
            <a:r>
              <a:rPr lang="en-US" sz="3000" dirty="0">
                <a:solidFill>
                  <a:srgbClr val="FFFFFF"/>
                </a:solidFill>
              </a:rPr>
              <a:t> </a:t>
            </a:r>
            <a:r>
              <a:rPr lang="en-US" sz="3000" dirty="0" err="1">
                <a:solidFill>
                  <a:srgbClr val="FFFFFF"/>
                </a:solidFill>
              </a:rPr>
              <a:t>útgjaldajöfnunar</a:t>
            </a:r>
            <a:endParaRPr lang="en-US" sz="3000" dirty="0">
              <a:solidFill>
                <a:srgbClr val="FFFF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383C2-AC08-42A1-9CD6-DE77ACE98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FFB1A-4659-4B2D-BA2F-AF4CAAAD469A}" type="datetime1">
              <a:rPr lang="en-US" smtClean="0"/>
              <a:t>11/23/2021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0C492-CDFB-4C57-B91F-50A058BE5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GAJ </a:t>
            </a:r>
            <a:r>
              <a:rPr lang="en-US" dirty="0" err="1"/>
              <a:t>ráðgjöf</a:t>
            </a:r>
            <a:r>
              <a:rPr lang="en-US" dirty="0"/>
              <a:t> </a:t>
            </a:r>
            <a:r>
              <a:rPr lang="en-US" dirty="0" err="1"/>
              <a:t>slf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4C79CD-3E85-447C-8DA8-578AB8536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49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7622B0-976E-4FCD-AC4E-E50D3ADCEA3E}"/>
              </a:ext>
            </a:extLst>
          </p:cNvPr>
          <p:cNvSpPr txBox="1"/>
          <p:nvPr/>
        </p:nvSpPr>
        <p:spPr>
          <a:xfrm>
            <a:off x="7998781" y="3224768"/>
            <a:ext cx="896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79%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B1751250-AFF1-46D2-8D0F-6E53575668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5433403"/>
              </p:ext>
            </p:extLst>
          </p:nvPr>
        </p:nvGraphicFramePr>
        <p:xfrm>
          <a:off x="1484313" y="2055177"/>
          <a:ext cx="10018710" cy="421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3742">
                  <a:extLst>
                    <a:ext uri="{9D8B030D-6E8A-4147-A177-3AD203B41FA5}">
                      <a16:colId xmlns:a16="http://schemas.microsoft.com/office/drawing/2014/main" val="873960565"/>
                    </a:ext>
                  </a:extLst>
                </a:gridCol>
                <a:gridCol w="2003742">
                  <a:extLst>
                    <a:ext uri="{9D8B030D-6E8A-4147-A177-3AD203B41FA5}">
                      <a16:colId xmlns:a16="http://schemas.microsoft.com/office/drawing/2014/main" val="3312302254"/>
                    </a:ext>
                  </a:extLst>
                </a:gridCol>
                <a:gridCol w="2003742">
                  <a:extLst>
                    <a:ext uri="{9D8B030D-6E8A-4147-A177-3AD203B41FA5}">
                      <a16:colId xmlns:a16="http://schemas.microsoft.com/office/drawing/2014/main" val="808235904"/>
                    </a:ext>
                  </a:extLst>
                </a:gridCol>
                <a:gridCol w="2003742">
                  <a:extLst>
                    <a:ext uri="{9D8B030D-6E8A-4147-A177-3AD203B41FA5}">
                      <a16:colId xmlns:a16="http://schemas.microsoft.com/office/drawing/2014/main" val="1877819448"/>
                    </a:ext>
                  </a:extLst>
                </a:gridCol>
                <a:gridCol w="2003742">
                  <a:extLst>
                    <a:ext uri="{9D8B030D-6E8A-4147-A177-3AD203B41FA5}">
                      <a16:colId xmlns:a16="http://schemas.microsoft.com/office/drawing/2014/main" val="33569675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Finnland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Svíþjóð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Danmörk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Noregur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9139593"/>
                  </a:ext>
                </a:extLst>
              </a:tr>
              <a:tr h="175877">
                <a:tc>
                  <a:txBody>
                    <a:bodyPr/>
                    <a:lstStyle/>
                    <a:p>
                      <a:r>
                        <a:rPr lang="en-US" sz="1200" dirty="0" err="1"/>
                        <a:t>Framlög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til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sveitarfélaga</a:t>
                      </a:r>
                      <a:r>
                        <a:rPr lang="en-US" sz="1200" dirty="0"/>
                        <a:t> (+)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507351"/>
                  </a:ext>
                </a:extLst>
              </a:tr>
              <a:tr h="194520">
                <a:tc>
                  <a:txBody>
                    <a:bodyPr/>
                    <a:lstStyle/>
                    <a:p>
                      <a:r>
                        <a:rPr lang="en-US" sz="1200" dirty="0" err="1"/>
                        <a:t>Greiðsluþátttaka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svfél</a:t>
                      </a:r>
                      <a:r>
                        <a:rPr lang="en-US" sz="1200" dirty="0"/>
                        <a:t>. (-)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149930"/>
                  </a:ext>
                </a:extLst>
              </a:tr>
              <a:tr h="230918">
                <a:tc>
                  <a:txBody>
                    <a:bodyPr/>
                    <a:lstStyle/>
                    <a:p>
                      <a:r>
                        <a:rPr lang="en-US" sz="1200" dirty="0" err="1"/>
                        <a:t>Viðmiðanir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0164858"/>
                  </a:ext>
                </a:extLst>
              </a:tr>
              <a:tr h="214050">
                <a:tc>
                  <a:txBody>
                    <a:bodyPr/>
                    <a:lstStyle/>
                    <a:p>
                      <a:r>
                        <a:rPr lang="en-US" sz="1200" dirty="0"/>
                        <a:t>- </a:t>
                      </a:r>
                      <a:r>
                        <a:rPr lang="en-US" sz="1200" dirty="0" err="1"/>
                        <a:t>Aldurssamsetning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íbúa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9197873"/>
                  </a:ext>
                </a:extLst>
              </a:tr>
              <a:tr h="214938">
                <a:tc>
                  <a:txBody>
                    <a:bodyPr/>
                    <a:lstStyle/>
                    <a:p>
                      <a:r>
                        <a:rPr lang="en-US" sz="1200" dirty="0"/>
                        <a:t>- </a:t>
                      </a:r>
                      <a:r>
                        <a:rPr lang="en-US" sz="1200" dirty="0" err="1"/>
                        <a:t>Heilbrigðismál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5546419"/>
                  </a:ext>
                </a:extLst>
              </a:tr>
              <a:tr h="224704">
                <a:tc>
                  <a:txBody>
                    <a:bodyPr/>
                    <a:lstStyle/>
                    <a:p>
                      <a:r>
                        <a:rPr lang="en-US" sz="1200" dirty="0"/>
                        <a:t>- </a:t>
                      </a:r>
                      <a:r>
                        <a:rPr lang="en-US" sz="1200" dirty="0" err="1"/>
                        <a:t>Atvinnuleysi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3202701"/>
                  </a:ext>
                </a:extLst>
              </a:tr>
              <a:tr h="216714">
                <a:tc>
                  <a:txBody>
                    <a:bodyPr/>
                    <a:lstStyle/>
                    <a:p>
                      <a:r>
                        <a:rPr lang="en-US" sz="1200" dirty="0"/>
                        <a:t>- </a:t>
                      </a:r>
                      <a:r>
                        <a:rPr lang="en-US" sz="1200" dirty="0" err="1"/>
                        <a:t>Erlend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móðurmál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íbúa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0692772"/>
                  </a:ext>
                </a:extLst>
              </a:tr>
              <a:tr h="182091">
                <a:tc>
                  <a:txBody>
                    <a:bodyPr/>
                    <a:lstStyle/>
                    <a:p>
                      <a:r>
                        <a:rPr lang="en-US" sz="1200" dirty="0"/>
                        <a:t>- </a:t>
                      </a:r>
                      <a:r>
                        <a:rPr lang="en-US" sz="1200" dirty="0" err="1"/>
                        <a:t>Þéttleiki</a:t>
                      </a:r>
                      <a:r>
                        <a:rPr lang="en-US" sz="1200" dirty="0"/>
                        <a:t> á </a:t>
                      </a:r>
                      <a:r>
                        <a:rPr lang="en-US" sz="1200" dirty="0" err="1"/>
                        <a:t>búsetu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íbúanna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9090589"/>
                  </a:ext>
                </a:extLst>
              </a:tr>
              <a:tr h="209612">
                <a:tc>
                  <a:txBody>
                    <a:bodyPr/>
                    <a:lstStyle/>
                    <a:p>
                      <a:r>
                        <a:rPr lang="en-US" sz="1200" dirty="0"/>
                        <a:t>- </a:t>
                      </a:r>
                      <a:r>
                        <a:rPr lang="en-US" sz="1200" dirty="0" err="1"/>
                        <a:t>Menntunarstig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53950"/>
                  </a:ext>
                </a:extLst>
              </a:tr>
              <a:tr h="174989">
                <a:tc>
                  <a:txBody>
                    <a:bodyPr/>
                    <a:lstStyle/>
                    <a:p>
                      <a:r>
                        <a:rPr lang="en-US" sz="1200" dirty="0"/>
                        <a:t>- </a:t>
                      </a:r>
                      <a:r>
                        <a:rPr lang="en-US" sz="1200" dirty="0" err="1"/>
                        <a:t>Landfræðileg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lega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153785"/>
                  </a:ext>
                </a:extLst>
              </a:tr>
              <a:tr h="229143">
                <a:tc>
                  <a:txBody>
                    <a:bodyPr/>
                    <a:lstStyle/>
                    <a:p>
                      <a:r>
                        <a:rPr lang="en-US" sz="1200" dirty="0"/>
                        <a:t>- </a:t>
                      </a:r>
                      <a:r>
                        <a:rPr lang="en-US" sz="1200" dirty="0" err="1"/>
                        <a:t>Launakostnaður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4175463"/>
                  </a:ext>
                </a:extLst>
              </a:tr>
              <a:tr h="159009">
                <a:tc>
                  <a:txBody>
                    <a:bodyPr/>
                    <a:lstStyle/>
                    <a:p>
                      <a:r>
                        <a:rPr lang="en-US" sz="1200" dirty="0"/>
                        <a:t>- </a:t>
                      </a:r>
                      <a:r>
                        <a:rPr lang="en-US" sz="1200" dirty="0" err="1"/>
                        <a:t>Tegund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búsetu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9186572"/>
                  </a:ext>
                </a:extLst>
              </a:tr>
              <a:tr h="222040">
                <a:tc>
                  <a:txBody>
                    <a:bodyPr/>
                    <a:lstStyle/>
                    <a:p>
                      <a:r>
                        <a:rPr lang="en-US" sz="1200" dirty="0"/>
                        <a:t>- </a:t>
                      </a:r>
                      <a:r>
                        <a:rPr lang="en-US" sz="1200" dirty="0" err="1"/>
                        <a:t>Fjölskylduhagir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6070654"/>
                  </a:ext>
                </a:extLst>
              </a:tr>
              <a:tr h="175877">
                <a:tc>
                  <a:txBody>
                    <a:bodyPr/>
                    <a:lstStyle/>
                    <a:p>
                      <a:r>
                        <a:rPr lang="en-US" sz="1200" dirty="0"/>
                        <a:t>- </a:t>
                      </a:r>
                      <a:r>
                        <a:rPr lang="en-US" sz="1200" dirty="0" err="1"/>
                        <a:t>Breytingar</a:t>
                      </a:r>
                      <a:r>
                        <a:rPr lang="en-US" sz="1200" dirty="0"/>
                        <a:t> á </a:t>
                      </a:r>
                      <a:r>
                        <a:rPr lang="en-US" sz="1200" dirty="0" err="1"/>
                        <a:t>íbúafjölda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11825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504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5C9B1-63F9-499A-89DF-F290FF8A4C39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3000" dirty="0" err="1">
                <a:solidFill>
                  <a:srgbClr val="FFFFFF"/>
                </a:solidFill>
              </a:rPr>
              <a:t>Sveitarstjórnarstigið</a:t>
            </a:r>
            <a:r>
              <a:rPr lang="en-US" sz="3000" dirty="0">
                <a:solidFill>
                  <a:srgbClr val="FFFFFF"/>
                </a:solidFill>
              </a:rPr>
              <a:t> </a:t>
            </a:r>
            <a:br>
              <a:rPr lang="en-US" sz="3000" dirty="0">
                <a:solidFill>
                  <a:srgbClr val="FFFFFF"/>
                </a:solidFill>
              </a:rPr>
            </a:br>
            <a:r>
              <a:rPr lang="en-US" sz="3000" dirty="0" err="1">
                <a:solidFill>
                  <a:srgbClr val="FFFFFF"/>
                </a:solidFill>
              </a:rPr>
              <a:t>Ísland</a:t>
            </a:r>
            <a:endParaRPr lang="en-US" sz="3000" dirty="0">
              <a:solidFill>
                <a:srgbClr val="FFFFFF"/>
              </a:solidFill>
            </a:endParaRP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C0EA48B0-8678-4D28-A770-DAD56EF68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715208"/>
            <a:ext cx="10018713" cy="3350629"/>
          </a:xfrm>
        </p:spPr>
        <p:txBody>
          <a:bodyPr anchor="ctr">
            <a:normAutofit/>
          </a:bodyPr>
          <a:lstStyle/>
          <a:p>
            <a:r>
              <a:rPr lang="en-US" dirty="0" err="1"/>
              <a:t>Sveitarfélögin</a:t>
            </a:r>
            <a:r>
              <a:rPr lang="en-US" dirty="0"/>
              <a:t> á </a:t>
            </a:r>
            <a:r>
              <a:rPr lang="en-US" dirty="0" err="1"/>
              <a:t>Íslandi</a:t>
            </a:r>
            <a:r>
              <a:rPr lang="en-US" dirty="0"/>
              <a:t> </a:t>
            </a:r>
            <a:r>
              <a:rPr lang="en-US" dirty="0" err="1"/>
              <a:t>eru</a:t>
            </a:r>
            <a:r>
              <a:rPr lang="en-US" dirty="0"/>
              <a:t> 69 </a:t>
            </a:r>
            <a:r>
              <a:rPr lang="en-US" dirty="0" err="1"/>
              <a:t>eftir</a:t>
            </a:r>
            <a:r>
              <a:rPr lang="en-US" dirty="0"/>
              <a:t> </a:t>
            </a:r>
            <a:r>
              <a:rPr lang="en-US" dirty="0" err="1"/>
              <a:t>síðustu</a:t>
            </a:r>
            <a:r>
              <a:rPr lang="en-US" dirty="0"/>
              <a:t> </a:t>
            </a:r>
            <a:r>
              <a:rPr lang="en-US" dirty="0" err="1"/>
              <a:t>sameiningu</a:t>
            </a:r>
            <a:endParaRPr lang="en-US" dirty="0"/>
          </a:p>
          <a:p>
            <a:r>
              <a:rPr lang="en-US" dirty="0" err="1"/>
              <a:t>Flest</a:t>
            </a:r>
            <a:r>
              <a:rPr lang="en-US" dirty="0"/>
              <a:t> </a:t>
            </a:r>
            <a:r>
              <a:rPr lang="en-US" dirty="0" err="1"/>
              <a:t>voru</a:t>
            </a:r>
            <a:r>
              <a:rPr lang="en-US" dirty="0"/>
              <a:t> </a:t>
            </a:r>
            <a:r>
              <a:rPr lang="en-US" dirty="0" err="1"/>
              <a:t>þau</a:t>
            </a:r>
            <a:r>
              <a:rPr lang="en-US" dirty="0"/>
              <a:t> 229 um </a:t>
            </a:r>
            <a:r>
              <a:rPr lang="en-US" dirty="0" err="1"/>
              <a:t>miðja</a:t>
            </a:r>
            <a:r>
              <a:rPr lang="en-US" dirty="0"/>
              <a:t> </a:t>
            </a:r>
            <a:r>
              <a:rPr lang="en-US" dirty="0" err="1"/>
              <a:t>síðustu</a:t>
            </a:r>
            <a:r>
              <a:rPr lang="en-US" dirty="0"/>
              <a:t> </a:t>
            </a:r>
            <a:r>
              <a:rPr lang="en-US" dirty="0" err="1"/>
              <a:t>öld</a:t>
            </a:r>
            <a:endParaRPr lang="en-US" dirty="0"/>
          </a:p>
          <a:p>
            <a:r>
              <a:rPr lang="en-US" dirty="0" err="1"/>
              <a:t>Rúmur</a:t>
            </a:r>
            <a:r>
              <a:rPr lang="en-US" dirty="0"/>
              <a:t> </a:t>
            </a:r>
            <a:r>
              <a:rPr lang="en-US" dirty="0" err="1"/>
              <a:t>helmingur</a:t>
            </a:r>
            <a:r>
              <a:rPr lang="en-US" dirty="0"/>
              <a:t> </a:t>
            </a:r>
            <a:r>
              <a:rPr lang="en-US" dirty="0" err="1"/>
              <a:t>sveitarfélaga</a:t>
            </a:r>
            <a:r>
              <a:rPr lang="en-US" dirty="0"/>
              <a:t> er </a:t>
            </a:r>
            <a:r>
              <a:rPr lang="en-US" dirty="0" err="1"/>
              <a:t>með</a:t>
            </a:r>
            <a:r>
              <a:rPr lang="en-US" dirty="0"/>
              <a:t> </a:t>
            </a:r>
            <a:r>
              <a:rPr lang="en-US" dirty="0" err="1"/>
              <a:t>færri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1000 </a:t>
            </a:r>
            <a:r>
              <a:rPr lang="en-US" dirty="0" err="1"/>
              <a:t>íbúa</a:t>
            </a:r>
            <a:endParaRPr lang="en-US" dirty="0"/>
          </a:p>
          <a:p>
            <a:pPr lvl="1"/>
            <a:r>
              <a:rPr lang="en-US" dirty="0"/>
              <a:t> Í </a:t>
            </a:r>
            <a:r>
              <a:rPr lang="en-US" dirty="0" err="1"/>
              <a:t>þeim</a:t>
            </a:r>
            <a:r>
              <a:rPr lang="en-US" dirty="0"/>
              <a:t> </a:t>
            </a:r>
            <a:r>
              <a:rPr lang="en-US" dirty="0" err="1"/>
              <a:t>býr</a:t>
            </a:r>
            <a:r>
              <a:rPr lang="en-US" dirty="0"/>
              <a:t> um 5%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íbúafjölda</a:t>
            </a:r>
            <a:r>
              <a:rPr lang="en-US" dirty="0"/>
              <a:t> </a:t>
            </a:r>
            <a:r>
              <a:rPr lang="en-US" dirty="0" err="1"/>
              <a:t>þjóðarinnar</a:t>
            </a:r>
            <a:endParaRPr lang="en-US" dirty="0"/>
          </a:p>
          <a:p>
            <a:r>
              <a:rPr lang="en-US" dirty="0" err="1"/>
              <a:t>Fimm</a:t>
            </a:r>
            <a:r>
              <a:rPr lang="en-US" dirty="0"/>
              <a:t> </a:t>
            </a:r>
            <a:r>
              <a:rPr lang="en-US" dirty="0" err="1"/>
              <a:t>þau</a:t>
            </a:r>
            <a:r>
              <a:rPr lang="en-US" dirty="0"/>
              <a:t> </a:t>
            </a:r>
            <a:r>
              <a:rPr lang="en-US" dirty="0" err="1"/>
              <a:t>fámennustu</a:t>
            </a:r>
            <a:r>
              <a:rPr lang="en-US" dirty="0"/>
              <a:t> </a:t>
            </a:r>
            <a:r>
              <a:rPr lang="en-US" dirty="0" err="1"/>
              <a:t>eru</a:t>
            </a:r>
            <a:r>
              <a:rPr lang="en-US" dirty="0"/>
              <a:t> </a:t>
            </a:r>
            <a:r>
              <a:rPr lang="en-US" dirty="0" err="1"/>
              <a:t>með</a:t>
            </a:r>
            <a:r>
              <a:rPr lang="en-US" dirty="0"/>
              <a:t> </a:t>
            </a:r>
            <a:r>
              <a:rPr lang="en-US" dirty="0" err="1"/>
              <a:t>minna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100 </a:t>
            </a:r>
            <a:r>
              <a:rPr lang="en-US" dirty="0" err="1"/>
              <a:t>íbúa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383C2-AC08-42A1-9CD6-DE77ACE98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FFB1A-4659-4B2D-BA2F-AF4CAAAD469A}" type="datetime1">
              <a:rPr lang="en-US" smtClean="0"/>
              <a:t>11/23/2021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0C492-CDFB-4C57-B91F-50A058BE5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GAJ ráðgjöf slf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4C79CD-3E85-447C-8DA8-578AB8536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97625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5C9B1-63F9-499A-89DF-F290FF8A4C39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3000" dirty="0" err="1">
                <a:solidFill>
                  <a:srgbClr val="FFFFFF"/>
                </a:solidFill>
              </a:rPr>
              <a:t>Sveitarstjórnarstigið</a:t>
            </a:r>
            <a:br>
              <a:rPr lang="en-US" sz="3000" dirty="0">
                <a:solidFill>
                  <a:srgbClr val="FFFFFF"/>
                </a:solidFill>
              </a:rPr>
            </a:br>
            <a:r>
              <a:rPr lang="en-US" sz="3000" dirty="0">
                <a:solidFill>
                  <a:srgbClr val="FFFFFF"/>
                </a:solidFill>
              </a:rPr>
              <a:t> </a:t>
            </a:r>
            <a:r>
              <a:rPr lang="en-US" sz="3000" dirty="0" err="1">
                <a:solidFill>
                  <a:srgbClr val="FFFFFF"/>
                </a:solidFill>
              </a:rPr>
              <a:t>Yfirlit</a:t>
            </a:r>
            <a:r>
              <a:rPr lang="en-US" sz="3000" dirty="0">
                <a:solidFill>
                  <a:srgbClr val="FFFFFF"/>
                </a:solidFill>
              </a:rPr>
              <a:t> um </a:t>
            </a:r>
            <a:r>
              <a:rPr lang="en-US" sz="3000" dirty="0" err="1">
                <a:solidFill>
                  <a:srgbClr val="FFFFFF"/>
                </a:solidFill>
              </a:rPr>
              <a:t>útgjaldajöfnun</a:t>
            </a:r>
            <a:endParaRPr lang="en-US" sz="3000" dirty="0">
              <a:solidFill>
                <a:srgbClr val="FFFF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383C2-AC08-42A1-9CD6-DE77ACE98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FFB1A-4659-4B2D-BA2F-AF4CAAAD469A}" type="datetime1">
              <a:rPr lang="en-US" smtClean="0"/>
              <a:t>11/23/2021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0C492-CDFB-4C57-B91F-50A058BE5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GAJ </a:t>
            </a:r>
            <a:r>
              <a:rPr lang="en-US" dirty="0" err="1"/>
              <a:t>ráðgjöf</a:t>
            </a:r>
            <a:r>
              <a:rPr lang="en-US" dirty="0"/>
              <a:t> </a:t>
            </a:r>
            <a:r>
              <a:rPr lang="en-US" dirty="0" err="1"/>
              <a:t>slf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4C79CD-3E85-447C-8DA8-578AB8536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50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AC5BE8B-CA34-4D41-939E-267F00EAD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6344" y="2857501"/>
            <a:ext cx="10018713" cy="3124201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Samandregið</a:t>
            </a:r>
            <a:r>
              <a:rPr lang="en-US" dirty="0"/>
              <a:t> </a:t>
            </a:r>
            <a:r>
              <a:rPr lang="en-US" dirty="0" err="1"/>
              <a:t>yfirlit</a:t>
            </a:r>
            <a:r>
              <a:rPr lang="en-US" dirty="0"/>
              <a:t> um </a:t>
            </a:r>
            <a:r>
              <a:rPr lang="en-US" dirty="0" err="1"/>
              <a:t>útgjaldajöfnun</a:t>
            </a:r>
            <a:r>
              <a:rPr lang="en-US" dirty="0"/>
              <a:t> </a:t>
            </a:r>
            <a:r>
              <a:rPr lang="en-US" dirty="0" err="1"/>
              <a:t>hjá</a:t>
            </a:r>
            <a:r>
              <a:rPr lang="en-US" dirty="0"/>
              <a:t> </a:t>
            </a:r>
            <a:r>
              <a:rPr lang="en-US" dirty="0" err="1"/>
              <a:t>öðrum</a:t>
            </a:r>
            <a:r>
              <a:rPr lang="en-US" dirty="0"/>
              <a:t> </a:t>
            </a:r>
            <a:r>
              <a:rPr lang="en-US" dirty="0" err="1"/>
              <a:t>norrænum</a:t>
            </a:r>
            <a:r>
              <a:rPr lang="en-US" dirty="0"/>
              <a:t> </a:t>
            </a:r>
            <a:r>
              <a:rPr lang="en-US" dirty="0" err="1"/>
              <a:t>ríkjum</a:t>
            </a:r>
            <a:endParaRPr lang="en-US" dirty="0"/>
          </a:p>
          <a:p>
            <a:pPr lvl="1"/>
            <a:r>
              <a:rPr lang="en-US" dirty="0" err="1"/>
              <a:t>Markmiðið</a:t>
            </a:r>
            <a:r>
              <a:rPr lang="en-US" dirty="0"/>
              <a:t> er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jafna</a:t>
            </a:r>
            <a:r>
              <a:rPr lang="en-US" dirty="0"/>
              <a:t> </a:t>
            </a:r>
            <a:r>
              <a:rPr lang="en-US" dirty="0" err="1"/>
              <a:t>út</a:t>
            </a:r>
            <a:r>
              <a:rPr lang="en-US" dirty="0"/>
              <a:t> </a:t>
            </a:r>
            <a:r>
              <a:rPr lang="en-US" dirty="0" err="1"/>
              <a:t>áhrif</a:t>
            </a:r>
            <a:r>
              <a:rPr lang="en-US" dirty="0"/>
              <a:t> </a:t>
            </a:r>
            <a:r>
              <a:rPr lang="en-US" dirty="0" err="1"/>
              <a:t>ólíkra</a:t>
            </a:r>
            <a:r>
              <a:rPr lang="en-US" dirty="0"/>
              <a:t> </a:t>
            </a:r>
            <a:r>
              <a:rPr lang="en-US" dirty="0" err="1"/>
              <a:t>rekstrarlegra</a:t>
            </a:r>
            <a:r>
              <a:rPr lang="en-US" dirty="0"/>
              <a:t> </a:t>
            </a:r>
            <a:r>
              <a:rPr lang="en-US" dirty="0" err="1"/>
              <a:t>aðstæðna</a:t>
            </a:r>
            <a:r>
              <a:rPr lang="en-US" dirty="0"/>
              <a:t> </a:t>
            </a:r>
            <a:r>
              <a:rPr lang="en-US" dirty="0" err="1"/>
              <a:t>sveitarfélaga</a:t>
            </a:r>
            <a:endParaRPr lang="en-US" dirty="0"/>
          </a:p>
          <a:p>
            <a:pPr lvl="1"/>
            <a:r>
              <a:rPr lang="en-US" dirty="0"/>
              <a:t>Í </a:t>
            </a:r>
            <a:r>
              <a:rPr lang="en-US" dirty="0" err="1"/>
              <a:t>Svíþjóð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Noregi</a:t>
            </a:r>
            <a:r>
              <a:rPr lang="en-US" dirty="0"/>
              <a:t> er </a:t>
            </a:r>
            <a:r>
              <a:rPr lang="en-US" dirty="0" err="1"/>
              <a:t>útgjaldajöfnunin</a:t>
            </a:r>
            <a:r>
              <a:rPr lang="en-US" dirty="0"/>
              <a:t> </a:t>
            </a:r>
            <a:r>
              <a:rPr lang="en-US" dirty="0" err="1"/>
              <a:t>alfarið</a:t>
            </a:r>
            <a:r>
              <a:rPr lang="en-US" dirty="0"/>
              <a:t> </a:t>
            </a:r>
            <a:r>
              <a:rPr lang="en-US" dirty="0" err="1"/>
              <a:t>fjármögnuð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sveitarfélögunum</a:t>
            </a:r>
            <a:endParaRPr lang="en-US" dirty="0"/>
          </a:p>
          <a:p>
            <a:pPr lvl="2"/>
            <a:r>
              <a:rPr lang="en-US" dirty="0" err="1"/>
              <a:t>Sveitarfélögin</a:t>
            </a:r>
            <a:r>
              <a:rPr lang="en-US" dirty="0"/>
              <a:t> </a:t>
            </a:r>
            <a:r>
              <a:rPr lang="en-US" dirty="0" err="1"/>
              <a:t>fá</a:t>
            </a:r>
            <a:r>
              <a:rPr lang="en-US" dirty="0"/>
              <a:t> </a:t>
            </a:r>
            <a:r>
              <a:rPr lang="en-US" dirty="0" err="1"/>
              <a:t>úr</a:t>
            </a:r>
            <a:r>
              <a:rPr lang="en-US" dirty="0"/>
              <a:t> </a:t>
            </a:r>
            <a:r>
              <a:rPr lang="en-US" dirty="0" err="1"/>
              <a:t>kerfinu</a:t>
            </a:r>
            <a:r>
              <a:rPr lang="en-US" dirty="0"/>
              <a:t> </a:t>
            </a:r>
            <a:r>
              <a:rPr lang="en-US" dirty="0" err="1"/>
              <a:t>eða</a:t>
            </a:r>
            <a:r>
              <a:rPr lang="en-US" dirty="0"/>
              <a:t> </a:t>
            </a:r>
            <a:r>
              <a:rPr lang="en-US" dirty="0" err="1"/>
              <a:t>greiða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kerfisins</a:t>
            </a:r>
            <a:endParaRPr lang="en-US" dirty="0"/>
          </a:p>
          <a:p>
            <a:pPr lvl="2"/>
            <a:r>
              <a:rPr lang="en-US" dirty="0" err="1"/>
              <a:t>Útreiknaður</a:t>
            </a:r>
            <a:r>
              <a:rPr lang="en-US" dirty="0"/>
              <a:t> </a:t>
            </a:r>
            <a:r>
              <a:rPr lang="en-US" dirty="0" err="1"/>
              <a:t>einingarkostnaður</a:t>
            </a:r>
            <a:r>
              <a:rPr lang="en-US" dirty="0"/>
              <a:t> </a:t>
            </a:r>
            <a:r>
              <a:rPr lang="en-US" dirty="0" err="1"/>
              <a:t>hvers</a:t>
            </a:r>
            <a:r>
              <a:rPr lang="en-US" dirty="0"/>
              <a:t> </a:t>
            </a:r>
            <a:r>
              <a:rPr lang="en-US" dirty="0" err="1"/>
              <a:t>sveitarfélags</a:t>
            </a:r>
            <a:r>
              <a:rPr lang="en-US" dirty="0"/>
              <a:t> er </a:t>
            </a:r>
            <a:r>
              <a:rPr lang="en-US" dirty="0" err="1"/>
              <a:t>borinn</a:t>
            </a:r>
            <a:r>
              <a:rPr lang="en-US" dirty="0"/>
              <a:t> saman </a:t>
            </a:r>
            <a:r>
              <a:rPr lang="en-US" dirty="0" err="1"/>
              <a:t>við</a:t>
            </a:r>
            <a:r>
              <a:rPr lang="en-US" dirty="0"/>
              <a:t> </a:t>
            </a:r>
            <a:r>
              <a:rPr lang="en-US" dirty="0" err="1"/>
              <a:t>landsmeðaltal</a:t>
            </a:r>
            <a:endParaRPr lang="en-US" dirty="0"/>
          </a:p>
          <a:p>
            <a:pPr lvl="2"/>
            <a:r>
              <a:rPr lang="en-US" dirty="0" err="1"/>
              <a:t>Mismunurin</a:t>
            </a:r>
            <a:r>
              <a:rPr lang="en-US" dirty="0"/>
              <a:t> (+/-) er </a:t>
            </a:r>
            <a:r>
              <a:rPr lang="en-US" dirty="0" err="1"/>
              <a:t>gerður</a:t>
            </a:r>
            <a:r>
              <a:rPr lang="en-US" dirty="0"/>
              <a:t> </a:t>
            </a:r>
            <a:r>
              <a:rPr lang="en-US" dirty="0" err="1"/>
              <a:t>upp</a:t>
            </a:r>
            <a:r>
              <a:rPr lang="en-US" dirty="0"/>
              <a:t> </a:t>
            </a:r>
            <a:r>
              <a:rPr lang="en-US" dirty="0" err="1"/>
              <a:t>skv</a:t>
            </a:r>
            <a:r>
              <a:rPr lang="en-US" dirty="0"/>
              <a:t>. </a:t>
            </a:r>
            <a:r>
              <a:rPr lang="en-US" dirty="0" err="1"/>
              <a:t>ákveðnum</a:t>
            </a:r>
            <a:r>
              <a:rPr lang="en-US" dirty="0"/>
              <a:t> </a:t>
            </a:r>
            <a:r>
              <a:rPr lang="en-US" dirty="0" err="1"/>
              <a:t>reglum</a:t>
            </a:r>
            <a:endParaRPr lang="en-US" dirty="0"/>
          </a:p>
          <a:p>
            <a:pPr lvl="1"/>
            <a:r>
              <a:rPr lang="en-US" dirty="0"/>
              <a:t>Í </a:t>
            </a:r>
            <a:r>
              <a:rPr lang="en-US" dirty="0" err="1"/>
              <a:t>Danmörku</a:t>
            </a:r>
            <a:r>
              <a:rPr lang="en-US" dirty="0"/>
              <a:t> er </a:t>
            </a:r>
            <a:r>
              <a:rPr lang="en-US" dirty="0" err="1"/>
              <a:t>mismunur</a:t>
            </a:r>
            <a:r>
              <a:rPr lang="en-US" dirty="0"/>
              <a:t> á </a:t>
            </a:r>
            <a:r>
              <a:rPr lang="en-US" dirty="0" err="1"/>
              <a:t>reiknuðum</a:t>
            </a:r>
            <a:r>
              <a:rPr lang="en-US" dirty="0"/>
              <a:t> </a:t>
            </a:r>
            <a:r>
              <a:rPr lang="en-US" dirty="0" err="1"/>
              <a:t>tekjum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reiknuðum</a:t>
            </a:r>
            <a:r>
              <a:rPr lang="en-US" dirty="0"/>
              <a:t> </a:t>
            </a:r>
            <a:r>
              <a:rPr lang="en-US" dirty="0" err="1"/>
              <a:t>kostnaði</a:t>
            </a:r>
            <a:r>
              <a:rPr lang="en-US" dirty="0"/>
              <a:t> </a:t>
            </a:r>
            <a:r>
              <a:rPr lang="en-US" dirty="0" err="1"/>
              <a:t>gerður</a:t>
            </a:r>
            <a:r>
              <a:rPr lang="en-US" dirty="0"/>
              <a:t> </a:t>
            </a:r>
            <a:r>
              <a:rPr lang="en-US" dirty="0" err="1"/>
              <a:t>upp</a:t>
            </a:r>
            <a:endParaRPr lang="en-US" dirty="0"/>
          </a:p>
          <a:p>
            <a:pPr lvl="1"/>
            <a:r>
              <a:rPr lang="en-US" dirty="0"/>
              <a:t>Í </a:t>
            </a:r>
            <a:r>
              <a:rPr lang="en-US" dirty="0" err="1"/>
              <a:t>Finnlandi</a:t>
            </a:r>
            <a:r>
              <a:rPr lang="en-US" dirty="0"/>
              <a:t> </a:t>
            </a:r>
            <a:r>
              <a:rPr lang="en-US" dirty="0" err="1"/>
              <a:t>eru</a:t>
            </a:r>
            <a:r>
              <a:rPr lang="en-US" dirty="0"/>
              <a:t> </a:t>
            </a:r>
            <a:r>
              <a:rPr lang="en-US" dirty="0" err="1"/>
              <a:t>útgjaldajöfnunarframlag</a:t>
            </a:r>
            <a:r>
              <a:rPr lang="en-US" dirty="0"/>
              <a:t> </a:t>
            </a:r>
            <a:r>
              <a:rPr lang="en-US" dirty="0" err="1"/>
              <a:t>reiknuð</a:t>
            </a:r>
            <a:r>
              <a:rPr lang="en-US" dirty="0"/>
              <a:t> </a:t>
            </a:r>
            <a:r>
              <a:rPr lang="en-US" dirty="0" err="1"/>
              <a:t>út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mismunur</a:t>
            </a:r>
            <a:r>
              <a:rPr lang="en-US" dirty="0"/>
              <a:t> á </a:t>
            </a:r>
            <a:r>
              <a:rPr lang="en-US" dirty="0" err="1"/>
              <a:t>eigin</a:t>
            </a:r>
            <a:r>
              <a:rPr lang="en-US" dirty="0"/>
              <a:t> </a:t>
            </a:r>
            <a:r>
              <a:rPr lang="en-US" dirty="0" err="1"/>
              <a:t>fjármögnun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útgjöldum</a:t>
            </a:r>
            <a:r>
              <a:rPr lang="en-US" dirty="0"/>
              <a:t> </a:t>
            </a:r>
            <a:r>
              <a:rPr lang="en-US" dirty="0" err="1"/>
              <a:t>við</a:t>
            </a:r>
            <a:r>
              <a:rPr lang="en-US" dirty="0"/>
              <a:t> </a:t>
            </a:r>
            <a:r>
              <a:rPr lang="en-US" dirty="0" err="1"/>
              <a:t>rekstur</a:t>
            </a:r>
            <a:r>
              <a:rPr lang="en-US" dirty="0"/>
              <a:t> </a:t>
            </a:r>
            <a:r>
              <a:rPr lang="en-US" dirty="0" err="1"/>
              <a:t>sveitarfélagsins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54261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5C9B1-63F9-499A-89DF-F290FF8A4C39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3000" dirty="0" err="1">
                <a:solidFill>
                  <a:srgbClr val="FFFFFF"/>
                </a:solidFill>
              </a:rPr>
              <a:t>Sveitarstjórnarstigið</a:t>
            </a:r>
            <a:br>
              <a:rPr lang="en-US" sz="3000" dirty="0">
                <a:solidFill>
                  <a:srgbClr val="FFFFFF"/>
                </a:solidFill>
              </a:rPr>
            </a:br>
            <a:r>
              <a:rPr lang="en-US" sz="3000" dirty="0">
                <a:solidFill>
                  <a:srgbClr val="FFFFFF"/>
                </a:solidFill>
              </a:rPr>
              <a:t> </a:t>
            </a:r>
            <a:r>
              <a:rPr lang="en-US" sz="3000" dirty="0" err="1">
                <a:solidFill>
                  <a:srgbClr val="FFFFFF"/>
                </a:solidFill>
              </a:rPr>
              <a:t>Uppbygging</a:t>
            </a:r>
            <a:r>
              <a:rPr lang="en-US" sz="3000" dirty="0">
                <a:solidFill>
                  <a:srgbClr val="FFFFFF"/>
                </a:solidFill>
              </a:rPr>
              <a:t> </a:t>
            </a:r>
            <a:r>
              <a:rPr lang="en-US" sz="3000" dirty="0" err="1">
                <a:solidFill>
                  <a:srgbClr val="FFFFFF"/>
                </a:solidFill>
              </a:rPr>
              <a:t>tekjujöfnunar</a:t>
            </a:r>
            <a:endParaRPr lang="en-US" sz="3000" dirty="0">
              <a:solidFill>
                <a:srgbClr val="FFFF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383C2-AC08-42A1-9CD6-DE77ACE98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FFB1A-4659-4B2D-BA2F-AF4CAAAD469A}" type="datetime1">
              <a:rPr lang="en-US" smtClean="0"/>
              <a:t>11/23/2021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0C492-CDFB-4C57-B91F-50A058BE5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GAJ </a:t>
            </a:r>
            <a:r>
              <a:rPr lang="en-US" dirty="0" err="1"/>
              <a:t>ráðgjöf</a:t>
            </a:r>
            <a:r>
              <a:rPr lang="en-US" dirty="0"/>
              <a:t> </a:t>
            </a:r>
            <a:r>
              <a:rPr lang="en-US" dirty="0" err="1"/>
              <a:t>slf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4C79CD-3E85-447C-8DA8-578AB8536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51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AC5BE8B-CA34-4D41-939E-267F00EAD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590664"/>
            <a:ext cx="10018713" cy="3124201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Samandregið</a:t>
            </a:r>
            <a:r>
              <a:rPr lang="en-US" dirty="0"/>
              <a:t> </a:t>
            </a:r>
            <a:r>
              <a:rPr lang="en-US" dirty="0" err="1"/>
              <a:t>yfirlit</a:t>
            </a:r>
            <a:r>
              <a:rPr lang="en-US" dirty="0"/>
              <a:t> um </a:t>
            </a:r>
            <a:r>
              <a:rPr lang="en-US" dirty="0" err="1"/>
              <a:t>tekjujöfnun</a:t>
            </a:r>
            <a:r>
              <a:rPr lang="en-US" dirty="0"/>
              <a:t> </a:t>
            </a:r>
            <a:r>
              <a:rPr lang="en-US" dirty="0" err="1"/>
              <a:t>sveitarfélaga</a:t>
            </a:r>
            <a:r>
              <a:rPr lang="en-US" dirty="0"/>
              <a:t> </a:t>
            </a:r>
          </a:p>
          <a:p>
            <a:r>
              <a:rPr lang="sv-SE" dirty="0"/>
              <a:t>Í </a:t>
            </a:r>
            <a:r>
              <a:rPr lang="sv-SE" dirty="0" err="1"/>
              <a:t>Finnlandi</a:t>
            </a:r>
            <a:r>
              <a:rPr lang="sv-SE" dirty="0"/>
              <a:t>, </a:t>
            </a:r>
            <a:r>
              <a:rPr lang="sv-SE" dirty="0" err="1"/>
              <a:t>Noregi</a:t>
            </a:r>
            <a:r>
              <a:rPr lang="sv-SE" dirty="0"/>
              <a:t> </a:t>
            </a:r>
            <a:r>
              <a:rPr lang="sv-SE" dirty="0" err="1"/>
              <a:t>og</a:t>
            </a:r>
            <a:r>
              <a:rPr lang="sv-SE" dirty="0"/>
              <a:t> </a:t>
            </a:r>
            <a:r>
              <a:rPr lang="sv-SE" dirty="0" err="1"/>
              <a:t>Svíþjóð</a:t>
            </a:r>
            <a:r>
              <a:rPr lang="sv-SE" dirty="0"/>
              <a:t> </a:t>
            </a:r>
            <a:r>
              <a:rPr lang="sv-SE" dirty="0" err="1"/>
              <a:t>fer</a:t>
            </a:r>
            <a:r>
              <a:rPr lang="sv-SE" dirty="0"/>
              <a:t> </a:t>
            </a:r>
            <a:r>
              <a:rPr lang="sv-SE" dirty="0" err="1"/>
              <a:t>tekjujöfnun</a:t>
            </a:r>
            <a:r>
              <a:rPr lang="sv-SE" dirty="0"/>
              <a:t> fram </a:t>
            </a:r>
            <a:r>
              <a:rPr lang="sv-SE" dirty="0" err="1"/>
              <a:t>miðað</a:t>
            </a:r>
            <a:r>
              <a:rPr lang="sv-SE" dirty="0"/>
              <a:t> </a:t>
            </a:r>
            <a:r>
              <a:rPr lang="sv-SE" dirty="0" err="1"/>
              <a:t>við</a:t>
            </a:r>
            <a:r>
              <a:rPr lang="sv-SE" dirty="0"/>
              <a:t> </a:t>
            </a:r>
            <a:r>
              <a:rPr lang="sv-SE" dirty="0" err="1"/>
              <a:t>ákveðin</a:t>
            </a:r>
            <a:r>
              <a:rPr lang="sv-SE" dirty="0"/>
              <a:t> </a:t>
            </a:r>
            <a:r>
              <a:rPr lang="sv-SE" dirty="0" err="1"/>
              <a:t>jöfnunarmörk</a:t>
            </a:r>
            <a:endParaRPr lang="sv-SE" dirty="0"/>
          </a:p>
          <a:p>
            <a:pPr lvl="1"/>
            <a:r>
              <a:rPr lang="sv-SE" dirty="0"/>
              <a:t>Í </a:t>
            </a:r>
            <a:r>
              <a:rPr lang="sv-SE" dirty="0" err="1"/>
              <a:t>Noregi</a:t>
            </a:r>
            <a:r>
              <a:rPr lang="sv-SE" dirty="0"/>
              <a:t> </a:t>
            </a:r>
            <a:r>
              <a:rPr lang="sv-SE" dirty="0" err="1"/>
              <a:t>og</a:t>
            </a:r>
            <a:r>
              <a:rPr lang="sv-SE" dirty="0"/>
              <a:t> </a:t>
            </a:r>
            <a:r>
              <a:rPr lang="sv-SE" dirty="0" err="1"/>
              <a:t>Finnlandi</a:t>
            </a:r>
            <a:r>
              <a:rPr lang="sv-SE" dirty="0"/>
              <a:t> </a:t>
            </a:r>
            <a:r>
              <a:rPr lang="sv-SE" dirty="0" err="1"/>
              <a:t>eru</a:t>
            </a:r>
            <a:r>
              <a:rPr lang="sv-SE" dirty="0"/>
              <a:t> </a:t>
            </a:r>
            <a:r>
              <a:rPr lang="sv-SE" dirty="0" err="1"/>
              <a:t>jöfnunarmörkin</a:t>
            </a:r>
            <a:r>
              <a:rPr lang="sv-SE" dirty="0"/>
              <a:t> </a:t>
            </a:r>
            <a:r>
              <a:rPr lang="sv-SE" dirty="0" err="1"/>
              <a:t>meðalskatttekjur</a:t>
            </a:r>
            <a:r>
              <a:rPr lang="sv-SE" dirty="0"/>
              <a:t> á </a:t>
            </a:r>
            <a:r>
              <a:rPr lang="sv-SE" dirty="0" err="1"/>
              <a:t>íbúa</a:t>
            </a:r>
            <a:r>
              <a:rPr lang="sv-SE" dirty="0"/>
              <a:t> á </a:t>
            </a:r>
            <a:r>
              <a:rPr lang="sv-SE" dirty="0" err="1"/>
              <a:t>landsvísu</a:t>
            </a:r>
            <a:endParaRPr lang="sv-SE" dirty="0"/>
          </a:p>
          <a:p>
            <a:pPr lvl="1"/>
            <a:r>
              <a:rPr lang="sv-SE" dirty="0"/>
              <a:t>Í </a:t>
            </a:r>
            <a:r>
              <a:rPr lang="sv-SE" dirty="0" err="1"/>
              <a:t>Svíþjóð</a:t>
            </a:r>
            <a:r>
              <a:rPr lang="sv-SE" dirty="0"/>
              <a:t> </a:t>
            </a:r>
            <a:r>
              <a:rPr lang="sv-SE" dirty="0" err="1"/>
              <a:t>eru</a:t>
            </a:r>
            <a:r>
              <a:rPr lang="sv-SE" dirty="0"/>
              <a:t> </a:t>
            </a:r>
            <a:r>
              <a:rPr lang="sv-SE" dirty="0" err="1"/>
              <a:t>jöfnunarmörkin</a:t>
            </a:r>
            <a:r>
              <a:rPr lang="sv-SE" dirty="0"/>
              <a:t> 1,15 x </a:t>
            </a:r>
            <a:r>
              <a:rPr lang="sv-SE" dirty="0" err="1"/>
              <a:t>meðalskatttekur</a:t>
            </a:r>
            <a:r>
              <a:rPr lang="sv-SE" dirty="0"/>
              <a:t> á </a:t>
            </a:r>
            <a:r>
              <a:rPr lang="sv-SE" dirty="0" err="1"/>
              <a:t>íbúa</a:t>
            </a:r>
            <a:r>
              <a:rPr lang="sv-SE" dirty="0"/>
              <a:t> í </a:t>
            </a:r>
            <a:r>
              <a:rPr lang="sv-SE" dirty="0" err="1"/>
              <a:t>landinu</a:t>
            </a:r>
            <a:endParaRPr lang="sv-SE" dirty="0"/>
          </a:p>
          <a:p>
            <a:r>
              <a:rPr lang="sv-SE" dirty="0"/>
              <a:t>Í </a:t>
            </a:r>
            <a:r>
              <a:rPr lang="sv-SE" dirty="0" err="1"/>
              <a:t>Danmörku</a:t>
            </a:r>
            <a:r>
              <a:rPr lang="sv-SE" dirty="0"/>
              <a:t> er </a:t>
            </a:r>
            <a:r>
              <a:rPr lang="sv-SE" dirty="0" err="1"/>
              <a:t>tekjujöfnunin</a:t>
            </a:r>
            <a:r>
              <a:rPr lang="sv-SE" dirty="0"/>
              <a:t> </a:t>
            </a:r>
            <a:r>
              <a:rPr lang="sv-SE" dirty="0" err="1"/>
              <a:t>notuð</a:t>
            </a:r>
            <a:r>
              <a:rPr lang="sv-SE" dirty="0"/>
              <a:t> </a:t>
            </a:r>
            <a:r>
              <a:rPr lang="sv-SE" dirty="0" err="1"/>
              <a:t>til</a:t>
            </a:r>
            <a:r>
              <a:rPr lang="sv-SE" dirty="0"/>
              <a:t> </a:t>
            </a:r>
            <a:r>
              <a:rPr lang="sv-SE" dirty="0" err="1"/>
              <a:t>að</a:t>
            </a:r>
            <a:r>
              <a:rPr lang="sv-SE" dirty="0"/>
              <a:t> </a:t>
            </a:r>
            <a:r>
              <a:rPr lang="sv-SE" dirty="0" err="1"/>
              <a:t>jafna</a:t>
            </a:r>
            <a:r>
              <a:rPr lang="sv-SE" dirty="0"/>
              <a:t> </a:t>
            </a:r>
            <a:r>
              <a:rPr lang="sv-SE" dirty="0" err="1"/>
              <a:t>út</a:t>
            </a:r>
            <a:r>
              <a:rPr lang="sv-SE" dirty="0"/>
              <a:t> mun á </a:t>
            </a:r>
            <a:r>
              <a:rPr lang="sv-SE" dirty="0" err="1"/>
              <a:t>reiknuðum</a:t>
            </a:r>
            <a:r>
              <a:rPr lang="sv-SE" dirty="0"/>
              <a:t> </a:t>
            </a:r>
            <a:r>
              <a:rPr lang="sv-SE" dirty="0" err="1"/>
              <a:t>tekjum</a:t>
            </a:r>
            <a:r>
              <a:rPr lang="sv-SE" dirty="0"/>
              <a:t> </a:t>
            </a:r>
            <a:r>
              <a:rPr lang="sv-SE" dirty="0" err="1"/>
              <a:t>og</a:t>
            </a:r>
            <a:r>
              <a:rPr lang="sv-SE" dirty="0"/>
              <a:t> </a:t>
            </a:r>
            <a:r>
              <a:rPr lang="sv-SE" dirty="0" err="1"/>
              <a:t>gjöldum</a:t>
            </a:r>
            <a:r>
              <a:rPr lang="sv-SE" dirty="0"/>
              <a:t> </a:t>
            </a:r>
            <a:r>
              <a:rPr lang="sv-SE" dirty="0" err="1"/>
              <a:t>hvers</a:t>
            </a:r>
            <a:r>
              <a:rPr lang="sv-SE" dirty="0"/>
              <a:t> </a:t>
            </a:r>
            <a:r>
              <a:rPr lang="sv-SE" dirty="0" err="1"/>
              <a:t>sveitarfélags</a:t>
            </a:r>
            <a:endParaRPr lang="sv-SE" dirty="0"/>
          </a:p>
          <a:p>
            <a:r>
              <a:rPr lang="sv-SE" dirty="0"/>
              <a:t>Í </a:t>
            </a:r>
            <a:r>
              <a:rPr lang="sv-SE" dirty="0" err="1"/>
              <a:t>Finnlandi</a:t>
            </a:r>
            <a:r>
              <a:rPr lang="sv-SE" dirty="0"/>
              <a:t> </a:t>
            </a:r>
            <a:r>
              <a:rPr lang="sv-SE" dirty="0" err="1"/>
              <a:t>og</a:t>
            </a:r>
            <a:r>
              <a:rPr lang="sv-SE" dirty="0"/>
              <a:t> </a:t>
            </a:r>
            <a:r>
              <a:rPr lang="sv-SE" dirty="0" err="1"/>
              <a:t>Noregi</a:t>
            </a:r>
            <a:r>
              <a:rPr lang="sv-SE" dirty="0"/>
              <a:t> er </a:t>
            </a:r>
            <a:r>
              <a:rPr lang="sv-SE" dirty="0" err="1"/>
              <a:t>tekjujöfnunin</a:t>
            </a:r>
            <a:r>
              <a:rPr lang="sv-SE" dirty="0"/>
              <a:t> </a:t>
            </a:r>
            <a:r>
              <a:rPr lang="sv-SE" dirty="0" err="1"/>
              <a:t>fjármögnuð</a:t>
            </a:r>
            <a:r>
              <a:rPr lang="sv-SE" dirty="0"/>
              <a:t> </a:t>
            </a:r>
            <a:r>
              <a:rPr lang="sv-SE" dirty="0" err="1"/>
              <a:t>með</a:t>
            </a:r>
            <a:r>
              <a:rPr lang="sv-SE" dirty="0"/>
              <a:t> </a:t>
            </a:r>
            <a:r>
              <a:rPr lang="sv-SE" dirty="0" err="1"/>
              <a:t>millifærslum</a:t>
            </a:r>
            <a:r>
              <a:rPr lang="sv-SE" dirty="0"/>
              <a:t> milli </a:t>
            </a:r>
            <a:r>
              <a:rPr lang="sv-SE" dirty="0" err="1"/>
              <a:t>sveitarfélaga</a:t>
            </a:r>
            <a:endParaRPr lang="sv-SE" dirty="0"/>
          </a:p>
          <a:p>
            <a:r>
              <a:rPr lang="sv-SE" dirty="0"/>
              <a:t>Í </a:t>
            </a:r>
            <a:r>
              <a:rPr lang="sv-SE" dirty="0" err="1"/>
              <a:t>Svíþjóð</a:t>
            </a:r>
            <a:r>
              <a:rPr lang="sv-SE" dirty="0"/>
              <a:t> </a:t>
            </a:r>
            <a:r>
              <a:rPr lang="sv-SE" dirty="0" err="1"/>
              <a:t>og</a:t>
            </a:r>
            <a:r>
              <a:rPr lang="sv-SE" dirty="0"/>
              <a:t> </a:t>
            </a:r>
            <a:r>
              <a:rPr lang="sv-SE" dirty="0" err="1"/>
              <a:t>Danmörku</a:t>
            </a:r>
            <a:r>
              <a:rPr lang="sv-SE" dirty="0"/>
              <a:t> er </a:t>
            </a:r>
            <a:r>
              <a:rPr lang="sv-SE" dirty="0" err="1"/>
              <a:t>tekjujöfnunin</a:t>
            </a:r>
            <a:r>
              <a:rPr lang="sv-SE" dirty="0"/>
              <a:t> </a:t>
            </a:r>
            <a:r>
              <a:rPr lang="sv-SE" dirty="0" err="1"/>
              <a:t>fjármögnuð</a:t>
            </a:r>
            <a:r>
              <a:rPr lang="sv-SE" dirty="0"/>
              <a:t> </a:t>
            </a:r>
            <a:r>
              <a:rPr lang="sv-SE" dirty="0" err="1"/>
              <a:t>að</a:t>
            </a:r>
            <a:r>
              <a:rPr lang="sv-SE" dirty="0"/>
              <a:t> </a:t>
            </a:r>
            <a:r>
              <a:rPr lang="sv-SE" dirty="0" err="1"/>
              <a:t>hluta</a:t>
            </a:r>
            <a:r>
              <a:rPr lang="sv-SE" dirty="0"/>
              <a:t> </a:t>
            </a:r>
            <a:r>
              <a:rPr lang="sv-SE" dirty="0" err="1"/>
              <a:t>til</a:t>
            </a:r>
            <a:r>
              <a:rPr lang="sv-SE" dirty="0"/>
              <a:t> </a:t>
            </a:r>
            <a:r>
              <a:rPr lang="sv-SE" dirty="0" err="1"/>
              <a:t>af</a:t>
            </a:r>
            <a:r>
              <a:rPr lang="sv-SE" dirty="0"/>
              <a:t> </a:t>
            </a:r>
            <a:r>
              <a:rPr lang="sv-SE" dirty="0" err="1"/>
              <a:t>ríkinu</a:t>
            </a:r>
            <a:r>
              <a:rPr lang="sv-SE" dirty="0"/>
              <a:t> </a:t>
            </a:r>
            <a:r>
              <a:rPr lang="sv-SE" dirty="0" err="1"/>
              <a:t>og</a:t>
            </a:r>
            <a:r>
              <a:rPr lang="sv-SE" dirty="0"/>
              <a:t> </a:t>
            </a:r>
            <a:r>
              <a:rPr lang="sv-SE" dirty="0" err="1"/>
              <a:t>að</a:t>
            </a:r>
            <a:r>
              <a:rPr lang="sv-SE" dirty="0"/>
              <a:t> </a:t>
            </a:r>
            <a:r>
              <a:rPr lang="sv-SE" dirty="0" err="1"/>
              <a:t>hluta</a:t>
            </a:r>
            <a:r>
              <a:rPr lang="sv-SE" dirty="0"/>
              <a:t> </a:t>
            </a:r>
            <a:r>
              <a:rPr lang="sv-SE" dirty="0" err="1"/>
              <a:t>til</a:t>
            </a:r>
            <a:r>
              <a:rPr lang="sv-SE" dirty="0"/>
              <a:t> </a:t>
            </a:r>
            <a:r>
              <a:rPr lang="sv-SE" dirty="0" err="1"/>
              <a:t>af</a:t>
            </a:r>
            <a:r>
              <a:rPr lang="sv-SE" dirty="0"/>
              <a:t> </a:t>
            </a:r>
            <a:r>
              <a:rPr lang="sv-SE" dirty="0" err="1"/>
              <a:t>sveitarfélögunum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12396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5C9B1-63F9-499A-89DF-F290FF8A4C39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3000" dirty="0" err="1">
                <a:solidFill>
                  <a:srgbClr val="FFFFFF"/>
                </a:solidFill>
              </a:rPr>
              <a:t>Sveitarstjórnarstigið</a:t>
            </a:r>
            <a:br>
              <a:rPr lang="en-US" sz="3000" dirty="0">
                <a:solidFill>
                  <a:srgbClr val="FFFFFF"/>
                </a:solidFill>
              </a:rPr>
            </a:br>
            <a:r>
              <a:rPr lang="en-US" sz="3000" dirty="0">
                <a:solidFill>
                  <a:srgbClr val="FFFFFF"/>
                </a:solidFill>
              </a:rPr>
              <a:t> </a:t>
            </a:r>
            <a:r>
              <a:rPr lang="en-US" sz="3000" dirty="0" err="1">
                <a:solidFill>
                  <a:srgbClr val="FFFFFF"/>
                </a:solidFill>
              </a:rPr>
              <a:t>Uppbygging</a:t>
            </a:r>
            <a:r>
              <a:rPr lang="en-US" sz="3000" dirty="0">
                <a:solidFill>
                  <a:srgbClr val="FFFFFF"/>
                </a:solidFill>
              </a:rPr>
              <a:t> </a:t>
            </a:r>
            <a:r>
              <a:rPr lang="en-US" sz="3000" dirty="0" err="1">
                <a:solidFill>
                  <a:srgbClr val="FFFFFF"/>
                </a:solidFill>
              </a:rPr>
              <a:t>tekjujöfnunar</a:t>
            </a:r>
            <a:endParaRPr lang="en-US" sz="3000" dirty="0">
              <a:solidFill>
                <a:srgbClr val="FFFF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383C2-AC08-42A1-9CD6-DE77ACE98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FFB1A-4659-4B2D-BA2F-AF4CAAAD469A}" type="datetime1">
              <a:rPr lang="en-US" smtClean="0"/>
              <a:t>11/23/2021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0C492-CDFB-4C57-B91F-50A058BE5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GAJ </a:t>
            </a:r>
            <a:r>
              <a:rPr lang="en-US" dirty="0" err="1"/>
              <a:t>ráðgjöf</a:t>
            </a:r>
            <a:r>
              <a:rPr lang="en-US" dirty="0"/>
              <a:t> </a:t>
            </a:r>
            <a:r>
              <a:rPr lang="en-US" dirty="0" err="1"/>
              <a:t>slf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4C79CD-3E85-447C-8DA8-578AB8536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52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7622B0-976E-4FCD-AC4E-E50D3ADCEA3E}"/>
              </a:ext>
            </a:extLst>
          </p:cNvPr>
          <p:cNvSpPr txBox="1"/>
          <p:nvPr/>
        </p:nvSpPr>
        <p:spPr>
          <a:xfrm>
            <a:off x="7998781" y="3224768"/>
            <a:ext cx="896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79%</a:t>
            </a:r>
          </a:p>
        </p:txBody>
      </p:sp>
      <p:graphicFrame>
        <p:nvGraphicFramePr>
          <p:cNvPr id="8" name="Table 10">
            <a:extLst>
              <a:ext uri="{FF2B5EF4-FFF2-40B4-BE49-F238E27FC236}">
                <a16:creationId xmlns:a16="http://schemas.microsoft.com/office/drawing/2014/main" id="{BA4AE150-D449-4702-825C-101911048B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3745491"/>
              </p:ext>
            </p:extLst>
          </p:nvPr>
        </p:nvGraphicFramePr>
        <p:xfrm>
          <a:off x="1484313" y="2667000"/>
          <a:ext cx="10018710" cy="294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9785">
                  <a:extLst>
                    <a:ext uri="{9D8B030D-6E8A-4147-A177-3AD203B41FA5}">
                      <a16:colId xmlns:a16="http://schemas.microsoft.com/office/drawing/2014/main" val="2707328304"/>
                    </a:ext>
                  </a:extLst>
                </a:gridCol>
                <a:gridCol w="1669785">
                  <a:extLst>
                    <a:ext uri="{9D8B030D-6E8A-4147-A177-3AD203B41FA5}">
                      <a16:colId xmlns:a16="http://schemas.microsoft.com/office/drawing/2014/main" val="1619977684"/>
                    </a:ext>
                  </a:extLst>
                </a:gridCol>
                <a:gridCol w="1669785">
                  <a:extLst>
                    <a:ext uri="{9D8B030D-6E8A-4147-A177-3AD203B41FA5}">
                      <a16:colId xmlns:a16="http://schemas.microsoft.com/office/drawing/2014/main" val="64624576"/>
                    </a:ext>
                  </a:extLst>
                </a:gridCol>
                <a:gridCol w="1669785">
                  <a:extLst>
                    <a:ext uri="{9D8B030D-6E8A-4147-A177-3AD203B41FA5}">
                      <a16:colId xmlns:a16="http://schemas.microsoft.com/office/drawing/2014/main" val="1860388066"/>
                    </a:ext>
                  </a:extLst>
                </a:gridCol>
                <a:gridCol w="1669785">
                  <a:extLst>
                    <a:ext uri="{9D8B030D-6E8A-4147-A177-3AD203B41FA5}">
                      <a16:colId xmlns:a16="http://schemas.microsoft.com/office/drawing/2014/main" val="3292799781"/>
                    </a:ext>
                  </a:extLst>
                </a:gridCol>
                <a:gridCol w="1669785">
                  <a:extLst>
                    <a:ext uri="{9D8B030D-6E8A-4147-A177-3AD203B41FA5}">
                      <a16:colId xmlns:a16="http://schemas.microsoft.com/office/drawing/2014/main" val="3852220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Jöfnunarmörk</a:t>
                      </a:r>
                      <a:r>
                        <a:rPr lang="en-US" dirty="0"/>
                        <a:t>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Framlag</a:t>
                      </a:r>
                      <a:r>
                        <a:rPr lang="en-US" dirty="0"/>
                        <a:t> </a:t>
                      </a:r>
                    </a:p>
                    <a:p>
                      <a:pPr algn="ctr"/>
                      <a:r>
                        <a:rPr lang="en-US" dirty="0"/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Frádráttur</a:t>
                      </a:r>
                      <a:r>
                        <a:rPr lang="en-US" dirty="0"/>
                        <a:t> </a:t>
                      </a:r>
                    </a:p>
                    <a:p>
                      <a:pPr algn="ctr"/>
                      <a:r>
                        <a:rPr lang="en-US" dirty="0"/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Sveitarf</a:t>
                      </a:r>
                      <a:r>
                        <a:rPr lang="en-US" dirty="0"/>
                        <a:t>. </a:t>
                      </a:r>
                      <a:r>
                        <a:rPr lang="en-US" dirty="0" err="1"/>
                        <a:t>sem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greiða</a:t>
                      </a:r>
                      <a:r>
                        <a:rPr lang="en-US" dirty="0"/>
                        <a:t> í </a:t>
                      </a:r>
                      <a:r>
                        <a:rPr lang="en-US" dirty="0" err="1"/>
                        <a:t>kerfið</a:t>
                      </a:r>
                      <a:r>
                        <a:rPr lang="en-US" dirty="0"/>
                        <a:t>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Ábyrgð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fjármögnunar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6548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Finland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Svfél</a:t>
                      </a:r>
                      <a:r>
                        <a:rPr lang="en-US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160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Svíþjóð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Ríki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og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svfél</a:t>
                      </a:r>
                      <a:r>
                        <a:rPr lang="en-US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899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Danmörk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Mismunur</a:t>
                      </a:r>
                      <a:r>
                        <a:rPr lang="en-US" dirty="0"/>
                        <a:t> milli </a:t>
                      </a:r>
                      <a:r>
                        <a:rPr lang="en-US" dirty="0" err="1"/>
                        <a:t>reikn</a:t>
                      </a:r>
                      <a:r>
                        <a:rPr lang="en-US" dirty="0"/>
                        <a:t>. </a:t>
                      </a:r>
                      <a:r>
                        <a:rPr lang="en-US" dirty="0" err="1"/>
                        <a:t>tekna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og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reikn</a:t>
                      </a:r>
                      <a:r>
                        <a:rPr lang="en-US" dirty="0"/>
                        <a:t>. </a:t>
                      </a:r>
                      <a:r>
                        <a:rPr lang="en-US" dirty="0" err="1"/>
                        <a:t>gjalda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Ríki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og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svfél</a:t>
                      </a:r>
                      <a:r>
                        <a:rPr lang="en-US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2209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Noregur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Svfél</a:t>
                      </a:r>
                      <a:r>
                        <a:rPr lang="en-US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3381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739600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5C9B1-63F9-499A-89DF-F290FF8A4C39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3000" dirty="0" err="1">
                <a:solidFill>
                  <a:srgbClr val="FFFFFF"/>
                </a:solidFill>
              </a:rPr>
              <a:t>Samandregið</a:t>
            </a:r>
            <a:r>
              <a:rPr lang="en-US" sz="3000" dirty="0">
                <a:solidFill>
                  <a:srgbClr val="FFFFFF"/>
                </a:solidFill>
              </a:rPr>
              <a:t> </a:t>
            </a:r>
            <a:r>
              <a:rPr lang="en-US" sz="3000" dirty="0" err="1">
                <a:solidFill>
                  <a:srgbClr val="FFFFFF"/>
                </a:solidFill>
              </a:rPr>
              <a:t>yfirlit</a:t>
            </a:r>
            <a:br>
              <a:rPr lang="en-US" sz="3000" dirty="0">
                <a:solidFill>
                  <a:srgbClr val="FFFFFF"/>
                </a:solidFill>
              </a:rPr>
            </a:br>
            <a:r>
              <a:rPr lang="en-US" sz="3000" dirty="0">
                <a:solidFill>
                  <a:srgbClr val="FFFFFF"/>
                </a:solidFill>
              </a:rPr>
              <a:t>- </a:t>
            </a:r>
            <a:r>
              <a:rPr lang="en-US" sz="3000" dirty="0" err="1">
                <a:solidFill>
                  <a:srgbClr val="FFFFFF"/>
                </a:solidFill>
              </a:rPr>
              <a:t>hlutdeild</a:t>
            </a:r>
            <a:r>
              <a:rPr lang="en-US" sz="3000" dirty="0">
                <a:solidFill>
                  <a:srgbClr val="FFFFFF"/>
                </a:solidFill>
              </a:rPr>
              <a:t> </a:t>
            </a:r>
            <a:r>
              <a:rPr lang="en-US" sz="3000" dirty="0" err="1">
                <a:solidFill>
                  <a:srgbClr val="FFFFFF"/>
                </a:solidFill>
              </a:rPr>
              <a:t>af</a:t>
            </a:r>
            <a:r>
              <a:rPr lang="en-US" sz="3000" dirty="0">
                <a:solidFill>
                  <a:srgbClr val="FFFFFF"/>
                </a:solidFill>
              </a:rPr>
              <a:t> </a:t>
            </a:r>
            <a:r>
              <a:rPr lang="en-US" sz="3000" dirty="0" err="1">
                <a:solidFill>
                  <a:srgbClr val="FFFFFF"/>
                </a:solidFill>
              </a:rPr>
              <a:t>heildartekjum</a:t>
            </a:r>
            <a:endParaRPr lang="en-US" sz="3000" dirty="0">
              <a:solidFill>
                <a:srgbClr val="FFFFFF"/>
              </a:solidFill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9B9E5A4-F0DF-484A-8518-554A06D9C2C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56949458"/>
              </p:ext>
            </p:extLst>
          </p:nvPr>
        </p:nvGraphicFramePr>
        <p:xfrm>
          <a:off x="1880113" y="2534192"/>
          <a:ext cx="9227108" cy="3144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0385">
                  <a:extLst>
                    <a:ext uri="{9D8B030D-6E8A-4147-A177-3AD203B41FA5}">
                      <a16:colId xmlns:a16="http://schemas.microsoft.com/office/drawing/2014/main" val="4229425023"/>
                    </a:ext>
                  </a:extLst>
                </a:gridCol>
                <a:gridCol w="1201423">
                  <a:extLst>
                    <a:ext uri="{9D8B030D-6E8A-4147-A177-3AD203B41FA5}">
                      <a16:colId xmlns:a16="http://schemas.microsoft.com/office/drawing/2014/main" val="1669600678"/>
                    </a:ext>
                  </a:extLst>
                </a:gridCol>
                <a:gridCol w="1188825">
                  <a:extLst>
                    <a:ext uri="{9D8B030D-6E8A-4147-A177-3AD203B41FA5}">
                      <a16:colId xmlns:a16="http://schemas.microsoft.com/office/drawing/2014/main" val="1021157303"/>
                    </a:ext>
                  </a:extLst>
                </a:gridCol>
                <a:gridCol w="1188825">
                  <a:extLst>
                    <a:ext uri="{9D8B030D-6E8A-4147-A177-3AD203B41FA5}">
                      <a16:colId xmlns:a16="http://schemas.microsoft.com/office/drawing/2014/main" val="731665276"/>
                    </a:ext>
                  </a:extLst>
                </a:gridCol>
                <a:gridCol w="1188825">
                  <a:extLst>
                    <a:ext uri="{9D8B030D-6E8A-4147-A177-3AD203B41FA5}">
                      <a16:colId xmlns:a16="http://schemas.microsoft.com/office/drawing/2014/main" val="2249263571"/>
                    </a:ext>
                  </a:extLst>
                </a:gridCol>
                <a:gridCol w="1188825">
                  <a:extLst>
                    <a:ext uri="{9D8B030D-6E8A-4147-A177-3AD203B41FA5}">
                      <a16:colId xmlns:a16="http://schemas.microsoft.com/office/drawing/2014/main" val="1124112522"/>
                    </a:ext>
                  </a:extLst>
                </a:gridCol>
              </a:tblGrid>
              <a:tr h="179231">
                <a:tc>
                  <a:txBody>
                    <a:bodyPr/>
                    <a:lstStyle/>
                    <a:p>
                      <a:r>
                        <a:rPr lang="en-US" dirty="0" err="1"/>
                        <a:t>Heiti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Finnland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Svíþjóð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Danmörk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Noregur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Ísland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4565101"/>
                  </a:ext>
                </a:extLst>
              </a:tr>
              <a:tr h="374575">
                <a:tc>
                  <a:txBody>
                    <a:bodyPr/>
                    <a:lstStyle/>
                    <a:p>
                      <a:r>
                        <a:rPr lang="en-US" dirty="0" err="1"/>
                        <a:t>Tekjuskattur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44.0%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66.1%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46.5%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38.0%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58.5%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729148"/>
                  </a:ext>
                </a:extLst>
              </a:tr>
              <a:tr h="374575">
                <a:tc>
                  <a:txBody>
                    <a:bodyPr/>
                    <a:lstStyle/>
                    <a:p>
                      <a:r>
                        <a:rPr lang="en-US" dirty="0" err="1"/>
                        <a:t>Fasteignaskattur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14.0%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12.4%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46118"/>
                  </a:ext>
                </a:extLst>
              </a:tr>
              <a:tr h="374575">
                <a:tc>
                  <a:txBody>
                    <a:bodyPr/>
                    <a:lstStyle/>
                    <a:p>
                      <a:r>
                        <a:rPr lang="en-US" dirty="0" err="1"/>
                        <a:t>Bein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ríkisframlög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og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greiðslur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úr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jöfnunarkerfi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20.0%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18.4%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22.4%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39.0%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12.6%</a:t>
                      </a:r>
                    </a:p>
                    <a:p>
                      <a:pPr algn="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1172709"/>
                  </a:ext>
                </a:extLst>
              </a:tr>
              <a:tr h="374575">
                <a:tc>
                  <a:txBody>
                    <a:bodyPr/>
                    <a:lstStyle/>
                    <a:p>
                      <a:r>
                        <a:rPr lang="en-US" dirty="0" err="1"/>
                        <a:t>Þjónustutekjur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20.7%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14.8%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14.0%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15.1%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9361405"/>
                  </a:ext>
                </a:extLst>
              </a:tr>
              <a:tr h="374575">
                <a:tc>
                  <a:txBody>
                    <a:bodyPr/>
                    <a:lstStyle/>
                    <a:p>
                      <a:r>
                        <a:rPr lang="en-US" dirty="0" err="1"/>
                        <a:t>Aðrar</a:t>
                      </a:r>
                      <a:r>
                        <a:rPr lang="en-US" dirty="0"/>
                        <a:t> tekjur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7881824"/>
                  </a:ext>
                </a:extLst>
              </a:tr>
              <a:tr h="374575">
                <a:tc>
                  <a:txBody>
                    <a:bodyPr/>
                    <a:lstStyle/>
                    <a:p>
                      <a:r>
                        <a:rPr lang="en-US" dirty="0" err="1"/>
                        <a:t>Samtals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100,0%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100,0%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100,0%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100,0%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100,0%</a:t>
                      </a:r>
                    </a:p>
                    <a:p>
                      <a:pPr algn="r"/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320362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383C2-AC08-42A1-9CD6-DE77ACE98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FFB1A-4659-4B2D-BA2F-AF4CAAAD469A}" type="datetime1">
              <a:rPr lang="en-US" smtClean="0"/>
              <a:t>11/23/2021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0C492-CDFB-4C57-B91F-50A058BE5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GAJ </a:t>
            </a:r>
            <a:r>
              <a:rPr lang="en-US" dirty="0" err="1"/>
              <a:t>ráðgjöf</a:t>
            </a:r>
            <a:r>
              <a:rPr lang="en-US" dirty="0"/>
              <a:t> </a:t>
            </a:r>
            <a:r>
              <a:rPr lang="en-US" dirty="0" err="1"/>
              <a:t>slf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4C79CD-3E85-447C-8DA8-578AB8536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17522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5C9B1-63F9-499A-89DF-F290FF8A4C39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sz="3000" dirty="0" err="1">
                <a:solidFill>
                  <a:srgbClr val="FFFFFF"/>
                </a:solidFill>
              </a:rPr>
              <a:t>Samandregið</a:t>
            </a:r>
            <a:r>
              <a:rPr lang="en-US" sz="3000" dirty="0">
                <a:solidFill>
                  <a:srgbClr val="FFFFFF"/>
                </a:solidFill>
              </a:rPr>
              <a:t> </a:t>
            </a:r>
            <a:r>
              <a:rPr lang="en-US" sz="3000" dirty="0" err="1">
                <a:solidFill>
                  <a:srgbClr val="FFFFFF"/>
                </a:solidFill>
              </a:rPr>
              <a:t>yfirlit</a:t>
            </a:r>
            <a:br>
              <a:rPr lang="en-US" sz="3000" dirty="0">
                <a:solidFill>
                  <a:srgbClr val="FFFFFF"/>
                </a:solidFill>
              </a:rPr>
            </a:br>
            <a:r>
              <a:rPr lang="en-US" sz="3000" dirty="0">
                <a:solidFill>
                  <a:srgbClr val="FFFFFF"/>
                </a:solidFill>
              </a:rPr>
              <a:t>- </a:t>
            </a:r>
            <a:r>
              <a:rPr lang="en-US" sz="3000" dirty="0" err="1">
                <a:solidFill>
                  <a:srgbClr val="FFFFFF"/>
                </a:solidFill>
              </a:rPr>
              <a:t>hlutdeild</a:t>
            </a:r>
            <a:r>
              <a:rPr lang="en-US" sz="3000" dirty="0">
                <a:solidFill>
                  <a:srgbClr val="FFFFFF"/>
                </a:solidFill>
              </a:rPr>
              <a:t> </a:t>
            </a:r>
            <a:r>
              <a:rPr lang="en-US" sz="3000" dirty="0" err="1">
                <a:solidFill>
                  <a:srgbClr val="FFFFFF"/>
                </a:solidFill>
              </a:rPr>
              <a:t>jöfnunarframlaga</a:t>
            </a:r>
            <a:r>
              <a:rPr lang="en-US" sz="3000" dirty="0">
                <a:solidFill>
                  <a:srgbClr val="FFFFFF"/>
                </a:solidFill>
              </a:rPr>
              <a:t> </a:t>
            </a:r>
            <a:r>
              <a:rPr lang="en-US" sz="3000" dirty="0" err="1">
                <a:solidFill>
                  <a:srgbClr val="FFFFFF"/>
                </a:solidFill>
              </a:rPr>
              <a:t>og</a:t>
            </a:r>
            <a:r>
              <a:rPr lang="en-US" sz="3000" dirty="0">
                <a:solidFill>
                  <a:srgbClr val="FFFFFF"/>
                </a:solidFill>
              </a:rPr>
              <a:t> </a:t>
            </a:r>
            <a:r>
              <a:rPr lang="en-US" sz="3000" dirty="0" err="1">
                <a:solidFill>
                  <a:srgbClr val="FFFFFF"/>
                </a:solidFill>
              </a:rPr>
              <a:t>greiðslna</a:t>
            </a:r>
            <a:r>
              <a:rPr lang="en-US" sz="3000" dirty="0">
                <a:solidFill>
                  <a:srgbClr val="FFFFFF"/>
                </a:solidFill>
              </a:rPr>
              <a:t> </a:t>
            </a:r>
            <a:r>
              <a:rPr lang="en-US" sz="3000" dirty="0" err="1">
                <a:solidFill>
                  <a:srgbClr val="FFFFFF"/>
                </a:solidFill>
              </a:rPr>
              <a:t>frá</a:t>
            </a:r>
            <a:r>
              <a:rPr lang="en-US" sz="3000" dirty="0">
                <a:solidFill>
                  <a:srgbClr val="FFFFFF"/>
                </a:solidFill>
              </a:rPr>
              <a:t> </a:t>
            </a:r>
            <a:r>
              <a:rPr lang="en-US" sz="3000" dirty="0" err="1">
                <a:solidFill>
                  <a:srgbClr val="FFFFFF"/>
                </a:solidFill>
              </a:rPr>
              <a:t>ríkinu</a:t>
            </a:r>
            <a:r>
              <a:rPr lang="en-US" sz="3000" dirty="0">
                <a:solidFill>
                  <a:srgbClr val="FFFFFF"/>
                </a:solidFill>
              </a:rPr>
              <a:t> í </a:t>
            </a:r>
            <a:r>
              <a:rPr lang="en-US" sz="3000" dirty="0" err="1">
                <a:solidFill>
                  <a:srgbClr val="FFFFFF"/>
                </a:solidFill>
              </a:rPr>
              <a:t>heildartekjum</a:t>
            </a:r>
            <a:r>
              <a:rPr lang="en-US" sz="3000" dirty="0">
                <a:solidFill>
                  <a:srgbClr val="FFFFFF"/>
                </a:solidFill>
              </a:rPr>
              <a:t> </a:t>
            </a:r>
            <a:r>
              <a:rPr lang="en-US" sz="3000" dirty="0" err="1">
                <a:solidFill>
                  <a:srgbClr val="FFFFFF"/>
                </a:solidFill>
              </a:rPr>
              <a:t>sveitarfélaga</a:t>
            </a:r>
            <a:endParaRPr lang="en-US" sz="3000" dirty="0">
              <a:solidFill>
                <a:srgbClr val="FFFF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383C2-AC08-42A1-9CD6-DE77ACE98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FFB1A-4659-4B2D-BA2F-AF4CAAAD469A}" type="datetime1">
              <a:rPr lang="en-US" smtClean="0"/>
              <a:t>11/23/2021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0C492-CDFB-4C57-B91F-50A058BE5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GAJ </a:t>
            </a:r>
            <a:r>
              <a:rPr lang="en-US" dirty="0" err="1"/>
              <a:t>ráðgjöf</a:t>
            </a:r>
            <a:r>
              <a:rPr lang="en-US" dirty="0"/>
              <a:t> </a:t>
            </a:r>
            <a:r>
              <a:rPr lang="en-US" dirty="0" err="1"/>
              <a:t>slf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4C79CD-3E85-447C-8DA8-578AB8536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54</a:t>
            </a:fld>
            <a:endParaRPr lang="en-US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2D640634-2740-48ED-9DF7-74E8262B713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05214174"/>
              </p:ext>
            </p:extLst>
          </p:nvPr>
        </p:nvGraphicFramePr>
        <p:xfrm>
          <a:off x="2723493" y="2347350"/>
          <a:ext cx="7270811" cy="3626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7212819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5C9B1-63F9-499A-89DF-F290FF8A4C39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3000" dirty="0" err="1">
                <a:solidFill>
                  <a:srgbClr val="FFFFFF"/>
                </a:solidFill>
              </a:rPr>
              <a:t>Jöfnunarkerfið</a:t>
            </a:r>
            <a:r>
              <a:rPr lang="en-US" sz="3000" dirty="0">
                <a:solidFill>
                  <a:srgbClr val="FFFFFF"/>
                </a:solidFill>
              </a:rPr>
              <a:t> í </a:t>
            </a:r>
            <a:r>
              <a:rPr lang="en-US" sz="3000" dirty="0" err="1">
                <a:solidFill>
                  <a:srgbClr val="FFFFFF"/>
                </a:solidFill>
              </a:rPr>
              <a:t>öðrum</a:t>
            </a:r>
            <a:r>
              <a:rPr lang="en-US" sz="3000" dirty="0">
                <a:solidFill>
                  <a:srgbClr val="FFFFFF"/>
                </a:solidFill>
              </a:rPr>
              <a:t> </a:t>
            </a:r>
            <a:r>
              <a:rPr lang="en-US" sz="3000" dirty="0" err="1">
                <a:solidFill>
                  <a:srgbClr val="FFFFFF"/>
                </a:solidFill>
              </a:rPr>
              <a:t>norrænum</a:t>
            </a:r>
            <a:r>
              <a:rPr lang="en-US" sz="3000" dirty="0">
                <a:solidFill>
                  <a:srgbClr val="FFFFFF"/>
                </a:solidFill>
              </a:rPr>
              <a:t> </a:t>
            </a:r>
            <a:r>
              <a:rPr lang="en-US" sz="3000" dirty="0" err="1">
                <a:solidFill>
                  <a:srgbClr val="FFFFFF"/>
                </a:solidFill>
              </a:rPr>
              <a:t>ríkjum</a:t>
            </a:r>
            <a:r>
              <a:rPr lang="en-US" sz="3000" dirty="0">
                <a:solidFill>
                  <a:srgbClr val="FFFFFF"/>
                </a:solidFill>
              </a:rPr>
              <a:t>, </a:t>
            </a:r>
            <a:br>
              <a:rPr lang="en-US" sz="3000" dirty="0">
                <a:solidFill>
                  <a:srgbClr val="FFFFFF"/>
                </a:solidFill>
              </a:rPr>
            </a:br>
            <a:r>
              <a:rPr lang="en-US" sz="3000" dirty="0">
                <a:solidFill>
                  <a:srgbClr val="FFFFFF"/>
                </a:solidFill>
              </a:rPr>
              <a:t>- </a:t>
            </a:r>
            <a:r>
              <a:rPr lang="en-US" sz="3000" dirty="0" err="1">
                <a:solidFill>
                  <a:srgbClr val="FFFFFF"/>
                </a:solidFill>
              </a:rPr>
              <a:t>samandregið</a:t>
            </a:r>
            <a:r>
              <a:rPr lang="en-US" sz="3000" dirty="0">
                <a:solidFill>
                  <a:srgbClr val="FFFFFF"/>
                </a:solidFill>
              </a:rPr>
              <a:t> </a:t>
            </a:r>
            <a:r>
              <a:rPr lang="en-US" sz="3000" dirty="0" err="1">
                <a:solidFill>
                  <a:srgbClr val="FFFFFF"/>
                </a:solidFill>
              </a:rPr>
              <a:t>yfirlit</a:t>
            </a:r>
            <a:endParaRPr lang="en-US" sz="3000" dirty="0">
              <a:solidFill>
                <a:srgbClr val="FFFFFF"/>
              </a:solidFill>
            </a:endParaRP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C0EA48B0-8678-4D28-A770-DAD56EF68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214463"/>
            <a:ext cx="10018713" cy="4037046"/>
          </a:xfrm>
        </p:spPr>
        <p:txBody>
          <a:bodyPr anchor="ctr">
            <a:normAutofit fontScale="85000" lnSpcReduction="20000"/>
          </a:bodyPr>
          <a:lstStyle/>
          <a:p>
            <a:endParaRPr lang="en-US" dirty="0"/>
          </a:p>
          <a:p>
            <a:r>
              <a:rPr lang="en-US" dirty="0" err="1"/>
              <a:t>Framlög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jöfnunarkerfsins</a:t>
            </a:r>
            <a:r>
              <a:rPr lang="en-US" dirty="0"/>
              <a:t> er fest í </a:t>
            </a:r>
            <a:r>
              <a:rPr lang="en-US" dirty="0" err="1"/>
              <a:t>fjárlögum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er </a:t>
            </a:r>
            <a:r>
              <a:rPr lang="en-US" dirty="0" err="1"/>
              <a:t>ákveðið</a:t>
            </a:r>
            <a:r>
              <a:rPr lang="en-US" dirty="0"/>
              <a:t> í </a:t>
            </a:r>
            <a:r>
              <a:rPr lang="en-US" dirty="0" err="1"/>
              <a:t>samningum</a:t>
            </a:r>
            <a:r>
              <a:rPr lang="en-US" dirty="0"/>
              <a:t> / </a:t>
            </a:r>
            <a:r>
              <a:rPr lang="en-US" dirty="0" err="1"/>
              <a:t>eftir</a:t>
            </a:r>
            <a:r>
              <a:rPr lang="en-US" dirty="0"/>
              <a:t> </a:t>
            </a:r>
            <a:r>
              <a:rPr lang="en-US" dirty="0" err="1"/>
              <a:t>samtal</a:t>
            </a:r>
            <a:r>
              <a:rPr lang="en-US" dirty="0"/>
              <a:t> milli </a:t>
            </a:r>
            <a:r>
              <a:rPr lang="en-US" dirty="0" err="1"/>
              <a:t>ríkis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sveitarfélaga</a:t>
            </a:r>
            <a:r>
              <a:rPr lang="en-US" dirty="0"/>
              <a:t> í D, N, S </a:t>
            </a:r>
            <a:r>
              <a:rPr lang="en-US" dirty="0" err="1"/>
              <a:t>og</a:t>
            </a:r>
            <a:r>
              <a:rPr lang="en-US" dirty="0"/>
              <a:t> F.</a:t>
            </a:r>
          </a:p>
          <a:p>
            <a:r>
              <a:rPr lang="en-US" dirty="0" err="1"/>
              <a:t>Viðræðurnar</a:t>
            </a:r>
            <a:r>
              <a:rPr lang="en-US" dirty="0"/>
              <a:t> </a:t>
            </a:r>
            <a:r>
              <a:rPr lang="en-US" dirty="0" err="1"/>
              <a:t>eru</a:t>
            </a:r>
            <a:r>
              <a:rPr lang="en-US" dirty="0"/>
              <a:t> </a:t>
            </a:r>
            <a:r>
              <a:rPr lang="en-US" dirty="0" err="1"/>
              <a:t>misformlegar</a:t>
            </a:r>
            <a:endParaRPr lang="en-US" dirty="0"/>
          </a:p>
          <a:p>
            <a:pPr lvl="1"/>
            <a:r>
              <a:rPr lang="en-US" dirty="0"/>
              <a:t>Í </a:t>
            </a:r>
            <a:r>
              <a:rPr lang="en-US" dirty="0" err="1"/>
              <a:t>Danmörku</a:t>
            </a:r>
            <a:r>
              <a:rPr lang="en-US" dirty="0"/>
              <a:t> </a:t>
            </a:r>
            <a:r>
              <a:rPr lang="en-US" dirty="0" err="1"/>
              <a:t>eru</a:t>
            </a:r>
            <a:r>
              <a:rPr lang="en-US" dirty="0"/>
              <a:t> </a:t>
            </a:r>
            <a:r>
              <a:rPr lang="en-US" dirty="0" err="1"/>
              <a:t>þær</a:t>
            </a:r>
            <a:r>
              <a:rPr lang="en-US" dirty="0"/>
              <a:t> </a:t>
            </a:r>
            <a:r>
              <a:rPr lang="en-US" dirty="0" err="1"/>
              <a:t>mjög</a:t>
            </a:r>
            <a:r>
              <a:rPr lang="en-US" dirty="0"/>
              <a:t> </a:t>
            </a:r>
            <a:r>
              <a:rPr lang="en-US" dirty="0" err="1"/>
              <a:t>formfastar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byggja</a:t>
            </a:r>
            <a:r>
              <a:rPr lang="en-US" dirty="0"/>
              <a:t> á </a:t>
            </a:r>
            <a:r>
              <a:rPr lang="en-US" dirty="0" err="1"/>
              <a:t>áratuga</a:t>
            </a:r>
            <a:r>
              <a:rPr lang="en-US" dirty="0"/>
              <a:t> </a:t>
            </a:r>
            <a:r>
              <a:rPr lang="en-US" dirty="0" err="1"/>
              <a:t>hefð</a:t>
            </a:r>
            <a:endParaRPr lang="en-US" dirty="0"/>
          </a:p>
          <a:p>
            <a:pPr lvl="1"/>
            <a:r>
              <a:rPr lang="en-US" dirty="0"/>
              <a:t>Í </a:t>
            </a:r>
            <a:r>
              <a:rPr lang="en-US" dirty="0" err="1"/>
              <a:t>Noregi</a:t>
            </a:r>
            <a:r>
              <a:rPr lang="en-US" dirty="0"/>
              <a:t> er </a:t>
            </a:r>
            <a:r>
              <a:rPr lang="en-US" dirty="0" err="1"/>
              <a:t>hefur</a:t>
            </a:r>
            <a:r>
              <a:rPr lang="en-US" dirty="0"/>
              <a:t> </a:t>
            </a:r>
            <a:r>
              <a:rPr lang="en-US" dirty="0" err="1"/>
              <a:t>verið</a:t>
            </a:r>
            <a:r>
              <a:rPr lang="en-US" dirty="0"/>
              <a:t> </a:t>
            </a:r>
            <a:r>
              <a:rPr lang="en-US" dirty="0" err="1"/>
              <a:t>samið</a:t>
            </a:r>
            <a:r>
              <a:rPr lang="en-US" dirty="0"/>
              <a:t> </a:t>
            </a:r>
            <a:r>
              <a:rPr lang="en-US" dirty="0" err="1"/>
              <a:t>árlega</a:t>
            </a:r>
            <a:r>
              <a:rPr lang="en-US" dirty="0"/>
              <a:t> </a:t>
            </a:r>
            <a:r>
              <a:rPr lang="en-US" dirty="0" err="1"/>
              <a:t>frá</a:t>
            </a:r>
            <a:r>
              <a:rPr lang="en-US" dirty="0"/>
              <a:t> </a:t>
            </a:r>
            <a:r>
              <a:rPr lang="en-US" dirty="0" err="1"/>
              <a:t>aldamótum</a:t>
            </a:r>
            <a:r>
              <a:rPr lang="en-US" dirty="0"/>
              <a:t> um </a:t>
            </a:r>
            <a:r>
              <a:rPr lang="en-US" dirty="0" err="1"/>
              <a:t>fjárhagsleg</a:t>
            </a:r>
            <a:r>
              <a:rPr lang="en-US" dirty="0"/>
              <a:t> </a:t>
            </a:r>
            <a:r>
              <a:rPr lang="en-US" dirty="0" err="1"/>
              <a:t>áhrif</a:t>
            </a:r>
            <a:r>
              <a:rPr lang="en-US" dirty="0"/>
              <a:t> </a:t>
            </a:r>
            <a:r>
              <a:rPr lang="en-US" dirty="0" err="1"/>
              <a:t>breytinga</a:t>
            </a:r>
            <a:r>
              <a:rPr lang="en-US" dirty="0"/>
              <a:t> á </a:t>
            </a:r>
            <a:r>
              <a:rPr lang="en-US" dirty="0" err="1"/>
              <a:t>verkaskiptingu</a:t>
            </a:r>
            <a:r>
              <a:rPr lang="en-US" dirty="0"/>
              <a:t> </a:t>
            </a:r>
            <a:r>
              <a:rPr lang="en-US" dirty="0" err="1"/>
              <a:t>ríkis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sveitarfélaga</a:t>
            </a:r>
            <a:endParaRPr lang="en-US" dirty="0"/>
          </a:p>
          <a:p>
            <a:pPr lvl="1"/>
            <a:r>
              <a:rPr lang="en-US" dirty="0" err="1"/>
              <a:t>Minnst</a:t>
            </a:r>
            <a:r>
              <a:rPr lang="en-US" dirty="0"/>
              <a:t> </a:t>
            </a:r>
            <a:r>
              <a:rPr lang="en-US" dirty="0" err="1"/>
              <a:t>formfesta</a:t>
            </a:r>
            <a:r>
              <a:rPr lang="en-US" dirty="0"/>
              <a:t> er í </a:t>
            </a:r>
            <a:r>
              <a:rPr lang="en-US" dirty="0" err="1"/>
              <a:t>Svíþjóð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Finnlandi</a:t>
            </a:r>
            <a:r>
              <a:rPr lang="en-US" dirty="0"/>
              <a:t> </a:t>
            </a:r>
            <a:r>
              <a:rPr lang="en-US" dirty="0" err="1"/>
              <a:t>varðandi</a:t>
            </a:r>
            <a:r>
              <a:rPr lang="en-US" dirty="0"/>
              <a:t> </a:t>
            </a:r>
            <a:r>
              <a:rPr lang="en-US" dirty="0" err="1"/>
              <a:t>samskipti</a:t>
            </a:r>
            <a:r>
              <a:rPr lang="en-US" dirty="0"/>
              <a:t> </a:t>
            </a:r>
            <a:r>
              <a:rPr lang="en-US" dirty="0" err="1"/>
              <a:t>ríkis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sveitarfélaga</a:t>
            </a:r>
            <a:r>
              <a:rPr lang="en-US" dirty="0"/>
              <a:t> um </a:t>
            </a:r>
            <a:r>
              <a:rPr lang="en-US" dirty="0" err="1"/>
              <a:t>heildarframlög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jöfnunarkerfisins</a:t>
            </a:r>
            <a:r>
              <a:rPr lang="en-US" dirty="0"/>
              <a:t>. </a:t>
            </a:r>
            <a:r>
              <a:rPr lang="en-US" dirty="0" err="1"/>
              <a:t>Samskiptin</a:t>
            </a:r>
            <a:r>
              <a:rPr lang="en-US" dirty="0"/>
              <a:t> </a:t>
            </a:r>
            <a:r>
              <a:rPr lang="en-US" dirty="0" err="1"/>
              <a:t>líkjast</a:t>
            </a:r>
            <a:r>
              <a:rPr lang="en-US" dirty="0"/>
              <a:t> </a:t>
            </a:r>
            <a:r>
              <a:rPr lang="en-US" dirty="0" err="1"/>
              <a:t>meir</a:t>
            </a:r>
            <a:r>
              <a:rPr lang="en-US" dirty="0"/>
              <a:t> </a:t>
            </a:r>
            <a:r>
              <a:rPr lang="en-US" dirty="0" err="1"/>
              <a:t>tilkynningu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hálfu</a:t>
            </a:r>
            <a:r>
              <a:rPr lang="en-US" dirty="0"/>
              <a:t> </a:t>
            </a:r>
            <a:r>
              <a:rPr lang="en-US" dirty="0" err="1"/>
              <a:t>ríkisins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formlegum</a:t>
            </a:r>
            <a:r>
              <a:rPr lang="en-US" dirty="0"/>
              <a:t> </a:t>
            </a:r>
            <a:r>
              <a:rPr lang="en-US" dirty="0" err="1"/>
              <a:t>viðræðum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Lagaumhverfi</a:t>
            </a:r>
            <a:r>
              <a:rPr lang="en-US" dirty="0"/>
              <a:t> um </a:t>
            </a:r>
            <a:r>
              <a:rPr lang="en-US" dirty="0" err="1"/>
              <a:t>fjármál</a:t>
            </a:r>
            <a:r>
              <a:rPr lang="en-US" dirty="0"/>
              <a:t> </a:t>
            </a:r>
            <a:r>
              <a:rPr lang="en-US" dirty="0" err="1"/>
              <a:t>sveitarfélaga</a:t>
            </a:r>
            <a:r>
              <a:rPr lang="en-US" dirty="0"/>
              <a:t> í </a:t>
            </a:r>
            <a:r>
              <a:rPr lang="en-US" dirty="0" err="1"/>
              <a:t>Svíþjóð</a:t>
            </a:r>
            <a:r>
              <a:rPr lang="en-US" dirty="0"/>
              <a:t> er </a:t>
            </a:r>
            <a:r>
              <a:rPr lang="en-US" dirty="0" err="1"/>
              <a:t>mjög</a:t>
            </a:r>
            <a:r>
              <a:rPr lang="en-US" dirty="0"/>
              <a:t> </a:t>
            </a:r>
            <a:r>
              <a:rPr lang="en-US" dirty="0" err="1"/>
              <a:t>vandað</a:t>
            </a:r>
            <a:endParaRPr lang="en-US" dirty="0"/>
          </a:p>
          <a:p>
            <a:r>
              <a:rPr lang="en-US" dirty="0"/>
              <a:t>Í </a:t>
            </a:r>
            <a:r>
              <a:rPr lang="en-US" dirty="0" err="1"/>
              <a:t>öllum</a:t>
            </a:r>
            <a:r>
              <a:rPr lang="en-US" dirty="0"/>
              <a:t> </a:t>
            </a:r>
            <a:r>
              <a:rPr lang="en-US" dirty="0" err="1"/>
              <a:t>öðrum</a:t>
            </a:r>
            <a:r>
              <a:rPr lang="en-US" dirty="0"/>
              <a:t> </a:t>
            </a:r>
            <a:r>
              <a:rPr lang="en-US" dirty="0" err="1"/>
              <a:t>norrænum</a:t>
            </a:r>
            <a:r>
              <a:rPr lang="en-US" dirty="0"/>
              <a:t> </a:t>
            </a:r>
            <a:r>
              <a:rPr lang="en-US" dirty="0" err="1"/>
              <a:t>ríkjum</a:t>
            </a:r>
            <a:r>
              <a:rPr lang="en-US" dirty="0"/>
              <a:t> er </a:t>
            </a:r>
            <a:r>
              <a:rPr lang="en-US" dirty="0" err="1"/>
              <a:t>mikil</a:t>
            </a:r>
            <a:r>
              <a:rPr lang="en-US" dirty="0"/>
              <a:t> </a:t>
            </a:r>
            <a:r>
              <a:rPr lang="en-US" dirty="0" err="1"/>
              <a:t>áhersla</a:t>
            </a:r>
            <a:r>
              <a:rPr lang="en-US" dirty="0"/>
              <a:t> </a:t>
            </a:r>
            <a:r>
              <a:rPr lang="en-US" dirty="0" err="1"/>
              <a:t>lögð</a:t>
            </a:r>
            <a:r>
              <a:rPr lang="en-US" dirty="0"/>
              <a:t> á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jafna</a:t>
            </a:r>
            <a:r>
              <a:rPr lang="en-US" dirty="0"/>
              <a:t> </a:t>
            </a:r>
            <a:r>
              <a:rPr lang="en-US" dirty="0" err="1"/>
              <a:t>fjárhagslegan</a:t>
            </a:r>
            <a:r>
              <a:rPr lang="en-US" dirty="0"/>
              <a:t> </a:t>
            </a:r>
            <a:r>
              <a:rPr lang="en-US" dirty="0" err="1"/>
              <a:t>aðstöðumun</a:t>
            </a:r>
            <a:r>
              <a:rPr lang="en-US" dirty="0"/>
              <a:t> </a:t>
            </a:r>
            <a:r>
              <a:rPr lang="en-US" dirty="0" err="1"/>
              <a:t>sveitarfélaga</a:t>
            </a:r>
            <a:r>
              <a:rPr lang="en-US" dirty="0"/>
              <a:t>, </a:t>
            </a:r>
            <a:r>
              <a:rPr lang="en-US" dirty="0" err="1"/>
              <a:t>bæði</a:t>
            </a:r>
            <a:r>
              <a:rPr lang="en-US" dirty="0"/>
              <a:t> </a:t>
            </a:r>
            <a:r>
              <a:rPr lang="en-US" dirty="0" err="1"/>
              <a:t>teknamegin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gjaldamegin</a:t>
            </a:r>
            <a:r>
              <a:rPr lang="en-US" dirty="0"/>
              <a:t> </a:t>
            </a:r>
            <a:r>
              <a:rPr lang="en-US" dirty="0" err="1"/>
              <a:t>með</a:t>
            </a:r>
            <a:r>
              <a:rPr lang="en-US" dirty="0"/>
              <a:t> </a:t>
            </a:r>
            <a:r>
              <a:rPr lang="en-US" dirty="0" err="1"/>
              <a:t>innri</a:t>
            </a:r>
            <a:r>
              <a:rPr lang="en-US" dirty="0"/>
              <a:t> </a:t>
            </a:r>
            <a:r>
              <a:rPr lang="en-US" dirty="0" err="1"/>
              <a:t>millifærslum</a:t>
            </a:r>
            <a:r>
              <a:rPr lang="en-US" dirty="0"/>
              <a:t>.  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383C2-AC08-42A1-9CD6-DE77ACE98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FFB1A-4659-4B2D-BA2F-AF4CAAAD469A}" type="datetime1">
              <a:rPr lang="en-US" smtClean="0"/>
              <a:t>11/23/2021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0C492-CDFB-4C57-B91F-50A058BE5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2279" y="5865519"/>
            <a:ext cx="7084177" cy="365125"/>
          </a:xfrm>
        </p:spPr>
        <p:txBody>
          <a:bodyPr/>
          <a:lstStyle/>
          <a:p>
            <a:r>
              <a:rPr lang="en-US" dirty="0"/>
              <a:t>GAJ </a:t>
            </a:r>
            <a:r>
              <a:rPr lang="en-US" dirty="0" err="1"/>
              <a:t>ráðgjöf</a:t>
            </a:r>
            <a:r>
              <a:rPr lang="en-US" dirty="0"/>
              <a:t> </a:t>
            </a:r>
            <a:r>
              <a:rPr lang="en-US" dirty="0" err="1"/>
              <a:t>slf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4C79CD-3E85-447C-8DA8-578AB8536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22844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5C9B1-63F9-499A-89DF-F290FF8A4C39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3000" dirty="0" err="1">
                <a:solidFill>
                  <a:srgbClr val="FFFFFF"/>
                </a:solidFill>
              </a:rPr>
              <a:t>Jöfnunarkerfið</a:t>
            </a:r>
            <a:r>
              <a:rPr lang="en-US" sz="3000" dirty="0">
                <a:solidFill>
                  <a:srgbClr val="FFFFFF"/>
                </a:solidFill>
              </a:rPr>
              <a:t> í </a:t>
            </a:r>
            <a:r>
              <a:rPr lang="en-US" sz="3000" dirty="0" err="1">
                <a:solidFill>
                  <a:srgbClr val="FFFFFF"/>
                </a:solidFill>
              </a:rPr>
              <a:t>öðrum</a:t>
            </a:r>
            <a:r>
              <a:rPr lang="en-US" sz="3000" dirty="0">
                <a:solidFill>
                  <a:srgbClr val="FFFFFF"/>
                </a:solidFill>
              </a:rPr>
              <a:t> </a:t>
            </a:r>
            <a:r>
              <a:rPr lang="en-US" sz="3000" dirty="0" err="1">
                <a:solidFill>
                  <a:srgbClr val="FFFFFF"/>
                </a:solidFill>
              </a:rPr>
              <a:t>norrænum</a:t>
            </a:r>
            <a:r>
              <a:rPr lang="en-US" sz="3000" dirty="0">
                <a:solidFill>
                  <a:srgbClr val="FFFFFF"/>
                </a:solidFill>
              </a:rPr>
              <a:t> </a:t>
            </a:r>
            <a:r>
              <a:rPr lang="en-US" sz="3000" dirty="0" err="1">
                <a:solidFill>
                  <a:srgbClr val="FFFFFF"/>
                </a:solidFill>
              </a:rPr>
              <a:t>ríkjum</a:t>
            </a:r>
            <a:r>
              <a:rPr lang="en-US" sz="3000" dirty="0">
                <a:solidFill>
                  <a:srgbClr val="FFFFFF"/>
                </a:solidFill>
              </a:rPr>
              <a:t>, </a:t>
            </a:r>
            <a:br>
              <a:rPr lang="en-US" sz="3000" dirty="0">
                <a:solidFill>
                  <a:srgbClr val="FFFFFF"/>
                </a:solidFill>
              </a:rPr>
            </a:br>
            <a:r>
              <a:rPr lang="en-US" sz="3000" dirty="0">
                <a:solidFill>
                  <a:srgbClr val="FFFFFF"/>
                </a:solidFill>
              </a:rPr>
              <a:t>- </a:t>
            </a:r>
            <a:r>
              <a:rPr lang="en-US" sz="3000" dirty="0" err="1">
                <a:solidFill>
                  <a:srgbClr val="FFFFFF"/>
                </a:solidFill>
              </a:rPr>
              <a:t>samandregið</a:t>
            </a:r>
            <a:r>
              <a:rPr lang="en-US" sz="3000" dirty="0">
                <a:solidFill>
                  <a:srgbClr val="FFFFFF"/>
                </a:solidFill>
              </a:rPr>
              <a:t> </a:t>
            </a:r>
            <a:r>
              <a:rPr lang="en-US" sz="3000" dirty="0" err="1">
                <a:solidFill>
                  <a:srgbClr val="FFFFFF"/>
                </a:solidFill>
              </a:rPr>
              <a:t>yfirlit</a:t>
            </a:r>
            <a:endParaRPr lang="en-US" sz="3000" dirty="0">
              <a:solidFill>
                <a:srgbClr val="FFFFFF"/>
              </a:solidFill>
            </a:endParaRP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C0EA48B0-8678-4D28-A770-DAD56EF68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401079"/>
            <a:ext cx="10018713" cy="4037046"/>
          </a:xfrm>
        </p:spPr>
        <p:txBody>
          <a:bodyPr anchor="ctr">
            <a:normAutofit fontScale="85000" lnSpcReduction="20000"/>
          </a:bodyPr>
          <a:lstStyle/>
          <a:p>
            <a:endParaRPr lang="en-US" dirty="0"/>
          </a:p>
          <a:p>
            <a:r>
              <a:rPr lang="en-US" dirty="0" err="1"/>
              <a:t>Jöfnunarkerfi</a:t>
            </a:r>
            <a:r>
              <a:rPr lang="en-US" dirty="0"/>
              <a:t> </a:t>
            </a:r>
            <a:r>
              <a:rPr lang="en-US" dirty="0" err="1"/>
              <a:t>sveitarfélaga</a:t>
            </a:r>
            <a:r>
              <a:rPr lang="en-US" dirty="0"/>
              <a:t> er á </a:t>
            </a:r>
            <a:r>
              <a:rPr lang="en-US" dirty="0" err="1"/>
              <a:t>meginábyrgð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framkvæmt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fjármálaráðuneyti</a:t>
            </a:r>
            <a:r>
              <a:rPr lang="en-US" dirty="0"/>
              <a:t> D, S </a:t>
            </a:r>
            <a:r>
              <a:rPr lang="en-US" dirty="0" err="1"/>
              <a:t>og</a:t>
            </a:r>
            <a:r>
              <a:rPr lang="en-US" dirty="0"/>
              <a:t> F. </a:t>
            </a:r>
            <a:r>
              <a:rPr lang="en-US" dirty="0" err="1"/>
              <a:t>Kommunal</a:t>
            </a:r>
            <a:r>
              <a:rPr lang="en-US" dirty="0"/>
              <a:t>-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moderniseringsdepartementet</a:t>
            </a:r>
            <a:r>
              <a:rPr lang="en-US" dirty="0"/>
              <a:t> </a:t>
            </a:r>
            <a:r>
              <a:rPr lang="en-US" dirty="0" err="1"/>
              <a:t>sér</a:t>
            </a:r>
            <a:r>
              <a:rPr lang="en-US" dirty="0"/>
              <a:t> um </a:t>
            </a:r>
            <a:r>
              <a:rPr lang="en-US" dirty="0" err="1"/>
              <a:t>útfærsluna</a:t>
            </a:r>
            <a:r>
              <a:rPr lang="en-US" dirty="0"/>
              <a:t> í N. </a:t>
            </a:r>
          </a:p>
          <a:p>
            <a:pPr lvl="1"/>
            <a:r>
              <a:rPr lang="en-US" dirty="0" err="1"/>
              <a:t>Verkefnið</a:t>
            </a:r>
            <a:r>
              <a:rPr lang="en-US" dirty="0"/>
              <a:t> </a:t>
            </a:r>
            <a:r>
              <a:rPr lang="en-US" dirty="0" err="1"/>
              <a:t>fellur</a:t>
            </a:r>
            <a:r>
              <a:rPr lang="en-US" dirty="0"/>
              <a:t> </a:t>
            </a:r>
            <a:r>
              <a:rPr lang="en-US" dirty="0" err="1"/>
              <a:t>undir</a:t>
            </a:r>
            <a:r>
              <a:rPr lang="en-US" dirty="0"/>
              <a:t> </a:t>
            </a:r>
            <a:r>
              <a:rPr lang="en-US" dirty="0" err="1"/>
              <a:t>hefðbundin</a:t>
            </a:r>
            <a:r>
              <a:rPr lang="en-US" dirty="0"/>
              <a:t> </a:t>
            </a:r>
            <a:r>
              <a:rPr lang="en-US" dirty="0" err="1"/>
              <a:t>verkefni</a:t>
            </a:r>
            <a:r>
              <a:rPr lang="en-US" dirty="0"/>
              <a:t> </a:t>
            </a:r>
            <a:r>
              <a:rPr lang="en-US" dirty="0" err="1"/>
              <a:t>ráðuneytisins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er </a:t>
            </a:r>
            <a:r>
              <a:rPr lang="en-US" dirty="0" err="1"/>
              <a:t>framkvæmt</a:t>
            </a:r>
            <a:r>
              <a:rPr lang="en-US" dirty="0"/>
              <a:t> </a:t>
            </a:r>
            <a:r>
              <a:rPr lang="en-US" dirty="0" err="1"/>
              <a:t>samkvæmt</a:t>
            </a:r>
            <a:r>
              <a:rPr lang="en-US" dirty="0"/>
              <a:t> </a:t>
            </a:r>
            <a:r>
              <a:rPr lang="en-US" dirty="0" err="1"/>
              <a:t>gildandi</a:t>
            </a:r>
            <a:r>
              <a:rPr lang="en-US" dirty="0"/>
              <a:t> </a:t>
            </a:r>
            <a:r>
              <a:rPr lang="en-US" dirty="0" err="1"/>
              <a:t>regluverki</a:t>
            </a:r>
            <a:endParaRPr lang="en-US" dirty="0"/>
          </a:p>
          <a:p>
            <a:pPr lvl="1"/>
            <a:r>
              <a:rPr lang="en-US" dirty="0" err="1"/>
              <a:t>Héröðin</a:t>
            </a:r>
            <a:r>
              <a:rPr lang="en-US" dirty="0"/>
              <a:t> </a:t>
            </a:r>
            <a:r>
              <a:rPr lang="en-US" dirty="0" err="1"/>
              <a:t>hafa</a:t>
            </a:r>
            <a:r>
              <a:rPr lang="en-US" dirty="0"/>
              <a:t> í </a:t>
            </a:r>
            <a:r>
              <a:rPr lang="en-US" dirty="0" err="1"/>
              <a:t>sumum</a:t>
            </a:r>
            <a:r>
              <a:rPr lang="en-US" dirty="0"/>
              <a:t> </a:t>
            </a:r>
            <a:r>
              <a:rPr lang="en-US" dirty="0" err="1"/>
              <a:t>tilvikum</a:t>
            </a:r>
            <a:r>
              <a:rPr lang="en-US" dirty="0"/>
              <a:t> </a:t>
            </a:r>
            <a:r>
              <a:rPr lang="en-US" dirty="0" err="1"/>
              <a:t>hlutverki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gegna</a:t>
            </a:r>
            <a:r>
              <a:rPr lang="en-US" dirty="0"/>
              <a:t> um </a:t>
            </a:r>
            <a:r>
              <a:rPr lang="en-US" dirty="0" err="1"/>
              <a:t>útdeilingu</a:t>
            </a:r>
            <a:r>
              <a:rPr lang="en-US" dirty="0"/>
              <a:t> </a:t>
            </a:r>
            <a:r>
              <a:rPr lang="en-US" dirty="0" err="1"/>
              <a:t>jöfnunarframlaga</a:t>
            </a:r>
            <a:endParaRPr lang="en-US" dirty="0"/>
          </a:p>
          <a:p>
            <a:r>
              <a:rPr lang="en-US" dirty="0" err="1"/>
              <a:t>Ísland</a:t>
            </a:r>
            <a:r>
              <a:rPr lang="en-US" dirty="0"/>
              <a:t> er </a:t>
            </a:r>
            <a:r>
              <a:rPr lang="en-US" dirty="0" err="1"/>
              <a:t>hið</a:t>
            </a:r>
            <a:r>
              <a:rPr lang="en-US" dirty="0"/>
              <a:t> eina </a:t>
            </a:r>
            <a:r>
              <a:rPr lang="en-US" dirty="0" err="1"/>
              <a:t>af</a:t>
            </a:r>
            <a:r>
              <a:rPr lang="en-US" dirty="0"/>
              <a:t> hinum </a:t>
            </a:r>
            <a:r>
              <a:rPr lang="en-US" dirty="0" err="1"/>
              <a:t>norrænu</a:t>
            </a:r>
            <a:r>
              <a:rPr lang="en-US" dirty="0"/>
              <a:t> </a:t>
            </a:r>
            <a:r>
              <a:rPr lang="en-US" dirty="0" err="1"/>
              <a:t>ríkjum</a:t>
            </a:r>
            <a:r>
              <a:rPr lang="en-US" dirty="0"/>
              <a:t> </a:t>
            </a:r>
            <a:r>
              <a:rPr lang="en-US" dirty="0" err="1"/>
              <a:t>þar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hefur</a:t>
            </a:r>
            <a:r>
              <a:rPr lang="en-US" dirty="0"/>
              <a:t> </a:t>
            </a:r>
            <a:r>
              <a:rPr lang="en-US" dirty="0" err="1"/>
              <a:t>verið</a:t>
            </a:r>
            <a:r>
              <a:rPr lang="en-US" dirty="0"/>
              <a:t> sett </a:t>
            </a:r>
            <a:r>
              <a:rPr lang="en-US" dirty="0" err="1"/>
              <a:t>upp</a:t>
            </a:r>
            <a:r>
              <a:rPr lang="en-US" dirty="0"/>
              <a:t> </a:t>
            </a:r>
            <a:r>
              <a:rPr lang="en-US" dirty="0" err="1"/>
              <a:t>sérstök</a:t>
            </a:r>
            <a:r>
              <a:rPr lang="en-US" dirty="0"/>
              <a:t> stofnun </a:t>
            </a:r>
            <a:r>
              <a:rPr lang="en-US" dirty="0" err="1"/>
              <a:t>sem</a:t>
            </a:r>
            <a:r>
              <a:rPr lang="en-US" dirty="0"/>
              <a:t> fer </a:t>
            </a:r>
            <a:r>
              <a:rPr lang="en-US" dirty="0" err="1"/>
              <a:t>með</a:t>
            </a:r>
            <a:r>
              <a:rPr lang="en-US" dirty="0"/>
              <a:t> </a:t>
            </a:r>
            <a:r>
              <a:rPr lang="en-US" dirty="0" err="1"/>
              <a:t>framkvæmd</a:t>
            </a:r>
            <a:r>
              <a:rPr lang="en-US" dirty="0"/>
              <a:t> á </a:t>
            </a:r>
            <a:r>
              <a:rPr lang="en-US" dirty="0" err="1"/>
              <a:t>jöfnunaraðgerðum</a:t>
            </a:r>
            <a:r>
              <a:rPr lang="en-US" dirty="0"/>
              <a:t> </a:t>
            </a:r>
            <a:r>
              <a:rPr lang="en-US" dirty="0" err="1"/>
              <a:t>sveitarstjórnarstigsins</a:t>
            </a:r>
            <a:r>
              <a:rPr lang="en-US" dirty="0"/>
              <a:t> </a:t>
            </a:r>
          </a:p>
          <a:p>
            <a:r>
              <a:rPr lang="en-US" dirty="0" err="1"/>
              <a:t>Ísland</a:t>
            </a:r>
            <a:r>
              <a:rPr lang="en-US" dirty="0"/>
              <a:t> er </a:t>
            </a:r>
            <a:r>
              <a:rPr lang="en-US" dirty="0" err="1"/>
              <a:t>hið</a:t>
            </a:r>
            <a:r>
              <a:rPr lang="en-US" dirty="0"/>
              <a:t> eina </a:t>
            </a:r>
            <a:r>
              <a:rPr lang="en-US" dirty="0" err="1"/>
              <a:t>af</a:t>
            </a:r>
            <a:r>
              <a:rPr lang="en-US" dirty="0"/>
              <a:t> hinum </a:t>
            </a:r>
            <a:r>
              <a:rPr lang="en-US" dirty="0" err="1"/>
              <a:t>norrænu</a:t>
            </a:r>
            <a:r>
              <a:rPr lang="en-US" dirty="0"/>
              <a:t> </a:t>
            </a:r>
            <a:r>
              <a:rPr lang="en-US" dirty="0" err="1"/>
              <a:t>ríkjum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fjármagnar</a:t>
            </a:r>
            <a:r>
              <a:rPr lang="en-US" dirty="0"/>
              <a:t> </a:t>
            </a:r>
            <a:r>
              <a:rPr lang="en-US" dirty="0" err="1"/>
              <a:t>jöfnunarkerfi</a:t>
            </a:r>
            <a:r>
              <a:rPr lang="en-US" dirty="0"/>
              <a:t> </a:t>
            </a:r>
            <a:r>
              <a:rPr lang="en-US" dirty="0" err="1"/>
              <a:t>sveitarfélaga</a:t>
            </a:r>
            <a:r>
              <a:rPr lang="en-US" dirty="0"/>
              <a:t> </a:t>
            </a:r>
            <a:r>
              <a:rPr lang="en-US" dirty="0" err="1"/>
              <a:t>með</a:t>
            </a:r>
            <a:r>
              <a:rPr lang="en-US" dirty="0"/>
              <a:t> </a:t>
            </a:r>
            <a:r>
              <a:rPr lang="en-US" dirty="0" err="1"/>
              <a:t>lögbundnu</a:t>
            </a:r>
            <a:r>
              <a:rPr lang="en-US" dirty="0"/>
              <a:t> </a:t>
            </a:r>
            <a:r>
              <a:rPr lang="en-US" dirty="0" err="1"/>
              <a:t>hlutfalli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breytilegum</a:t>
            </a:r>
            <a:r>
              <a:rPr lang="en-US" dirty="0"/>
              <a:t> </a:t>
            </a:r>
            <a:r>
              <a:rPr lang="en-US" dirty="0" err="1"/>
              <a:t>stofnum</a:t>
            </a:r>
            <a:endParaRPr lang="en-US" dirty="0"/>
          </a:p>
          <a:p>
            <a:r>
              <a:rPr lang="en-US" dirty="0" err="1"/>
              <a:t>Rekstur</a:t>
            </a:r>
            <a:r>
              <a:rPr lang="en-US" dirty="0"/>
              <a:t> </a:t>
            </a:r>
            <a:r>
              <a:rPr lang="en-US" dirty="0" err="1"/>
              <a:t>samtaka</a:t>
            </a:r>
            <a:r>
              <a:rPr lang="en-US" dirty="0"/>
              <a:t> </a:t>
            </a:r>
            <a:r>
              <a:rPr lang="en-US" dirty="0" err="1"/>
              <a:t>sveitarfélaga</a:t>
            </a:r>
            <a:r>
              <a:rPr lang="en-US" dirty="0"/>
              <a:t> er ekki </a:t>
            </a:r>
            <a:r>
              <a:rPr lang="en-US" dirty="0" err="1"/>
              <a:t>fjármagnaður</a:t>
            </a:r>
            <a:r>
              <a:rPr lang="en-US" dirty="0"/>
              <a:t> í </a:t>
            </a:r>
            <a:r>
              <a:rPr lang="en-US" dirty="0" err="1"/>
              <a:t>gegnum</a:t>
            </a:r>
            <a:r>
              <a:rPr lang="en-US" dirty="0"/>
              <a:t> </a:t>
            </a:r>
            <a:r>
              <a:rPr lang="en-US" dirty="0" err="1"/>
              <a:t>jöfnunarkerfi</a:t>
            </a:r>
            <a:r>
              <a:rPr lang="en-US" dirty="0"/>
              <a:t> </a:t>
            </a:r>
            <a:r>
              <a:rPr lang="en-US" dirty="0" err="1"/>
              <a:t>sveitarfélaganna</a:t>
            </a:r>
            <a:r>
              <a:rPr lang="en-US" dirty="0"/>
              <a:t> í </a:t>
            </a:r>
            <a:r>
              <a:rPr lang="en-US" dirty="0" err="1"/>
              <a:t>öðrum</a:t>
            </a:r>
            <a:r>
              <a:rPr lang="en-US" dirty="0"/>
              <a:t> </a:t>
            </a:r>
            <a:r>
              <a:rPr lang="en-US" dirty="0" err="1"/>
              <a:t>norrænum</a:t>
            </a:r>
            <a:r>
              <a:rPr lang="en-US" dirty="0"/>
              <a:t> </a:t>
            </a:r>
            <a:r>
              <a:rPr lang="en-US" dirty="0" err="1"/>
              <a:t>ríkjum</a:t>
            </a:r>
            <a:r>
              <a:rPr lang="en-US" dirty="0"/>
              <a:t> </a:t>
            </a:r>
            <a:r>
              <a:rPr lang="en-US" dirty="0" err="1"/>
              <a:t>heldur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viðkomandi</a:t>
            </a:r>
            <a:r>
              <a:rPr lang="en-US" dirty="0"/>
              <a:t> </a:t>
            </a:r>
            <a:r>
              <a:rPr lang="en-US" dirty="0" err="1"/>
              <a:t>sveitarfélögum</a:t>
            </a:r>
            <a:r>
              <a:rPr lang="en-US" dirty="0"/>
              <a:t> </a:t>
            </a:r>
            <a:r>
              <a:rPr lang="en-US" dirty="0" err="1"/>
              <a:t>annars</a:t>
            </a:r>
            <a:r>
              <a:rPr lang="en-US" dirty="0"/>
              <a:t> </a:t>
            </a:r>
            <a:r>
              <a:rPr lang="en-US" dirty="0" err="1"/>
              <a:t>vegar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/</a:t>
            </a:r>
            <a:r>
              <a:rPr lang="en-US" dirty="0" err="1"/>
              <a:t>eða</a:t>
            </a:r>
            <a:r>
              <a:rPr lang="en-US" dirty="0"/>
              <a:t> </a:t>
            </a:r>
            <a:r>
              <a:rPr lang="en-US" dirty="0" err="1"/>
              <a:t>með</a:t>
            </a:r>
            <a:r>
              <a:rPr lang="en-US" dirty="0"/>
              <a:t> </a:t>
            </a:r>
            <a:r>
              <a:rPr lang="en-US" dirty="0" err="1"/>
              <a:t>sjálfsaflafé</a:t>
            </a:r>
            <a:r>
              <a:rPr lang="en-US" dirty="0"/>
              <a:t> </a:t>
            </a:r>
            <a:r>
              <a:rPr lang="en-US" dirty="0" err="1"/>
              <a:t>hins</a:t>
            </a:r>
            <a:r>
              <a:rPr lang="en-US" dirty="0"/>
              <a:t> </a:t>
            </a:r>
            <a:r>
              <a:rPr lang="en-US" dirty="0" err="1"/>
              <a:t>vegar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383C2-AC08-42A1-9CD6-DE77ACE98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FFB1A-4659-4B2D-BA2F-AF4CAAAD469A}" type="datetime1">
              <a:rPr lang="en-US" smtClean="0"/>
              <a:t>11/23/2021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0C492-CDFB-4C57-B91F-50A058BE5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GAJ </a:t>
            </a:r>
            <a:r>
              <a:rPr lang="en-US" dirty="0" err="1"/>
              <a:t>ráðgjöf</a:t>
            </a:r>
            <a:r>
              <a:rPr lang="en-US" dirty="0"/>
              <a:t> </a:t>
            </a:r>
            <a:r>
              <a:rPr lang="en-US" dirty="0" err="1"/>
              <a:t>slf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4C79CD-3E85-447C-8DA8-578AB8536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13522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5C9B1-63F9-499A-89DF-F290FF8A4C39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3000" dirty="0" err="1">
                <a:solidFill>
                  <a:srgbClr val="FFFFFF"/>
                </a:solidFill>
              </a:rPr>
              <a:t>Jöfnunarkerfið</a:t>
            </a:r>
            <a:r>
              <a:rPr lang="en-US" sz="3000" dirty="0">
                <a:solidFill>
                  <a:srgbClr val="FFFFFF"/>
                </a:solidFill>
              </a:rPr>
              <a:t> í </a:t>
            </a:r>
            <a:r>
              <a:rPr lang="en-US" sz="3000" dirty="0" err="1">
                <a:solidFill>
                  <a:srgbClr val="FFFFFF"/>
                </a:solidFill>
              </a:rPr>
              <a:t>öðrum</a:t>
            </a:r>
            <a:r>
              <a:rPr lang="en-US" sz="3000" dirty="0">
                <a:solidFill>
                  <a:srgbClr val="FFFFFF"/>
                </a:solidFill>
              </a:rPr>
              <a:t> </a:t>
            </a:r>
            <a:r>
              <a:rPr lang="en-US" sz="3000" dirty="0" err="1">
                <a:solidFill>
                  <a:srgbClr val="FFFFFF"/>
                </a:solidFill>
              </a:rPr>
              <a:t>norrænum</a:t>
            </a:r>
            <a:r>
              <a:rPr lang="en-US" sz="3000" dirty="0">
                <a:solidFill>
                  <a:srgbClr val="FFFFFF"/>
                </a:solidFill>
              </a:rPr>
              <a:t> </a:t>
            </a:r>
            <a:r>
              <a:rPr lang="en-US" sz="3000" dirty="0" err="1">
                <a:solidFill>
                  <a:srgbClr val="FFFFFF"/>
                </a:solidFill>
              </a:rPr>
              <a:t>ríkjum</a:t>
            </a:r>
            <a:r>
              <a:rPr lang="en-US" sz="3000" dirty="0">
                <a:solidFill>
                  <a:srgbClr val="FFFFFF"/>
                </a:solidFill>
              </a:rPr>
              <a:t>, </a:t>
            </a:r>
            <a:br>
              <a:rPr lang="en-US" sz="3000" dirty="0">
                <a:solidFill>
                  <a:srgbClr val="FFFFFF"/>
                </a:solidFill>
              </a:rPr>
            </a:br>
            <a:r>
              <a:rPr lang="en-US" sz="3000" dirty="0">
                <a:solidFill>
                  <a:srgbClr val="FFFFFF"/>
                </a:solidFill>
              </a:rPr>
              <a:t>- </a:t>
            </a:r>
            <a:r>
              <a:rPr lang="en-US" sz="3000" dirty="0" err="1">
                <a:solidFill>
                  <a:srgbClr val="FFFFFF"/>
                </a:solidFill>
              </a:rPr>
              <a:t>samandregið</a:t>
            </a:r>
            <a:r>
              <a:rPr lang="en-US" sz="3000" dirty="0">
                <a:solidFill>
                  <a:srgbClr val="FFFFFF"/>
                </a:solidFill>
              </a:rPr>
              <a:t> </a:t>
            </a:r>
            <a:r>
              <a:rPr lang="en-US" sz="3000" dirty="0" err="1">
                <a:solidFill>
                  <a:srgbClr val="FFFFFF"/>
                </a:solidFill>
              </a:rPr>
              <a:t>yfirlit</a:t>
            </a:r>
            <a:endParaRPr lang="en-US" sz="3000" dirty="0">
              <a:solidFill>
                <a:srgbClr val="FFFFFF"/>
              </a:solidFill>
            </a:endParaRP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C0EA48B0-8678-4D28-A770-DAD56EF68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2099052"/>
            <a:ext cx="10180948" cy="4283991"/>
          </a:xfrm>
        </p:spPr>
        <p:txBody>
          <a:bodyPr anchor="ctr">
            <a:normAutofit fontScale="77500" lnSpcReduction="20000"/>
          </a:bodyPr>
          <a:lstStyle/>
          <a:p>
            <a:endParaRPr lang="en-US" dirty="0"/>
          </a:p>
          <a:p>
            <a:r>
              <a:rPr lang="en-US" dirty="0" err="1"/>
              <a:t>Umræða</a:t>
            </a:r>
            <a:r>
              <a:rPr lang="en-US" dirty="0"/>
              <a:t> er </a:t>
            </a:r>
            <a:r>
              <a:rPr lang="en-US" dirty="0" err="1"/>
              <a:t>algeng</a:t>
            </a:r>
            <a:r>
              <a:rPr lang="en-US" dirty="0"/>
              <a:t> um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jöfnunarkerfin</a:t>
            </a:r>
            <a:r>
              <a:rPr lang="en-US" dirty="0"/>
              <a:t> </a:t>
            </a:r>
            <a:r>
              <a:rPr lang="en-US" dirty="0" err="1"/>
              <a:t>séu</a:t>
            </a:r>
            <a:r>
              <a:rPr lang="en-US" dirty="0"/>
              <a:t> of </a:t>
            </a:r>
            <a:r>
              <a:rPr lang="en-US" dirty="0" err="1"/>
              <a:t>flókin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ógegnsæ</a:t>
            </a:r>
            <a:endParaRPr lang="en-US" dirty="0"/>
          </a:p>
          <a:p>
            <a:r>
              <a:rPr lang="en-US" dirty="0" err="1"/>
              <a:t>Áhersla</a:t>
            </a:r>
            <a:r>
              <a:rPr lang="en-US" dirty="0"/>
              <a:t> er </a:t>
            </a:r>
            <a:r>
              <a:rPr lang="en-US" dirty="0" err="1"/>
              <a:t>lögð</a:t>
            </a:r>
            <a:r>
              <a:rPr lang="en-US" dirty="0"/>
              <a:t> á </a:t>
            </a:r>
            <a:r>
              <a:rPr lang="en-US" dirty="0" err="1"/>
              <a:t>að</a:t>
            </a:r>
            <a:r>
              <a:rPr lang="en-US" dirty="0"/>
              <a:t> oft </a:t>
            </a:r>
            <a:r>
              <a:rPr lang="en-US" dirty="0" err="1"/>
              <a:t>má</a:t>
            </a:r>
            <a:r>
              <a:rPr lang="en-US" dirty="0"/>
              <a:t> </a:t>
            </a:r>
            <a:r>
              <a:rPr lang="en-US" dirty="0" err="1"/>
              <a:t>draga</a:t>
            </a:r>
            <a:r>
              <a:rPr lang="en-US" dirty="0"/>
              <a:t> </a:t>
            </a:r>
            <a:r>
              <a:rPr lang="en-US" dirty="0" err="1"/>
              <a:t>úr</a:t>
            </a:r>
            <a:r>
              <a:rPr lang="en-US" dirty="0"/>
              <a:t> </a:t>
            </a:r>
            <a:r>
              <a:rPr lang="en-US" dirty="0" err="1"/>
              <a:t>þeirri</a:t>
            </a:r>
            <a:r>
              <a:rPr lang="en-US" dirty="0"/>
              <a:t> </a:t>
            </a:r>
            <a:r>
              <a:rPr lang="en-US" dirty="0" err="1"/>
              <a:t>umræðu</a:t>
            </a:r>
            <a:r>
              <a:rPr lang="en-US" dirty="0"/>
              <a:t> </a:t>
            </a:r>
            <a:r>
              <a:rPr lang="en-US" dirty="0" err="1"/>
              <a:t>með</a:t>
            </a:r>
            <a:r>
              <a:rPr lang="en-US" dirty="0"/>
              <a:t> </a:t>
            </a:r>
            <a:r>
              <a:rPr lang="en-US" dirty="0" err="1"/>
              <a:t>markvissri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skilvirkri</a:t>
            </a:r>
            <a:r>
              <a:rPr lang="en-US" dirty="0"/>
              <a:t> </a:t>
            </a:r>
            <a:r>
              <a:rPr lang="en-US" dirty="0" err="1"/>
              <a:t>upplýsingagjöf</a:t>
            </a:r>
            <a:endParaRPr lang="en-US" dirty="0"/>
          </a:p>
          <a:p>
            <a:r>
              <a:rPr lang="en-US" dirty="0" err="1"/>
              <a:t>Óhjákvæmilegt</a:t>
            </a:r>
            <a:r>
              <a:rPr lang="en-US" dirty="0"/>
              <a:t> er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jöfnunarkerfi</a:t>
            </a:r>
            <a:r>
              <a:rPr lang="en-US" dirty="0"/>
              <a:t> </a:t>
            </a:r>
            <a:r>
              <a:rPr lang="en-US" dirty="0" err="1"/>
              <a:t>séu</a:t>
            </a:r>
            <a:r>
              <a:rPr lang="en-US" dirty="0"/>
              <a:t> </a:t>
            </a:r>
            <a:r>
              <a:rPr lang="en-US" dirty="0" err="1"/>
              <a:t>flókin</a:t>
            </a:r>
            <a:r>
              <a:rPr lang="en-US" dirty="0"/>
              <a:t> </a:t>
            </a:r>
            <a:r>
              <a:rPr lang="en-US" dirty="0" err="1"/>
              <a:t>svo</a:t>
            </a:r>
            <a:r>
              <a:rPr lang="en-US" dirty="0"/>
              <a:t> </a:t>
            </a:r>
            <a:r>
              <a:rPr lang="en-US" dirty="0" err="1"/>
              <a:t>þau</a:t>
            </a:r>
            <a:r>
              <a:rPr lang="en-US" dirty="0"/>
              <a:t> </a:t>
            </a:r>
            <a:r>
              <a:rPr lang="en-US" dirty="0" err="1"/>
              <a:t>endurspegli</a:t>
            </a:r>
            <a:r>
              <a:rPr lang="en-US" dirty="0"/>
              <a:t> </a:t>
            </a:r>
            <a:r>
              <a:rPr lang="en-US" dirty="0" err="1"/>
              <a:t>hið</a:t>
            </a:r>
            <a:r>
              <a:rPr lang="en-US" dirty="0"/>
              <a:t> </a:t>
            </a:r>
            <a:r>
              <a:rPr lang="en-US" dirty="0" err="1"/>
              <a:t>flókna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margbrotna</a:t>
            </a:r>
            <a:r>
              <a:rPr lang="en-US" dirty="0"/>
              <a:t> </a:t>
            </a:r>
            <a:r>
              <a:rPr lang="en-US" dirty="0" err="1"/>
              <a:t>rekstrarumhverfi</a:t>
            </a:r>
            <a:r>
              <a:rPr lang="en-US" dirty="0"/>
              <a:t> </a:t>
            </a:r>
            <a:r>
              <a:rPr lang="en-US" dirty="0" err="1"/>
              <a:t>sveitarfélaganna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mikinn</a:t>
            </a:r>
            <a:r>
              <a:rPr lang="en-US" dirty="0"/>
              <a:t> </a:t>
            </a:r>
            <a:r>
              <a:rPr lang="en-US" dirty="0" err="1"/>
              <a:t>breytileika</a:t>
            </a:r>
            <a:r>
              <a:rPr lang="en-US" dirty="0"/>
              <a:t> </a:t>
            </a:r>
            <a:r>
              <a:rPr lang="en-US" dirty="0" err="1"/>
              <a:t>innan</a:t>
            </a:r>
            <a:r>
              <a:rPr lang="en-US" dirty="0"/>
              <a:t> </a:t>
            </a:r>
            <a:r>
              <a:rPr lang="en-US" dirty="0" err="1"/>
              <a:t>sveitarstjórnarstigsins</a:t>
            </a:r>
            <a:endParaRPr lang="en-US" dirty="0"/>
          </a:p>
          <a:p>
            <a:r>
              <a:rPr lang="en-US" dirty="0" err="1"/>
              <a:t>Styrkleiki</a:t>
            </a:r>
            <a:r>
              <a:rPr lang="en-US" dirty="0"/>
              <a:t> </a:t>
            </a:r>
            <a:r>
              <a:rPr lang="en-US" dirty="0" err="1"/>
              <a:t>jöfnunarkerfis</a:t>
            </a:r>
            <a:r>
              <a:rPr lang="en-US" dirty="0"/>
              <a:t> </a:t>
            </a:r>
            <a:r>
              <a:rPr lang="en-US" dirty="0" err="1"/>
              <a:t>annarra</a:t>
            </a:r>
            <a:r>
              <a:rPr lang="en-US" dirty="0"/>
              <a:t> </a:t>
            </a:r>
            <a:r>
              <a:rPr lang="en-US" dirty="0" err="1"/>
              <a:t>norrænna</a:t>
            </a:r>
            <a:r>
              <a:rPr lang="en-US" dirty="0"/>
              <a:t> </a:t>
            </a:r>
            <a:r>
              <a:rPr lang="en-US" dirty="0" err="1"/>
              <a:t>ríkja</a:t>
            </a:r>
            <a:r>
              <a:rPr lang="en-US" dirty="0"/>
              <a:t> er </a:t>
            </a:r>
            <a:r>
              <a:rPr lang="en-US" dirty="0" err="1"/>
              <a:t>fyrirsjánleiki</a:t>
            </a:r>
            <a:r>
              <a:rPr lang="en-US" dirty="0"/>
              <a:t> </a:t>
            </a:r>
            <a:r>
              <a:rPr lang="en-US" dirty="0" err="1"/>
              <a:t>þess</a:t>
            </a:r>
            <a:endParaRPr lang="en-US" dirty="0"/>
          </a:p>
          <a:p>
            <a:pPr lvl="1"/>
            <a:r>
              <a:rPr lang="en-US" dirty="0" err="1"/>
              <a:t>Fyrirsjánleikinn</a:t>
            </a:r>
            <a:r>
              <a:rPr lang="en-US" dirty="0"/>
              <a:t> </a:t>
            </a:r>
            <a:r>
              <a:rPr lang="en-US" dirty="0" err="1"/>
              <a:t>byggir</a:t>
            </a:r>
            <a:r>
              <a:rPr lang="en-US" dirty="0"/>
              <a:t> á </a:t>
            </a:r>
            <a:r>
              <a:rPr lang="en-US" dirty="0" err="1"/>
              <a:t>samningsniðurstöðum</a:t>
            </a:r>
            <a:r>
              <a:rPr lang="en-US" dirty="0"/>
              <a:t> </a:t>
            </a:r>
            <a:r>
              <a:rPr lang="en-US" dirty="0" err="1"/>
              <a:t>við</a:t>
            </a:r>
            <a:r>
              <a:rPr lang="en-US" dirty="0"/>
              <a:t> </a:t>
            </a:r>
            <a:r>
              <a:rPr lang="en-US" dirty="0" err="1"/>
              <a:t>ríkið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eru</a:t>
            </a:r>
            <a:r>
              <a:rPr lang="en-US" dirty="0"/>
              <a:t> </a:t>
            </a:r>
            <a:r>
              <a:rPr lang="en-US" dirty="0" err="1"/>
              <a:t>staðfestar</a:t>
            </a:r>
            <a:r>
              <a:rPr lang="en-US" dirty="0"/>
              <a:t> í </a:t>
            </a:r>
            <a:r>
              <a:rPr lang="en-US" dirty="0" err="1"/>
              <a:t>fjárlögum</a:t>
            </a:r>
            <a:endParaRPr lang="en-US" dirty="0"/>
          </a:p>
          <a:p>
            <a:pPr lvl="1"/>
            <a:r>
              <a:rPr lang="en-US" dirty="0" err="1"/>
              <a:t>Gengið</a:t>
            </a:r>
            <a:r>
              <a:rPr lang="en-US" dirty="0"/>
              <a:t> </a:t>
            </a:r>
            <a:r>
              <a:rPr lang="en-US" dirty="0" err="1"/>
              <a:t>út</a:t>
            </a:r>
            <a:r>
              <a:rPr lang="en-US" dirty="0"/>
              <a:t> </a:t>
            </a:r>
            <a:r>
              <a:rPr lang="en-US" dirty="0" err="1"/>
              <a:t>frá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fjárframlög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grunnþjónustu</a:t>
            </a:r>
            <a:r>
              <a:rPr lang="en-US" dirty="0"/>
              <a:t> </a:t>
            </a:r>
            <a:r>
              <a:rPr lang="en-US" dirty="0" err="1"/>
              <a:t>eigi</a:t>
            </a:r>
            <a:r>
              <a:rPr lang="en-US" dirty="0"/>
              <a:t> ekki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breytast</a:t>
            </a:r>
            <a:r>
              <a:rPr lang="en-US" dirty="0"/>
              <a:t> </a:t>
            </a:r>
            <a:r>
              <a:rPr lang="en-US" dirty="0" err="1"/>
              <a:t>með</a:t>
            </a:r>
            <a:r>
              <a:rPr lang="en-US" dirty="0"/>
              <a:t> </a:t>
            </a:r>
            <a:r>
              <a:rPr lang="en-US" dirty="0" err="1"/>
              <a:t>hagsveiflunni</a:t>
            </a:r>
            <a:endParaRPr lang="en-US" dirty="0"/>
          </a:p>
          <a:p>
            <a:pPr lvl="1"/>
            <a:r>
              <a:rPr lang="en-US" dirty="0" err="1"/>
              <a:t>Fjárhæðir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ráðstöfunar</a:t>
            </a:r>
            <a:r>
              <a:rPr lang="en-US" dirty="0"/>
              <a:t> í </a:t>
            </a:r>
            <a:r>
              <a:rPr lang="en-US" dirty="0" err="1"/>
              <a:t>jöfnunarkerfinu</a:t>
            </a:r>
            <a:r>
              <a:rPr lang="en-US" dirty="0"/>
              <a:t> </a:t>
            </a:r>
            <a:r>
              <a:rPr lang="en-US" dirty="0" err="1"/>
              <a:t>þurfa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vera </a:t>
            </a:r>
            <a:r>
              <a:rPr lang="en-US" dirty="0" err="1"/>
              <a:t>eins</a:t>
            </a:r>
            <a:r>
              <a:rPr lang="en-US" dirty="0"/>
              <a:t> </a:t>
            </a:r>
            <a:r>
              <a:rPr lang="en-US" dirty="0" err="1"/>
              <a:t>fyrirsjáanlegar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mögulegt</a:t>
            </a:r>
            <a:r>
              <a:rPr lang="en-US" dirty="0"/>
              <a:t> er</a:t>
            </a:r>
          </a:p>
          <a:p>
            <a:pPr lvl="1"/>
            <a:r>
              <a:rPr lang="en-US" dirty="0"/>
              <a:t>Í </a:t>
            </a:r>
            <a:r>
              <a:rPr lang="en-US" dirty="0" err="1"/>
              <a:t>Svíþjóð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Noregi</a:t>
            </a:r>
            <a:r>
              <a:rPr lang="en-US" dirty="0"/>
              <a:t> </a:t>
            </a:r>
            <a:r>
              <a:rPr lang="en-US" dirty="0" err="1"/>
              <a:t>eru</a:t>
            </a:r>
            <a:r>
              <a:rPr lang="en-US" dirty="0"/>
              <a:t> </a:t>
            </a:r>
            <a:r>
              <a:rPr lang="en-US" dirty="0" err="1"/>
              <a:t>öryggisventlar</a:t>
            </a:r>
            <a:r>
              <a:rPr lang="en-US" dirty="0"/>
              <a:t> </a:t>
            </a:r>
            <a:r>
              <a:rPr lang="en-US" dirty="0" err="1"/>
              <a:t>innbyggðir</a:t>
            </a:r>
            <a:r>
              <a:rPr lang="en-US" dirty="0"/>
              <a:t> í </a:t>
            </a:r>
            <a:r>
              <a:rPr lang="en-US" dirty="0" err="1"/>
              <a:t>kerfið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jafna</a:t>
            </a:r>
            <a:r>
              <a:rPr lang="en-US" dirty="0"/>
              <a:t> </a:t>
            </a:r>
            <a:r>
              <a:rPr lang="en-US" dirty="0" err="1"/>
              <a:t>út</a:t>
            </a:r>
            <a:r>
              <a:rPr lang="en-US" dirty="0"/>
              <a:t> </a:t>
            </a:r>
            <a:r>
              <a:rPr lang="en-US" dirty="0" err="1"/>
              <a:t>möguleg</a:t>
            </a:r>
            <a:r>
              <a:rPr lang="en-US" dirty="0"/>
              <a:t> </a:t>
            </a:r>
            <a:r>
              <a:rPr lang="en-US" dirty="0" err="1"/>
              <a:t>frávik</a:t>
            </a:r>
            <a:r>
              <a:rPr lang="en-US" dirty="0"/>
              <a:t> í </a:t>
            </a:r>
            <a:r>
              <a:rPr lang="en-US" dirty="0" err="1"/>
              <a:t>jöfnunarframlögum</a:t>
            </a:r>
            <a:endParaRPr lang="en-US" dirty="0"/>
          </a:p>
          <a:p>
            <a:r>
              <a:rPr lang="en-US" dirty="0"/>
              <a:t>Í </a:t>
            </a:r>
            <a:r>
              <a:rPr lang="en-US" dirty="0" err="1"/>
              <a:t>öðrum</a:t>
            </a:r>
            <a:r>
              <a:rPr lang="en-US" dirty="0"/>
              <a:t> </a:t>
            </a:r>
            <a:r>
              <a:rPr lang="en-US" dirty="0" err="1"/>
              <a:t>norrænum</a:t>
            </a:r>
            <a:r>
              <a:rPr lang="en-US" dirty="0"/>
              <a:t> </a:t>
            </a:r>
            <a:r>
              <a:rPr lang="en-US" dirty="0" err="1"/>
              <a:t>ríkjum</a:t>
            </a:r>
            <a:r>
              <a:rPr lang="en-US" dirty="0"/>
              <a:t> er </a:t>
            </a:r>
            <a:r>
              <a:rPr lang="en-US" dirty="0" err="1"/>
              <a:t>lögð</a:t>
            </a:r>
            <a:r>
              <a:rPr lang="en-US" dirty="0"/>
              <a:t> </a:t>
            </a:r>
            <a:r>
              <a:rPr lang="en-US" dirty="0" err="1"/>
              <a:t>áhersla</a:t>
            </a:r>
            <a:r>
              <a:rPr lang="en-US" dirty="0"/>
              <a:t> á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draga</a:t>
            </a:r>
            <a:r>
              <a:rPr lang="en-US" dirty="0"/>
              <a:t> </a:t>
            </a:r>
            <a:r>
              <a:rPr lang="en-US" dirty="0" err="1"/>
              <a:t>úr</a:t>
            </a:r>
            <a:r>
              <a:rPr lang="en-US" dirty="0"/>
              <a:t> </a:t>
            </a:r>
            <a:r>
              <a:rPr lang="en-US" dirty="0" err="1"/>
              <a:t>eyrnamerktum</a:t>
            </a:r>
            <a:r>
              <a:rPr lang="en-US" dirty="0"/>
              <a:t> </a:t>
            </a:r>
            <a:r>
              <a:rPr lang="en-US" dirty="0" err="1"/>
              <a:t>framlögum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auka</a:t>
            </a:r>
            <a:r>
              <a:rPr lang="en-US" dirty="0"/>
              <a:t> </a:t>
            </a:r>
            <a:r>
              <a:rPr lang="en-US" dirty="0" err="1"/>
              <a:t>hlutdeild</a:t>
            </a:r>
            <a:r>
              <a:rPr lang="en-US" dirty="0"/>
              <a:t> </a:t>
            </a:r>
            <a:r>
              <a:rPr lang="en-US" dirty="0" err="1"/>
              <a:t>almennra</a:t>
            </a:r>
            <a:r>
              <a:rPr lang="en-US" dirty="0"/>
              <a:t> </a:t>
            </a:r>
            <a:r>
              <a:rPr lang="en-US" dirty="0" err="1"/>
              <a:t>framlaga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383C2-AC08-42A1-9CD6-DE77ACE98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FFB1A-4659-4B2D-BA2F-AF4CAAAD469A}" type="datetime1">
              <a:rPr lang="en-US" smtClean="0"/>
              <a:t>11/23/2021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0C492-CDFB-4C57-B91F-50A058BE5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GAJ </a:t>
            </a:r>
            <a:r>
              <a:rPr lang="en-US" dirty="0" err="1"/>
              <a:t>ráðgjöf</a:t>
            </a:r>
            <a:r>
              <a:rPr lang="en-US" dirty="0"/>
              <a:t> </a:t>
            </a:r>
            <a:r>
              <a:rPr lang="en-US" dirty="0" err="1"/>
              <a:t>slf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4C79CD-3E85-447C-8DA8-578AB8536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82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5C9B1-63F9-499A-89DF-F290FF8A4C39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3000" dirty="0" err="1">
                <a:solidFill>
                  <a:srgbClr val="FFFFFF"/>
                </a:solidFill>
              </a:rPr>
              <a:t>Sveitarstjórnarstigið</a:t>
            </a:r>
            <a:r>
              <a:rPr lang="en-US" sz="3000" dirty="0">
                <a:solidFill>
                  <a:srgbClr val="FFFFFF"/>
                </a:solidFill>
              </a:rPr>
              <a:t> á </a:t>
            </a:r>
            <a:r>
              <a:rPr lang="en-US" sz="3000" dirty="0" err="1">
                <a:solidFill>
                  <a:srgbClr val="FFFFFF"/>
                </a:solidFill>
              </a:rPr>
              <a:t>Íslandi</a:t>
            </a:r>
            <a:r>
              <a:rPr lang="en-US" sz="3000" dirty="0">
                <a:solidFill>
                  <a:srgbClr val="FFFFFF"/>
                </a:solidFill>
              </a:rPr>
              <a:t> </a:t>
            </a:r>
            <a:br>
              <a:rPr lang="en-US" sz="3000" dirty="0">
                <a:solidFill>
                  <a:srgbClr val="FFFFFF"/>
                </a:solidFill>
              </a:rPr>
            </a:br>
            <a:r>
              <a:rPr lang="en-US" sz="3000" dirty="0">
                <a:solidFill>
                  <a:srgbClr val="FFFFFF"/>
                </a:solidFill>
              </a:rPr>
              <a:t>– </a:t>
            </a:r>
            <a:r>
              <a:rPr lang="en-US" sz="3000" dirty="0" err="1">
                <a:solidFill>
                  <a:srgbClr val="FFFFFF"/>
                </a:solidFill>
              </a:rPr>
              <a:t>verkefni</a:t>
            </a:r>
            <a:r>
              <a:rPr lang="en-US" sz="3000" dirty="0">
                <a:solidFill>
                  <a:srgbClr val="FFFFFF"/>
                </a:solidFill>
              </a:rPr>
              <a:t> </a:t>
            </a:r>
            <a:r>
              <a:rPr lang="en-US" sz="3000" dirty="0" err="1">
                <a:solidFill>
                  <a:srgbClr val="FFFFFF"/>
                </a:solidFill>
              </a:rPr>
              <a:t>sveitarfélaga</a:t>
            </a:r>
            <a:endParaRPr lang="en-US" sz="3000" dirty="0">
              <a:solidFill>
                <a:srgbClr val="FFFFFF"/>
              </a:solidFill>
            </a:endParaRP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C0EA48B0-8678-4D28-A770-DAD56EF68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2528595"/>
            <a:ext cx="10018713" cy="3719805"/>
          </a:xfrm>
        </p:spPr>
        <p:txBody>
          <a:bodyPr anchor="ctr">
            <a:normAutofit fontScale="77500" lnSpcReduction="20000"/>
          </a:bodyPr>
          <a:lstStyle/>
          <a:p>
            <a:r>
              <a:rPr lang="en-US" dirty="0" err="1"/>
              <a:t>Meginverkefni</a:t>
            </a:r>
            <a:r>
              <a:rPr lang="en-US" dirty="0"/>
              <a:t> </a:t>
            </a:r>
            <a:r>
              <a:rPr lang="en-US" dirty="0" err="1"/>
              <a:t>íslenskra</a:t>
            </a:r>
            <a:r>
              <a:rPr lang="en-US" dirty="0"/>
              <a:t> </a:t>
            </a:r>
            <a:r>
              <a:rPr lang="en-US" dirty="0" err="1"/>
              <a:t>sveitarfélaga</a:t>
            </a:r>
            <a:endParaRPr lang="en-US" dirty="0"/>
          </a:p>
          <a:p>
            <a:pPr lvl="1"/>
            <a:r>
              <a:rPr lang="en-US" dirty="0" err="1"/>
              <a:t>Fræðslumál</a:t>
            </a:r>
            <a:endParaRPr lang="en-US" dirty="0"/>
          </a:p>
          <a:p>
            <a:pPr lvl="2"/>
            <a:r>
              <a:rPr lang="en-US" dirty="0" err="1"/>
              <a:t>Grunnskólar</a:t>
            </a:r>
            <a:r>
              <a:rPr lang="en-US" dirty="0"/>
              <a:t>, </a:t>
            </a:r>
            <a:r>
              <a:rPr lang="en-US" dirty="0" err="1"/>
              <a:t>leikskólar</a:t>
            </a:r>
            <a:r>
              <a:rPr lang="en-US" dirty="0"/>
              <a:t>, </a:t>
            </a:r>
            <a:r>
              <a:rPr lang="en-US" dirty="0" err="1"/>
              <a:t>tónlistarskólar</a:t>
            </a:r>
            <a:endParaRPr lang="en-US" dirty="0"/>
          </a:p>
          <a:p>
            <a:pPr lvl="1"/>
            <a:r>
              <a:rPr lang="en-US" dirty="0" err="1"/>
              <a:t>Félagsþjónusta</a:t>
            </a:r>
            <a:endParaRPr lang="en-US" dirty="0"/>
          </a:p>
          <a:p>
            <a:pPr lvl="2"/>
            <a:r>
              <a:rPr lang="en-US" dirty="0" err="1"/>
              <a:t>Barnaverndarmál</a:t>
            </a:r>
            <a:r>
              <a:rPr lang="en-US" dirty="0"/>
              <a:t>, </a:t>
            </a:r>
            <a:r>
              <a:rPr lang="en-US" dirty="0" err="1"/>
              <a:t>fjárhagsaðstoð</a:t>
            </a:r>
            <a:r>
              <a:rPr lang="en-US" dirty="0"/>
              <a:t>, </a:t>
            </a:r>
            <a:r>
              <a:rPr lang="en-US" dirty="0" err="1"/>
              <a:t>félagsráðgjöf</a:t>
            </a:r>
            <a:r>
              <a:rPr lang="en-US" dirty="0"/>
              <a:t>, </a:t>
            </a:r>
            <a:r>
              <a:rPr lang="en-US" dirty="0" err="1"/>
              <a:t>málefni</a:t>
            </a:r>
            <a:r>
              <a:rPr lang="en-US" dirty="0"/>
              <a:t> </a:t>
            </a:r>
            <a:r>
              <a:rPr lang="en-US" dirty="0" err="1"/>
              <a:t>fatlaðra</a:t>
            </a:r>
            <a:r>
              <a:rPr lang="en-US" dirty="0"/>
              <a:t>, </a:t>
            </a:r>
            <a:r>
              <a:rPr lang="en-US" dirty="0" err="1"/>
              <a:t>málefni</a:t>
            </a:r>
            <a:r>
              <a:rPr lang="en-US" dirty="0"/>
              <a:t> </a:t>
            </a:r>
            <a:r>
              <a:rPr lang="en-US" dirty="0" err="1"/>
              <a:t>aldraðra</a:t>
            </a:r>
            <a:r>
              <a:rPr lang="en-US" dirty="0"/>
              <a:t>, </a:t>
            </a:r>
            <a:r>
              <a:rPr lang="en-US" dirty="0" err="1"/>
              <a:t>félagslegt</a:t>
            </a:r>
            <a:r>
              <a:rPr lang="en-US" dirty="0"/>
              <a:t> </a:t>
            </a:r>
            <a:r>
              <a:rPr lang="en-US" dirty="0" err="1"/>
              <a:t>húsnæði</a:t>
            </a:r>
            <a:r>
              <a:rPr lang="en-US" dirty="0"/>
              <a:t>, </a:t>
            </a:r>
            <a:r>
              <a:rPr lang="en-US" dirty="0" err="1"/>
              <a:t>vímuvarnir</a:t>
            </a:r>
            <a:r>
              <a:rPr lang="en-US" dirty="0"/>
              <a:t> </a:t>
            </a:r>
            <a:r>
              <a:rPr lang="en-US" dirty="0" err="1"/>
              <a:t>o.fl</a:t>
            </a:r>
            <a:r>
              <a:rPr lang="en-US" dirty="0"/>
              <a:t>. </a:t>
            </a:r>
          </a:p>
          <a:p>
            <a:pPr lvl="1"/>
            <a:r>
              <a:rPr lang="en-US" dirty="0" err="1"/>
              <a:t>Bygginga</a:t>
            </a:r>
            <a:r>
              <a:rPr lang="en-US" dirty="0"/>
              <a:t>-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skipulagsmál</a:t>
            </a:r>
            <a:r>
              <a:rPr lang="en-US" dirty="0"/>
              <a:t>, </a:t>
            </a:r>
            <a:r>
              <a:rPr lang="en-US" dirty="0" err="1"/>
              <a:t>umhverfismál</a:t>
            </a:r>
            <a:r>
              <a:rPr lang="en-US" dirty="0"/>
              <a:t>, </a:t>
            </a:r>
            <a:r>
              <a:rPr lang="en-US" dirty="0" err="1"/>
              <a:t>gatnagerð</a:t>
            </a:r>
            <a:endParaRPr lang="en-US" dirty="0"/>
          </a:p>
          <a:p>
            <a:pPr lvl="1"/>
            <a:r>
              <a:rPr lang="en-US" dirty="0" err="1"/>
              <a:t>Menningarmál</a:t>
            </a:r>
            <a:r>
              <a:rPr lang="en-US" dirty="0"/>
              <a:t> (</a:t>
            </a:r>
            <a:r>
              <a:rPr lang="en-US" dirty="0" err="1"/>
              <a:t>bókasöfn</a:t>
            </a:r>
            <a:r>
              <a:rPr lang="en-US" dirty="0"/>
              <a:t>, </a:t>
            </a:r>
            <a:r>
              <a:rPr lang="en-US" dirty="0" err="1"/>
              <a:t>menningarhús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félagsheimili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Brunavarnir</a:t>
            </a:r>
            <a:r>
              <a:rPr lang="en-US" dirty="0"/>
              <a:t>, </a:t>
            </a:r>
            <a:r>
              <a:rPr lang="en-US" dirty="0" err="1"/>
              <a:t>almannavarnir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ofanflóðavarnir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Vatnsveita</a:t>
            </a:r>
            <a:r>
              <a:rPr lang="en-US" dirty="0"/>
              <a:t>, </a:t>
            </a:r>
            <a:r>
              <a:rPr lang="en-US" dirty="0" err="1"/>
              <a:t>fráveita</a:t>
            </a:r>
            <a:r>
              <a:rPr lang="en-US" dirty="0"/>
              <a:t>, </a:t>
            </a:r>
            <a:r>
              <a:rPr lang="en-US" dirty="0" err="1"/>
              <a:t>sorphirða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sorpeyðing</a:t>
            </a:r>
            <a:endParaRPr lang="en-US" dirty="0"/>
          </a:p>
          <a:p>
            <a:pPr lvl="1"/>
            <a:r>
              <a:rPr lang="en-US" dirty="0" err="1"/>
              <a:t>Íþrótta</a:t>
            </a:r>
            <a:r>
              <a:rPr lang="en-US" dirty="0"/>
              <a:t>-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æskulýðsmál</a:t>
            </a:r>
            <a:endParaRPr lang="en-US" dirty="0"/>
          </a:p>
          <a:p>
            <a:pPr lvl="1"/>
            <a:r>
              <a:rPr lang="en-US" dirty="0" err="1"/>
              <a:t>Heilbrigðismál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383C2-AC08-42A1-9CD6-DE77ACE98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FFB1A-4659-4B2D-BA2F-AF4CAAAD469A}" type="datetime1">
              <a:rPr lang="en-US" smtClean="0"/>
              <a:t>11/23/2021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0C492-CDFB-4C57-B91F-50A058BE5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GAJ ráðgjöf slf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4C79CD-3E85-447C-8DA8-578AB8536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417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5C9B1-63F9-499A-89DF-F290FF8A4C39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sz="3000" dirty="0" err="1">
                <a:solidFill>
                  <a:srgbClr val="FFFFFF"/>
                </a:solidFill>
              </a:rPr>
              <a:t>Sveitarstjórnarstigið</a:t>
            </a:r>
            <a:r>
              <a:rPr lang="en-US" sz="3000" dirty="0">
                <a:solidFill>
                  <a:srgbClr val="FFFFFF"/>
                </a:solidFill>
              </a:rPr>
              <a:t> á </a:t>
            </a:r>
            <a:r>
              <a:rPr lang="en-US" sz="3000" dirty="0" err="1">
                <a:solidFill>
                  <a:srgbClr val="FFFFFF"/>
                </a:solidFill>
              </a:rPr>
              <a:t>Íslandi</a:t>
            </a:r>
            <a:r>
              <a:rPr lang="en-US" sz="3000" dirty="0">
                <a:solidFill>
                  <a:srgbClr val="FFFFFF"/>
                </a:solidFill>
              </a:rPr>
              <a:t> </a:t>
            </a:r>
            <a:br>
              <a:rPr lang="en-US" sz="3000" dirty="0">
                <a:solidFill>
                  <a:srgbClr val="FFFFFF"/>
                </a:solidFill>
              </a:rPr>
            </a:br>
            <a:r>
              <a:rPr lang="en-US" sz="3000" dirty="0">
                <a:solidFill>
                  <a:srgbClr val="FFFFFF"/>
                </a:solidFill>
              </a:rPr>
              <a:t>– </a:t>
            </a:r>
            <a:r>
              <a:rPr lang="en-US" sz="3000" dirty="0" err="1">
                <a:solidFill>
                  <a:srgbClr val="FFFFFF"/>
                </a:solidFill>
              </a:rPr>
              <a:t>tekjustofnar</a:t>
            </a:r>
            <a:r>
              <a:rPr lang="en-US" sz="3000" dirty="0">
                <a:solidFill>
                  <a:srgbClr val="FFFFFF"/>
                </a:solidFill>
              </a:rPr>
              <a:t> </a:t>
            </a:r>
            <a:r>
              <a:rPr lang="en-US" sz="3000" dirty="0" err="1">
                <a:solidFill>
                  <a:srgbClr val="FFFFFF"/>
                </a:solidFill>
              </a:rPr>
              <a:t>sveitarfélaga</a:t>
            </a:r>
            <a:r>
              <a:rPr lang="en-US" sz="3000" dirty="0">
                <a:solidFill>
                  <a:srgbClr val="FFFFFF"/>
                </a:solidFill>
              </a:rPr>
              <a:t>, </a:t>
            </a:r>
            <a:r>
              <a:rPr lang="en-US" sz="3000" dirty="0" err="1">
                <a:solidFill>
                  <a:srgbClr val="FFFFFF"/>
                </a:solidFill>
              </a:rPr>
              <a:t>heiti</a:t>
            </a:r>
            <a:r>
              <a:rPr lang="en-US" sz="3000" dirty="0">
                <a:solidFill>
                  <a:srgbClr val="FFFFFF"/>
                </a:solidFill>
              </a:rPr>
              <a:t> </a:t>
            </a:r>
            <a:r>
              <a:rPr lang="en-US" sz="3000" dirty="0" err="1">
                <a:solidFill>
                  <a:srgbClr val="FFFFFF"/>
                </a:solidFill>
              </a:rPr>
              <a:t>og</a:t>
            </a:r>
            <a:r>
              <a:rPr lang="en-US" sz="3000" dirty="0">
                <a:solidFill>
                  <a:srgbClr val="FFFFFF"/>
                </a:solidFill>
              </a:rPr>
              <a:t> </a:t>
            </a:r>
            <a:r>
              <a:rPr lang="en-US" sz="3000" dirty="0" err="1">
                <a:solidFill>
                  <a:srgbClr val="FFFFFF"/>
                </a:solidFill>
              </a:rPr>
              <a:t>hlutdeild</a:t>
            </a:r>
            <a:endParaRPr lang="en-US" sz="3000" dirty="0">
              <a:solidFill>
                <a:srgbClr val="FFFFFF"/>
              </a:solidFill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9B9E5A4-F0DF-484A-8518-554A06D9C2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7116635"/>
              </p:ext>
            </p:extLst>
          </p:nvPr>
        </p:nvGraphicFramePr>
        <p:xfrm>
          <a:off x="3219807" y="2741645"/>
          <a:ext cx="5791028" cy="3141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0844">
                  <a:extLst>
                    <a:ext uri="{9D8B030D-6E8A-4147-A177-3AD203B41FA5}">
                      <a16:colId xmlns:a16="http://schemas.microsoft.com/office/drawing/2014/main" val="4229425023"/>
                    </a:ext>
                  </a:extLst>
                </a:gridCol>
                <a:gridCol w="2340184">
                  <a:extLst>
                    <a:ext uri="{9D8B030D-6E8A-4147-A177-3AD203B41FA5}">
                      <a16:colId xmlns:a16="http://schemas.microsoft.com/office/drawing/2014/main" val="1669600678"/>
                    </a:ext>
                  </a:extLst>
                </a:gridCol>
              </a:tblGrid>
              <a:tr h="436582">
                <a:tc>
                  <a:txBody>
                    <a:bodyPr/>
                    <a:lstStyle/>
                    <a:p>
                      <a:r>
                        <a:rPr lang="en-US" dirty="0" err="1"/>
                        <a:t>Heiti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Hlutdeild</a:t>
                      </a:r>
                      <a:r>
                        <a:rPr lang="en-US" dirty="0"/>
                        <a:t> 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4565101"/>
                  </a:ext>
                </a:extLst>
              </a:tr>
              <a:tr h="522140">
                <a:tc>
                  <a:txBody>
                    <a:bodyPr/>
                    <a:lstStyle/>
                    <a:p>
                      <a:r>
                        <a:rPr lang="en-US" dirty="0" err="1"/>
                        <a:t>Útsvar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58,5%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729148"/>
                  </a:ext>
                </a:extLst>
              </a:tr>
              <a:tr h="436582">
                <a:tc>
                  <a:txBody>
                    <a:bodyPr/>
                    <a:lstStyle/>
                    <a:p>
                      <a:r>
                        <a:rPr lang="en-US" dirty="0" err="1"/>
                        <a:t>Fasteignaskattur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12,4%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249047"/>
                  </a:ext>
                </a:extLst>
              </a:tr>
              <a:tr h="436582">
                <a:tc>
                  <a:txBody>
                    <a:bodyPr/>
                    <a:lstStyle/>
                    <a:p>
                      <a:r>
                        <a:rPr lang="en-US" dirty="0" err="1"/>
                        <a:t>Jöfnunarsjóður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sveitarfélaga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12,6%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9541078"/>
                  </a:ext>
                </a:extLst>
              </a:tr>
              <a:tr h="436582">
                <a:tc>
                  <a:txBody>
                    <a:bodyPr/>
                    <a:lstStyle/>
                    <a:p>
                      <a:r>
                        <a:rPr lang="en-US" dirty="0" err="1"/>
                        <a:t>Þjónustutekjur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15,1%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9356263"/>
                  </a:ext>
                </a:extLst>
              </a:tr>
              <a:tr h="436582">
                <a:tc>
                  <a:txBody>
                    <a:bodyPr/>
                    <a:lstStyle/>
                    <a:p>
                      <a:r>
                        <a:rPr lang="en-US" dirty="0" err="1"/>
                        <a:t>Aðrar</a:t>
                      </a:r>
                      <a:r>
                        <a:rPr lang="en-US" dirty="0"/>
                        <a:t> tekjur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1,4%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700004"/>
                  </a:ext>
                </a:extLst>
              </a:tr>
              <a:tr h="436582">
                <a:tc>
                  <a:txBody>
                    <a:bodyPr/>
                    <a:lstStyle/>
                    <a:p>
                      <a:r>
                        <a:rPr lang="en-US" dirty="0" err="1"/>
                        <a:t>Samtals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100,0%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320362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383C2-AC08-42A1-9CD6-DE77ACE98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FFB1A-4659-4B2D-BA2F-AF4CAAAD469A}" type="datetime1">
              <a:rPr lang="en-US" smtClean="0"/>
              <a:t>11/23/2021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0C492-CDFB-4C57-B91F-50A058BE5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GAJ </a:t>
            </a:r>
            <a:r>
              <a:rPr lang="en-US" dirty="0" err="1"/>
              <a:t>ráðgjöf</a:t>
            </a:r>
            <a:r>
              <a:rPr lang="en-US" dirty="0"/>
              <a:t> </a:t>
            </a:r>
            <a:r>
              <a:rPr lang="en-US" dirty="0" err="1"/>
              <a:t>slf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4C79CD-3E85-447C-8DA8-578AB8536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821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5C9B1-63F9-499A-89DF-F290FF8A4C39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3000" dirty="0" err="1">
                <a:solidFill>
                  <a:srgbClr val="FFFFFF"/>
                </a:solidFill>
              </a:rPr>
              <a:t>Sveitarstjórnarstigið</a:t>
            </a:r>
            <a:r>
              <a:rPr lang="en-US" sz="3000" dirty="0">
                <a:solidFill>
                  <a:srgbClr val="FFFFFF"/>
                </a:solidFill>
              </a:rPr>
              <a:t> á </a:t>
            </a:r>
            <a:r>
              <a:rPr lang="en-US" sz="3000" dirty="0" err="1">
                <a:solidFill>
                  <a:srgbClr val="FFFFFF"/>
                </a:solidFill>
              </a:rPr>
              <a:t>Íslandi</a:t>
            </a:r>
            <a:r>
              <a:rPr lang="en-US" sz="3000" dirty="0">
                <a:solidFill>
                  <a:srgbClr val="FFFFFF"/>
                </a:solidFill>
              </a:rPr>
              <a:t> </a:t>
            </a:r>
            <a:br>
              <a:rPr lang="en-US" sz="3000" dirty="0">
                <a:solidFill>
                  <a:srgbClr val="FFFFFF"/>
                </a:solidFill>
              </a:rPr>
            </a:br>
            <a:r>
              <a:rPr lang="en-US" sz="3000" dirty="0">
                <a:solidFill>
                  <a:srgbClr val="FFFFFF"/>
                </a:solidFill>
              </a:rPr>
              <a:t>– </a:t>
            </a:r>
            <a:r>
              <a:rPr lang="en-US" sz="3000" dirty="0" err="1">
                <a:solidFill>
                  <a:srgbClr val="FFFFFF"/>
                </a:solidFill>
              </a:rPr>
              <a:t>breytileg</a:t>
            </a:r>
            <a:r>
              <a:rPr lang="en-US" sz="3000" dirty="0">
                <a:solidFill>
                  <a:srgbClr val="FFFFFF"/>
                </a:solidFill>
              </a:rPr>
              <a:t> </a:t>
            </a:r>
            <a:r>
              <a:rPr lang="en-US" sz="3000" dirty="0" err="1">
                <a:solidFill>
                  <a:srgbClr val="FFFFFF"/>
                </a:solidFill>
              </a:rPr>
              <a:t>staða</a:t>
            </a:r>
            <a:r>
              <a:rPr lang="en-US" sz="3000" dirty="0">
                <a:solidFill>
                  <a:srgbClr val="FFFFFF"/>
                </a:solidFill>
              </a:rPr>
              <a:t>  </a:t>
            </a:r>
            <a:r>
              <a:rPr lang="en-US" sz="3000" dirty="0" err="1">
                <a:solidFill>
                  <a:srgbClr val="FFFFFF"/>
                </a:solidFill>
              </a:rPr>
              <a:t>sveitarfélaga</a:t>
            </a:r>
            <a:endParaRPr lang="en-US" sz="3000" dirty="0">
              <a:solidFill>
                <a:srgbClr val="FFFF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383C2-AC08-42A1-9CD6-DE77ACE98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FFB1A-4659-4B2D-BA2F-AF4CAAAD469A}" type="datetime1">
              <a:rPr lang="en-US" smtClean="0"/>
              <a:t>11/23/2021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0C492-CDFB-4C57-B91F-50A058BE5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GAJ </a:t>
            </a:r>
            <a:r>
              <a:rPr lang="en-US" dirty="0" err="1"/>
              <a:t>ráðgjöf</a:t>
            </a:r>
            <a:r>
              <a:rPr lang="en-US" dirty="0"/>
              <a:t> </a:t>
            </a:r>
            <a:r>
              <a:rPr lang="en-US" dirty="0" err="1"/>
              <a:t>slf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4C79CD-3E85-447C-8DA8-578AB8536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8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E728394-CACA-48CF-BB8C-9E3CDE539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666999"/>
            <a:ext cx="10018713" cy="3325428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/>
              <a:t>Fjárhagslegar</a:t>
            </a:r>
            <a:r>
              <a:rPr lang="en-US" dirty="0"/>
              <a:t>, </a:t>
            </a:r>
            <a:r>
              <a:rPr lang="en-US" dirty="0" err="1"/>
              <a:t>landfræðilegar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lýðfræðilegar</a:t>
            </a:r>
            <a:r>
              <a:rPr lang="en-US" dirty="0"/>
              <a:t> </a:t>
            </a:r>
            <a:r>
              <a:rPr lang="en-US" dirty="0" err="1"/>
              <a:t>aðstæður</a:t>
            </a:r>
            <a:r>
              <a:rPr lang="en-US" dirty="0"/>
              <a:t> </a:t>
            </a:r>
            <a:r>
              <a:rPr lang="en-US" dirty="0" err="1"/>
              <a:t>einstakra</a:t>
            </a:r>
            <a:r>
              <a:rPr lang="en-US" dirty="0"/>
              <a:t> </a:t>
            </a:r>
            <a:r>
              <a:rPr lang="en-US" dirty="0" err="1"/>
              <a:t>sveitarfélaga</a:t>
            </a:r>
            <a:r>
              <a:rPr lang="en-US" dirty="0"/>
              <a:t> </a:t>
            </a:r>
            <a:r>
              <a:rPr lang="en-US" dirty="0" err="1"/>
              <a:t>eru</a:t>
            </a:r>
            <a:r>
              <a:rPr lang="en-US" dirty="0"/>
              <a:t> </a:t>
            </a:r>
            <a:r>
              <a:rPr lang="en-US" dirty="0" err="1"/>
              <a:t>mjög</a:t>
            </a:r>
            <a:r>
              <a:rPr lang="en-US" dirty="0"/>
              <a:t> </a:t>
            </a:r>
            <a:r>
              <a:rPr lang="en-US" dirty="0" err="1"/>
              <a:t>ólíkar</a:t>
            </a:r>
            <a:endParaRPr lang="en-US" dirty="0"/>
          </a:p>
          <a:p>
            <a:r>
              <a:rPr lang="en-US" dirty="0" err="1"/>
              <a:t>Slíkur</a:t>
            </a:r>
            <a:r>
              <a:rPr lang="en-US" dirty="0"/>
              <a:t> </a:t>
            </a:r>
            <a:r>
              <a:rPr lang="en-US" dirty="0" err="1"/>
              <a:t>breytileiki</a:t>
            </a:r>
            <a:r>
              <a:rPr lang="en-US" dirty="0"/>
              <a:t> er </a:t>
            </a:r>
            <a:r>
              <a:rPr lang="en-US" dirty="0" err="1"/>
              <a:t>eðlilegur</a:t>
            </a:r>
            <a:r>
              <a:rPr lang="en-US" dirty="0"/>
              <a:t> </a:t>
            </a:r>
            <a:r>
              <a:rPr lang="en-US" dirty="0" err="1"/>
              <a:t>hlutur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er </a:t>
            </a:r>
            <a:r>
              <a:rPr lang="en-US" dirty="0" err="1"/>
              <a:t>sambærilegur</a:t>
            </a:r>
            <a:r>
              <a:rPr lang="en-US" dirty="0"/>
              <a:t> </a:t>
            </a:r>
            <a:r>
              <a:rPr lang="en-US" dirty="0" err="1"/>
              <a:t>við</a:t>
            </a:r>
            <a:r>
              <a:rPr lang="en-US" dirty="0"/>
              <a:t> </a:t>
            </a:r>
            <a:r>
              <a:rPr lang="en-US" dirty="0" err="1"/>
              <a:t>aðstæður</a:t>
            </a:r>
            <a:r>
              <a:rPr lang="en-US" dirty="0"/>
              <a:t> í </a:t>
            </a:r>
            <a:r>
              <a:rPr lang="en-US" dirty="0" err="1"/>
              <a:t>nágrannalöndum</a:t>
            </a:r>
            <a:r>
              <a:rPr lang="en-US" dirty="0"/>
              <a:t> </a:t>
            </a:r>
            <a:r>
              <a:rPr lang="en-US" dirty="0" err="1"/>
              <a:t>Íslands</a:t>
            </a:r>
            <a:endParaRPr lang="en-US" dirty="0"/>
          </a:p>
          <a:p>
            <a:pPr lvl="1"/>
            <a:r>
              <a:rPr lang="en-US" dirty="0" err="1"/>
              <a:t>Íbúafjöldi</a:t>
            </a:r>
            <a:endParaRPr lang="en-US" dirty="0"/>
          </a:p>
          <a:p>
            <a:pPr lvl="1"/>
            <a:r>
              <a:rPr lang="en-US" dirty="0" err="1"/>
              <a:t>Íbúaþróun</a:t>
            </a:r>
            <a:r>
              <a:rPr lang="en-US" dirty="0"/>
              <a:t> (</a:t>
            </a:r>
            <a:r>
              <a:rPr lang="en-US" dirty="0" err="1"/>
              <a:t>fjölgun</a:t>
            </a:r>
            <a:r>
              <a:rPr lang="en-US" dirty="0"/>
              <a:t> / </a:t>
            </a:r>
            <a:r>
              <a:rPr lang="en-US" dirty="0" err="1"/>
              <a:t>fækkun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Samsetning</a:t>
            </a:r>
            <a:r>
              <a:rPr lang="en-US" dirty="0"/>
              <a:t> </a:t>
            </a:r>
            <a:r>
              <a:rPr lang="en-US" dirty="0" err="1"/>
              <a:t>íbúanna</a:t>
            </a:r>
            <a:r>
              <a:rPr lang="en-US" dirty="0"/>
              <a:t> (</a:t>
            </a:r>
            <a:r>
              <a:rPr lang="en-US" dirty="0" err="1"/>
              <a:t>aldur</a:t>
            </a:r>
            <a:r>
              <a:rPr lang="en-US" dirty="0"/>
              <a:t>, </a:t>
            </a:r>
            <a:r>
              <a:rPr lang="en-US" dirty="0" err="1"/>
              <a:t>fjölskyldusamsetning</a:t>
            </a:r>
            <a:r>
              <a:rPr lang="en-US" dirty="0"/>
              <a:t>, </a:t>
            </a:r>
            <a:r>
              <a:rPr lang="en-US" dirty="0" err="1"/>
              <a:t>uppruni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Þéttbýli</a:t>
            </a:r>
            <a:r>
              <a:rPr lang="en-US" dirty="0"/>
              <a:t>/</a:t>
            </a:r>
            <a:r>
              <a:rPr lang="en-US" dirty="0" err="1"/>
              <a:t>dreifbýli</a:t>
            </a:r>
            <a:endParaRPr lang="en-US" dirty="0"/>
          </a:p>
          <a:p>
            <a:pPr lvl="1"/>
            <a:r>
              <a:rPr lang="en-US" dirty="0" err="1"/>
              <a:t>Landfræðileg</a:t>
            </a:r>
            <a:r>
              <a:rPr lang="en-US" dirty="0"/>
              <a:t> </a:t>
            </a:r>
            <a:r>
              <a:rPr lang="en-US" dirty="0" err="1"/>
              <a:t>stærð</a:t>
            </a:r>
            <a:r>
              <a:rPr lang="en-US" dirty="0"/>
              <a:t> (</a:t>
            </a:r>
            <a:r>
              <a:rPr lang="en-US" dirty="0" err="1"/>
              <a:t>fjarlægð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þjónustukjörnum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Tekjustofnar</a:t>
            </a:r>
            <a:r>
              <a:rPr lang="en-US" dirty="0"/>
              <a:t> / </a:t>
            </a:r>
            <a:r>
              <a:rPr lang="en-US" dirty="0" err="1"/>
              <a:t>styrkleiki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tegund</a:t>
            </a:r>
            <a:r>
              <a:rPr lang="en-US" dirty="0"/>
              <a:t> </a:t>
            </a:r>
            <a:r>
              <a:rPr lang="en-US" dirty="0" err="1"/>
              <a:t>atvinnulífs</a:t>
            </a:r>
            <a:endParaRPr lang="en-US" dirty="0"/>
          </a:p>
          <a:p>
            <a:r>
              <a:rPr lang="en-US" dirty="0" err="1"/>
              <a:t>Sveitarfélög</a:t>
            </a:r>
            <a:r>
              <a:rPr lang="en-US" dirty="0"/>
              <a:t> </a:t>
            </a:r>
            <a:r>
              <a:rPr lang="en-US" dirty="0" err="1"/>
              <a:t>eru</a:t>
            </a:r>
            <a:r>
              <a:rPr lang="en-US" dirty="0"/>
              <a:t> ekki </a:t>
            </a:r>
            <a:r>
              <a:rPr lang="en-US" dirty="0" err="1"/>
              <a:t>einsleit</a:t>
            </a:r>
            <a:r>
              <a:rPr lang="en-US" dirty="0"/>
              <a:t> </a:t>
            </a:r>
            <a:r>
              <a:rPr lang="en-US" dirty="0" err="1"/>
              <a:t>hvorki</a:t>
            </a:r>
            <a:r>
              <a:rPr lang="en-US" dirty="0"/>
              <a:t> </a:t>
            </a:r>
            <a:r>
              <a:rPr lang="en-US" dirty="0" err="1"/>
              <a:t>hérlendis</a:t>
            </a:r>
            <a:r>
              <a:rPr lang="en-US" dirty="0"/>
              <a:t> </a:t>
            </a:r>
            <a:r>
              <a:rPr lang="en-US" dirty="0" err="1"/>
              <a:t>eða</a:t>
            </a:r>
            <a:r>
              <a:rPr lang="en-US" dirty="0"/>
              <a:t> í </a:t>
            </a:r>
            <a:r>
              <a:rPr lang="en-US" dirty="0" err="1"/>
              <a:t>okkar</a:t>
            </a:r>
            <a:r>
              <a:rPr lang="en-US" dirty="0"/>
              <a:t> </a:t>
            </a:r>
            <a:r>
              <a:rPr lang="en-US" dirty="0" err="1"/>
              <a:t>norrænu</a:t>
            </a:r>
            <a:r>
              <a:rPr lang="en-US" dirty="0"/>
              <a:t> </a:t>
            </a:r>
            <a:r>
              <a:rPr lang="en-US" dirty="0" err="1"/>
              <a:t>nágrannalöndum</a:t>
            </a:r>
            <a:endParaRPr lang="en-US" dirty="0"/>
          </a:p>
          <a:p>
            <a:r>
              <a:rPr lang="en-US" dirty="0" err="1"/>
              <a:t>Almenn</a:t>
            </a:r>
            <a:r>
              <a:rPr lang="en-US" dirty="0"/>
              <a:t> </a:t>
            </a:r>
            <a:r>
              <a:rPr lang="en-US" dirty="0" err="1"/>
              <a:t>pólitísk</a:t>
            </a:r>
            <a:r>
              <a:rPr lang="en-US" dirty="0"/>
              <a:t> </a:t>
            </a:r>
            <a:r>
              <a:rPr lang="en-US" dirty="0" err="1"/>
              <a:t>samstaða</a:t>
            </a:r>
            <a:r>
              <a:rPr lang="en-US" dirty="0"/>
              <a:t> er um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ríkisvaldið</a:t>
            </a:r>
            <a:r>
              <a:rPr lang="en-US" dirty="0"/>
              <a:t> </a:t>
            </a:r>
            <a:r>
              <a:rPr lang="en-US" dirty="0" err="1"/>
              <a:t>geri</a:t>
            </a:r>
            <a:r>
              <a:rPr lang="en-US" dirty="0"/>
              <a:t> </a:t>
            </a:r>
            <a:r>
              <a:rPr lang="en-US" dirty="0" err="1"/>
              <a:t>einstökum</a:t>
            </a:r>
            <a:r>
              <a:rPr lang="en-US" dirty="0"/>
              <a:t> </a:t>
            </a:r>
            <a:r>
              <a:rPr lang="en-US" dirty="0" err="1"/>
              <a:t>sveitarfélögum</a:t>
            </a:r>
            <a:r>
              <a:rPr lang="en-US" dirty="0"/>
              <a:t> </a:t>
            </a:r>
            <a:r>
              <a:rPr lang="en-US" dirty="0" err="1"/>
              <a:t>kleyft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uppfylla</a:t>
            </a:r>
            <a:r>
              <a:rPr lang="en-US" dirty="0"/>
              <a:t> </a:t>
            </a:r>
            <a:r>
              <a:rPr lang="en-US" dirty="0" err="1"/>
              <a:t>ákvæði</a:t>
            </a:r>
            <a:r>
              <a:rPr lang="en-US" dirty="0"/>
              <a:t> </a:t>
            </a:r>
            <a:r>
              <a:rPr lang="en-US" dirty="0" err="1"/>
              <a:t>sveitarstjórnarlaga</a:t>
            </a:r>
            <a:r>
              <a:rPr lang="en-US" dirty="0"/>
              <a:t> </a:t>
            </a:r>
            <a:r>
              <a:rPr lang="en-US" dirty="0" err="1"/>
              <a:t>viðkomandi</a:t>
            </a:r>
            <a:r>
              <a:rPr lang="en-US" dirty="0"/>
              <a:t> </a:t>
            </a:r>
            <a:r>
              <a:rPr lang="en-US" dirty="0" err="1"/>
              <a:t>landa</a:t>
            </a:r>
            <a:r>
              <a:rPr lang="en-US" dirty="0"/>
              <a:t> um </a:t>
            </a:r>
            <a:r>
              <a:rPr lang="en-US" dirty="0" err="1"/>
              <a:t>þjónustu</a:t>
            </a:r>
            <a:r>
              <a:rPr lang="en-US" dirty="0"/>
              <a:t> </a:t>
            </a:r>
            <a:r>
              <a:rPr lang="en-US" dirty="0" err="1"/>
              <a:t>við</a:t>
            </a:r>
            <a:r>
              <a:rPr lang="en-US" dirty="0"/>
              <a:t> </a:t>
            </a:r>
            <a:r>
              <a:rPr lang="en-US" dirty="0" err="1"/>
              <a:t>íbúa</a:t>
            </a:r>
            <a:r>
              <a:rPr lang="en-US" dirty="0"/>
              <a:t> </a:t>
            </a:r>
            <a:r>
              <a:rPr lang="en-US" dirty="0" err="1"/>
              <a:t>sína</a:t>
            </a:r>
            <a:r>
              <a:rPr lang="en-US" dirty="0"/>
              <a:t> </a:t>
            </a:r>
            <a:r>
              <a:rPr lang="en-US" dirty="0" err="1"/>
              <a:t>með</a:t>
            </a:r>
            <a:r>
              <a:rPr lang="en-US" dirty="0"/>
              <a:t> </a:t>
            </a:r>
            <a:r>
              <a:rPr lang="en-US" dirty="0" err="1"/>
              <a:t>fjármagni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jöfnunaraðgerða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165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5C9B1-63F9-499A-89DF-F290FF8A4C39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3000" dirty="0" err="1">
                <a:solidFill>
                  <a:srgbClr val="FFFFFF"/>
                </a:solidFill>
              </a:rPr>
              <a:t>Sveitarstjórnarstigið</a:t>
            </a:r>
            <a:r>
              <a:rPr lang="en-US" sz="3000" dirty="0">
                <a:solidFill>
                  <a:srgbClr val="FFFFFF"/>
                </a:solidFill>
              </a:rPr>
              <a:t> á </a:t>
            </a:r>
            <a:r>
              <a:rPr lang="en-US" sz="3000" dirty="0" err="1">
                <a:solidFill>
                  <a:srgbClr val="FFFFFF"/>
                </a:solidFill>
              </a:rPr>
              <a:t>Íslandi</a:t>
            </a:r>
            <a:r>
              <a:rPr lang="en-US" sz="3000" dirty="0">
                <a:solidFill>
                  <a:srgbClr val="FFFFFF"/>
                </a:solidFill>
              </a:rPr>
              <a:t> </a:t>
            </a:r>
            <a:br>
              <a:rPr lang="en-US" sz="3000" dirty="0">
                <a:solidFill>
                  <a:srgbClr val="FFFFFF"/>
                </a:solidFill>
              </a:rPr>
            </a:br>
            <a:r>
              <a:rPr lang="en-US" sz="3000" dirty="0">
                <a:solidFill>
                  <a:srgbClr val="FFFFFF"/>
                </a:solidFill>
              </a:rPr>
              <a:t>– </a:t>
            </a:r>
            <a:r>
              <a:rPr lang="en-US" sz="3000" dirty="0" err="1">
                <a:solidFill>
                  <a:srgbClr val="FFFFFF"/>
                </a:solidFill>
              </a:rPr>
              <a:t>mismunandi</a:t>
            </a:r>
            <a:r>
              <a:rPr lang="en-US" sz="3000" dirty="0">
                <a:solidFill>
                  <a:srgbClr val="FFFFFF"/>
                </a:solidFill>
              </a:rPr>
              <a:t> </a:t>
            </a:r>
            <a:r>
              <a:rPr lang="en-US" sz="3000" dirty="0" err="1">
                <a:solidFill>
                  <a:srgbClr val="FFFFFF"/>
                </a:solidFill>
              </a:rPr>
              <a:t>fjárhagsleg</a:t>
            </a:r>
            <a:r>
              <a:rPr lang="en-US" sz="3000" dirty="0">
                <a:solidFill>
                  <a:srgbClr val="FFFFFF"/>
                </a:solidFill>
              </a:rPr>
              <a:t> </a:t>
            </a:r>
            <a:r>
              <a:rPr lang="en-US" sz="3000" dirty="0" err="1">
                <a:solidFill>
                  <a:srgbClr val="FFFFFF"/>
                </a:solidFill>
              </a:rPr>
              <a:t>staðaa</a:t>
            </a:r>
            <a:endParaRPr lang="en-US" sz="3000" dirty="0">
              <a:solidFill>
                <a:srgbClr val="FFFFFF"/>
              </a:solidFill>
            </a:endParaRP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C0EA48B0-8678-4D28-A770-DAD56EF68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469379"/>
            <a:ext cx="10018713" cy="3779021"/>
          </a:xfrm>
        </p:spPr>
        <p:txBody>
          <a:bodyPr anchor="ctr">
            <a:normAutofit/>
          </a:bodyPr>
          <a:lstStyle/>
          <a:p>
            <a:r>
              <a:rPr lang="en-US" dirty="0" err="1"/>
              <a:t>Mismunur</a:t>
            </a:r>
            <a:r>
              <a:rPr lang="en-US" dirty="0"/>
              <a:t> á </a:t>
            </a:r>
            <a:r>
              <a:rPr lang="en-US" dirty="0" err="1"/>
              <a:t>fjárhagslegri</a:t>
            </a:r>
            <a:r>
              <a:rPr lang="en-US" dirty="0"/>
              <a:t> </a:t>
            </a:r>
            <a:r>
              <a:rPr lang="en-US" dirty="0" err="1"/>
              <a:t>stöðu</a:t>
            </a:r>
            <a:r>
              <a:rPr lang="en-US" dirty="0"/>
              <a:t> </a:t>
            </a:r>
            <a:r>
              <a:rPr lang="en-US" dirty="0" err="1"/>
              <a:t>sveitarfélaga</a:t>
            </a:r>
            <a:r>
              <a:rPr lang="en-US" dirty="0"/>
              <a:t> geta </a:t>
            </a:r>
            <a:r>
              <a:rPr lang="en-US" dirty="0" err="1"/>
              <a:t>átt</a:t>
            </a:r>
            <a:r>
              <a:rPr lang="en-US" dirty="0"/>
              <a:t> </a:t>
            </a:r>
            <a:r>
              <a:rPr lang="en-US" dirty="0" err="1"/>
              <a:t>rætur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rekja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Ytri</a:t>
            </a:r>
            <a:r>
              <a:rPr lang="en-US" dirty="0"/>
              <a:t> </a:t>
            </a:r>
            <a:r>
              <a:rPr lang="en-US" dirty="0" err="1"/>
              <a:t>aðstæðna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sveitarstjórnir</a:t>
            </a:r>
            <a:r>
              <a:rPr lang="en-US" dirty="0"/>
              <a:t> </a:t>
            </a:r>
            <a:r>
              <a:rPr lang="en-US" dirty="0" err="1"/>
              <a:t>fá</a:t>
            </a:r>
            <a:r>
              <a:rPr lang="en-US" dirty="0"/>
              <a:t> ekki </a:t>
            </a:r>
            <a:r>
              <a:rPr lang="en-US" dirty="0" err="1"/>
              <a:t>ráðið</a:t>
            </a:r>
            <a:r>
              <a:rPr lang="en-US" dirty="0"/>
              <a:t> </a:t>
            </a:r>
            <a:r>
              <a:rPr lang="en-US" dirty="0" err="1"/>
              <a:t>við</a:t>
            </a:r>
            <a:endParaRPr lang="en-US" dirty="0"/>
          </a:p>
          <a:p>
            <a:pPr lvl="2"/>
            <a:r>
              <a:rPr lang="en-US" dirty="0" err="1"/>
              <a:t>Jöfnunaraðgerðir</a:t>
            </a:r>
            <a:r>
              <a:rPr lang="en-US" dirty="0"/>
              <a:t> </a:t>
            </a:r>
            <a:r>
              <a:rPr lang="en-US" dirty="0" err="1"/>
              <a:t>beinast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því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jafna</a:t>
            </a:r>
            <a:r>
              <a:rPr lang="en-US" dirty="0"/>
              <a:t> </a:t>
            </a:r>
            <a:r>
              <a:rPr lang="en-US" dirty="0" err="1"/>
              <a:t>út</a:t>
            </a:r>
            <a:r>
              <a:rPr lang="en-US" dirty="0"/>
              <a:t> </a:t>
            </a:r>
            <a:r>
              <a:rPr lang="en-US" dirty="0" err="1"/>
              <a:t>mun</a:t>
            </a:r>
            <a:r>
              <a:rPr lang="en-US" dirty="0"/>
              <a:t> </a:t>
            </a:r>
            <a:r>
              <a:rPr lang="en-US" dirty="0" err="1"/>
              <a:t>vegna</a:t>
            </a:r>
            <a:r>
              <a:rPr lang="en-US" dirty="0"/>
              <a:t> </a:t>
            </a:r>
            <a:r>
              <a:rPr lang="en-US" dirty="0" err="1"/>
              <a:t>þessara</a:t>
            </a:r>
            <a:r>
              <a:rPr lang="en-US" dirty="0"/>
              <a:t> </a:t>
            </a:r>
            <a:r>
              <a:rPr lang="en-US" dirty="0" err="1"/>
              <a:t>ástæðna</a:t>
            </a:r>
            <a:endParaRPr lang="en-US" dirty="0"/>
          </a:p>
          <a:p>
            <a:pPr lvl="1"/>
            <a:r>
              <a:rPr lang="en-US" dirty="0" err="1"/>
              <a:t>Vegna</a:t>
            </a:r>
            <a:r>
              <a:rPr lang="en-US" dirty="0"/>
              <a:t> </a:t>
            </a:r>
            <a:r>
              <a:rPr lang="en-US" dirty="0" err="1"/>
              <a:t>einstakra</a:t>
            </a:r>
            <a:r>
              <a:rPr lang="en-US" dirty="0"/>
              <a:t> </a:t>
            </a:r>
            <a:r>
              <a:rPr lang="en-US" dirty="0" err="1"/>
              <a:t>ákvarðana</a:t>
            </a:r>
            <a:r>
              <a:rPr lang="en-US" dirty="0"/>
              <a:t> </a:t>
            </a:r>
            <a:r>
              <a:rPr lang="en-US" dirty="0" err="1"/>
              <a:t>sveitarstjórna</a:t>
            </a:r>
            <a:endParaRPr lang="en-US" dirty="0"/>
          </a:p>
          <a:p>
            <a:pPr lvl="2"/>
            <a:r>
              <a:rPr lang="en-US" dirty="0" err="1"/>
              <a:t>Það</a:t>
            </a:r>
            <a:r>
              <a:rPr lang="en-US" dirty="0"/>
              <a:t> er </a:t>
            </a:r>
            <a:r>
              <a:rPr lang="en-US" dirty="0" err="1"/>
              <a:t>ákvörðun</a:t>
            </a:r>
            <a:r>
              <a:rPr lang="en-US" dirty="0"/>
              <a:t> um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aðhafast</a:t>
            </a:r>
            <a:r>
              <a:rPr lang="en-US" dirty="0"/>
              <a:t> </a:t>
            </a:r>
            <a:r>
              <a:rPr lang="en-US" dirty="0" err="1"/>
              <a:t>eitthvað</a:t>
            </a:r>
            <a:endParaRPr lang="en-US" dirty="0"/>
          </a:p>
          <a:p>
            <a:pPr lvl="2"/>
            <a:r>
              <a:rPr lang="en-US" dirty="0" err="1"/>
              <a:t>Það</a:t>
            </a:r>
            <a:r>
              <a:rPr lang="en-US" dirty="0"/>
              <a:t> er </a:t>
            </a:r>
            <a:r>
              <a:rPr lang="en-US" dirty="0" err="1"/>
              <a:t>ákvörðun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aðhafast</a:t>
            </a:r>
            <a:r>
              <a:rPr lang="en-US" dirty="0"/>
              <a:t> ekki</a:t>
            </a:r>
          </a:p>
          <a:p>
            <a:pPr lvl="2"/>
            <a:r>
              <a:rPr lang="en-US" dirty="0" err="1"/>
              <a:t>Jöfnunaraðgerðir</a:t>
            </a:r>
            <a:r>
              <a:rPr lang="en-US" dirty="0"/>
              <a:t> </a:t>
            </a:r>
            <a:r>
              <a:rPr lang="en-US" dirty="0" err="1"/>
              <a:t>beinast</a:t>
            </a:r>
            <a:r>
              <a:rPr lang="en-US" dirty="0"/>
              <a:t> ekki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afleiðingum</a:t>
            </a:r>
            <a:r>
              <a:rPr lang="en-US" dirty="0"/>
              <a:t> </a:t>
            </a:r>
            <a:r>
              <a:rPr lang="en-US" dirty="0" err="1"/>
              <a:t>slíkra</a:t>
            </a:r>
            <a:r>
              <a:rPr lang="en-US" dirty="0"/>
              <a:t> </a:t>
            </a:r>
            <a:r>
              <a:rPr lang="en-US" dirty="0" err="1"/>
              <a:t>ákvarðana</a:t>
            </a:r>
            <a:r>
              <a:rPr lang="en-US" dirty="0"/>
              <a:t>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383C2-AC08-42A1-9CD6-DE77ACE98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FFB1A-4659-4B2D-BA2F-AF4CAAAD469A}" type="datetime1">
              <a:rPr lang="en-US" smtClean="0"/>
              <a:t>11/23/2021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0C492-CDFB-4C57-B91F-50A058BE5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GAJ </a:t>
            </a:r>
            <a:r>
              <a:rPr lang="en-US" dirty="0" err="1"/>
              <a:t>ráðgjöf</a:t>
            </a:r>
            <a:r>
              <a:rPr lang="en-US" dirty="0"/>
              <a:t> </a:t>
            </a:r>
            <a:r>
              <a:rPr lang="en-US" dirty="0" err="1"/>
              <a:t>slf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4C79CD-3E85-447C-8DA8-578AB8536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4934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28872</TotalTime>
  <Words>4040</Words>
  <Application>Microsoft Office PowerPoint</Application>
  <PresentationFormat>Widescreen</PresentationFormat>
  <Paragraphs>806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1" baseType="lpstr">
      <vt:lpstr>Arial</vt:lpstr>
      <vt:lpstr>Calibri</vt:lpstr>
      <vt:lpstr>Corbel</vt:lpstr>
      <vt:lpstr>Parallax</vt:lpstr>
      <vt:lpstr>Jöfnunarkerfi sveitarstjórnarstigsins í öðrum norrænum ríkjum</vt:lpstr>
      <vt:lpstr>Skýrsla unnin fyrir Samgöngu- og sveitarstjórnarráðuneytið 2020</vt:lpstr>
      <vt:lpstr>Skýrsla unnin fyrir Samgöngu- og sveitarstjórnarráðuneytið árið 2020</vt:lpstr>
      <vt:lpstr>Samandregið yfirlit</vt:lpstr>
      <vt:lpstr>Sveitarstjórnarstigið  Ísland</vt:lpstr>
      <vt:lpstr>Sveitarstjórnarstigið á Íslandi  – verkefni sveitarfélaga</vt:lpstr>
      <vt:lpstr>Sveitarstjórnarstigið á Íslandi  – tekjustofnar sveitarfélaga, heiti og hlutdeild</vt:lpstr>
      <vt:lpstr>Sveitarstjórnarstigið á Íslandi  – breytileg staða  sveitarfélaga</vt:lpstr>
      <vt:lpstr>Sveitarstjórnarstigið á Íslandi  – mismunandi fjárhagsleg staðaa</vt:lpstr>
      <vt:lpstr>Sveitarstjórnarstigið á Íslandi  – jöfnunarkerfi sveitarfélaga</vt:lpstr>
      <vt:lpstr>Sveitarstjórnarstigið á Íslandi  – tekjur Jöfnunarsjóðs sveitarfélaga</vt:lpstr>
      <vt:lpstr>Sveitarstjórnarstigið á Íslandi  – jöfnunarkerfi sveitarfélaga</vt:lpstr>
      <vt:lpstr>Danmörk</vt:lpstr>
      <vt:lpstr>Sveitarstjórnarstigið  Danmörk</vt:lpstr>
      <vt:lpstr>Sveitarstjórnarstigið í Danmörku – almennt</vt:lpstr>
      <vt:lpstr>Sveitarstjórnarstigið í Danmörku – fjárheimildir og fjárhagslegur rammi</vt:lpstr>
      <vt:lpstr>Sveitarstjórnarstigið í Danmörku – fjárheimildir og fjárhagslegur rammi</vt:lpstr>
      <vt:lpstr>Sveitarstjórnarstigið í Danmörku – tekjustofnar danskra sveitarfélaga</vt:lpstr>
      <vt:lpstr>Sveitarstjórnarstigið í Danmörku – jöfnunarkerfi sveitarfélaga</vt:lpstr>
      <vt:lpstr>Sveitarstjórnarstigið í Danmörku – Jöfnunarkerfi sveitarfélaga</vt:lpstr>
      <vt:lpstr>Sveitarstjórnarstigið í Danmörku – Jöfnunarkerfi sveitarfélaga</vt:lpstr>
      <vt:lpstr>Sveitarstjórnarstigið í Danmörku – Jöfnunarkerfi sveitarfélaga</vt:lpstr>
      <vt:lpstr>Sveitarstjórnarstigið í Danmörku – Jöfnunarkerfi sveitarfélaga</vt:lpstr>
      <vt:lpstr>Svíþjóð</vt:lpstr>
      <vt:lpstr>Sveitarstjórnarstigið  Svíþjóð</vt:lpstr>
      <vt:lpstr>Sveitarstjórnarstigið í Svíþjóð - tekjustofnar sveitarfélaga</vt:lpstr>
      <vt:lpstr>Sveitarstjórnarstigið í Svíþjóð - tekjustofnar sveitarfélaga</vt:lpstr>
      <vt:lpstr>Sveitarstjórnarstigið í Svíþjóð - tekjustofnar sveitarfélaga</vt:lpstr>
      <vt:lpstr>Sveitarstjórnarstigið í Svíþjóð - Jöfnunarkerfi sveitarfélaga</vt:lpstr>
      <vt:lpstr>Sveitarstjórnarstigið í Svíþjóð - Jöfnunarkerfi sveitarfélaga</vt:lpstr>
      <vt:lpstr>Sveitarstjórnarstigið í Svíþjóð - Jöfnunarkerfi sveitarfélaga</vt:lpstr>
      <vt:lpstr>Noregur</vt:lpstr>
      <vt:lpstr>Sveitarstjórnarstigið  Noregur</vt:lpstr>
      <vt:lpstr>Sveitarstjórnarstigið í Noregi - samstarf við ríkið</vt:lpstr>
      <vt:lpstr>Sveitarstjórnarstigið í Noregi - tekjustofnar sveitarfélaga</vt:lpstr>
      <vt:lpstr>Sveitarstjórnarstigið í Noregi - Jöfnunarkerfi sveitarfélaga</vt:lpstr>
      <vt:lpstr>Sveitarstjórnarstigið í Noregi - Jöfnunarkerfi sveitarfélaga</vt:lpstr>
      <vt:lpstr>Sveitarstjórnarstigið í Noregi - Jöfnunarkerfi sveitarfélaga</vt:lpstr>
      <vt:lpstr>Finnland</vt:lpstr>
      <vt:lpstr>Sveitarstjórnarstigið  Jöfnunarkerfið í Finnlandi</vt:lpstr>
      <vt:lpstr>Sveitarstjórnarstigið Tekjustofnar sveitarfélaga í Finnlandi</vt:lpstr>
      <vt:lpstr>Sveitarstjórnarstigið  Jöfnunarkerfið í Finnlandi</vt:lpstr>
      <vt:lpstr>Sveitarstjórnarstigið  Jöfnunarkerfið í Finnlandi</vt:lpstr>
      <vt:lpstr>Sveitarstjórnarstigið  Jöfnunarkerfið í Finnlandi</vt:lpstr>
      <vt:lpstr>Sveitarstjórnarstigið  Jöfnunarkerfið í Finnlandi</vt:lpstr>
      <vt:lpstr>Sveitarstjórnarstigið  Jöfnunarkerfið í Finnlandi</vt:lpstr>
      <vt:lpstr>Sveitarstjórnarstigið í hinum norrænu ríkjum  Jöfnunaraðgerðir o.fl. </vt:lpstr>
      <vt:lpstr>Sveitarstjórnarstigið  Fyrikomulag jöfnunaraðgerða í öðrum norrænum ríkjum</vt:lpstr>
      <vt:lpstr>Sveitarstjórnarstigið  Uppbygging útgjaldajöfnunar</vt:lpstr>
      <vt:lpstr>Sveitarstjórnarstigið  Yfirlit um útgjaldajöfnun</vt:lpstr>
      <vt:lpstr>Sveitarstjórnarstigið  Uppbygging tekjujöfnunar</vt:lpstr>
      <vt:lpstr>Sveitarstjórnarstigið  Uppbygging tekjujöfnunar</vt:lpstr>
      <vt:lpstr>Samandregið yfirlit - hlutdeild af heildartekjum</vt:lpstr>
      <vt:lpstr>Samandregið yfirlit - hlutdeild jöfnunarframlaga og greiðslna frá ríkinu í heildartekjum sveitarfélaga</vt:lpstr>
      <vt:lpstr>Jöfnunarkerfið í öðrum norrænum ríkjum,  - samandregið yfirlit</vt:lpstr>
      <vt:lpstr>Jöfnunarkerfið í öðrum norrænum ríkjum,  - samandregið yfirlit</vt:lpstr>
      <vt:lpstr>Jöfnunarkerfið í öðrum norrænum ríkjum,  - samandregið yfirlit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Austfirðir</dc:title>
  <dc:creator>Gunnlaugur Juliusson</dc:creator>
  <cp:lastModifiedBy>Gunnlaugur Juliusson</cp:lastModifiedBy>
  <cp:revision>327</cp:revision>
  <dcterms:created xsi:type="dcterms:W3CDTF">2021-02-25T22:02:03Z</dcterms:created>
  <dcterms:modified xsi:type="dcterms:W3CDTF">2021-11-23T11:54:00Z</dcterms:modified>
</cp:coreProperties>
</file>