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 id="271" r:id="rId15"/>
    <p:sldId id="272" r:id="rId16"/>
    <p:sldId id="269" r:id="rId17"/>
    <p:sldId id="273" r:id="rId18"/>
    <p:sldId id="274" r:id="rId19"/>
    <p:sldId id="275" r:id="rId20"/>
    <p:sldId id="270"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unnl\Documents\Meistaran&#225;m\Ritger&#240;\&#221;mislegt\Rekstur%20sveitarf&#233;laga%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Úrvinnsla!$A$46</c:f>
              <c:strCache>
                <c:ptCount val="1"/>
                <c:pt idx="0">
                  <c:v>Veltufé frá rekstri % af heildartekjum</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numRef>
              <c:f>Úrvinnsla!$B$45:$BR$45</c:f>
              <c:numCache>
                <c:formatCode>General</c:formatCode>
                <c:ptCount val="6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numCache>
            </c:numRef>
          </c:cat>
          <c:val>
            <c:numRef>
              <c:f>Úrvinnsla!$B$46:$BR$46</c:f>
              <c:numCache>
                <c:formatCode>0.0%</c:formatCode>
                <c:ptCount val="69"/>
                <c:pt idx="0">
                  <c:v>0.45195198442738188</c:v>
                </c:pt>
                <c:pt idx="1">
                  <c:v>0.40848927430397081</c:v>
                </c:pt>
                <c:pt idx="2">
                  <c:v>0.2222907372216632</c:v>
                </c:pt>
                <c:pt idx="3">
                  <c:v>0.22097883241202643</c:v>
                </c:pt>
                <c:pt idx="4">
                  <c:v>0.21224785895896553</c:v>
                </c:pt>
                <c:pt idx="5">
                  <c:v>0.21190943134652612</c:v>
                </c:pt>
                <c:pt idx="6">
                  <c:v>0.20825829405166404</c:v>
                </c:pt>
                <c:pt idx="7">
                  <c:v>0.18098559802595676</c:v>
                </c:pt>
                <c:pt idx="8">
                  <c:v>0.17651590537026932</c:v>
                </c:pt>
                <c:pt idx="9">
                  <c:v>0.17605863520125647</c:v>
                </c:pt>
                <c:pt idx="10">
                  <c:v>0.17367404783701992</c:v>
                </c:pt>
                <c:pt idx="11">
                  <c:v>0.15087592449016926</c:v>
                </c:pt>
                <c:pt idx="12">
                  <c:v>0.14582029730598164</c:v>
                </c:pt>
                <c:pt idx="13">
                  <c:v>0.14560697837702752</c:v>
                </c:pt>
                <c:pt idx="14">
                  <c:v>0.14480266339109985</c:v>
                </c:pt>
                <c:pt idx="15">
                  <c:v>0.14367457915283238</c:v>
                </c:pt>
                <c:pt idx="16">
                  <c:v>0.14087634238071503</c:v>
                </c:pt>
                <c:pt idx="17">
                  <c:v>0.13719707109617149</c:v>
                </c:pt>
                <c:pt idx="18">
                  <c:v>0.13490680631641608</c:v>
                </c:pt>
                <c:pt idx="19">
                  <c:v>0.13259850384907435</c:v>
                </c:pt>
                <c:pt idx="20">
                  <c:v>0.12454470530553872</c:v>
                </c:pt>
                <c:pt idx="21">
                  <c:v>0.12043045005814385</c:v>
                </c:pt>
                <c:pt idx="22">
                  <c:v>0.11748603599609894</c:v>
                </c:pt>
                <c:pt idx="23">
                  <c:v>0.11672134755724298</c:v>
                </c:pt>
                <c:pt idx="24">
                  <c:v>0.11332092280697442</c:v>
                </c:pt>
                <c:pt idx="25">
                  <c:v>0.1132687813531487</c:v>
                </c:pt>
                <c:pt idx="26">
                  <c:v>0.10971225687855787</c:v>
                </c:pt>
                <c:pt idx="27">
                  <c:v>0.10893055042482452</c:v>
                </c:pt>
                <c:pt idx="28">
                  <c:v>0.10746936687822882</c:v>
                </c:pt>
                <c:pt idx="29">
                  <c:v>0.10590809628008753</c:v>
                </c:pt>
                <c:pt idx="30">
                  <c:v>0.10559885338152628</c:v>
                </c:pt>
                <c:pt idx="31">
                  <c:v>0.10373673985807007</c:v>
                </c:pt>
                <c:pt idx="32">
                  <c:v>0.1005572090540239</c:v>
                </c:pt>
                <c:pt idx="33">
                  <c:v>0.10046797891206137</c:v>
                </c:pt>
                <c:pt idx="34">
                  <c:v>9.7473272137337807E-2</c:v>
                </c:pt>
                <c:pt idx="35">
                  <c:v>9.6491456436998316E-2</c:v>
                </c:pt>
                <c:pt idx="36">
                  <c:v>9.4757356560612072E-2</c:v>
                </c:pt>
                <c:pt idx="37">
                  <c:v>9.3031631431446341E-2</c:v>
                </c:pt>
                <c:pt idx="38">
                  <c:v>9.0051379984540533E-2</c:v>
                </c:pt>
                <c:pt idx="39">
                  <c:v>8.900065419959316E-2</c:v>
                </c:pt>
                <c:pt idx="40">
                  <c:v>8.2105262746608829E-2</c:v>
                </c:pt>
                <c:pt idx="41">
                  <c:v>8.0820436988520913E-2</c:v>
                </c:pt>
                <c:pt idx="42">
                  <c:v>7.8911176726963406E-2</c:v>
                </c:pt>
                <c:pt idx="43">
                  <c:v>7.7919447767367547E-2</c:v>
                </c:pt>
                <c:pt idx="44">
                  <c:v>7.4032367972742763E-2</c:v>
                </c:pt>
                <c:pt idx="45">
                  <c:v>6.6800143164307949E-2</c:v>
                </c:pt>
                <c:pt idx="46">
                  <c:v>6.1002196421688491E-2</c:v>
                </c:pt>
                <c:pt idx="47">
                  <c:v>5.6097077726835066E-2</c:v>
                </c:pt>
                <c:pt idx="48">
                  <c:v>4.6717287726063011E-2</c:v>
                </c:pt>
                <c:pt idx="49">
                  <c:v>4.667185191978241E-2</c:v>
                </c:pt>
                <c:pt idx="50">
                  <c:v>4.4878859949339676E-2</c:v>
                </c:pt>
                <c:pt idx="51">
                  <c:v>4.0553734149084197E-2</c:v>
                </c:pt>
                <c:pt idx="52">
                  <c:v>3.7682330089834341E-2</c:v>
                </c:pt>
                <c:pt idx="53">
                  <c:v>3.0808379748122231E-2</c:v>
                </c:pt>
                <c:pt idx="54">
                  <c:v>2.6387692350490172E-2</c:v>
                </c:pt>
                <c:pt idx="55">
                  <c:v>2.5462342535513268E-2</c:v>
                </c:pt>
                <c:pt idx="56">
                  <c:v>2.2616534102787703E-2</c:v>
                </c:pt>
                <c:pt idx="57">
                  <c:v>2.1942904510876285E-2</c:v>
                </c:pt>
                <c:pt idx="58">
                  <c:v>1.1876324218860578E-2</c:v>
                </c:pt>
                <c:pt idx="59">
                  <c:v>1.0651609521075427E-2</c:v>
                </c:pt>
                <c:pt idx="60">
                  <c:v>1.061601562939333E-2</c:v>
                </c:pt>
                <c:pt idx="61">
                  <c:v>6.3544797348517685E-3</c:v>
                </c:pt>
                <c:pt idx="62">
                  <c:v>-4.0321275011205087E-3</c:v>
                </c:pt>
                <c:pt idx="63">
                  <c:v>-1.5437702486238519E-2</c:v>
                </c:pt>
                <c:pt idx="64">
                  <c:v>-2.2071984263410657E-2</c:v>
                </c:pt>
                <c:pt idx="65">
                  <c:v>-3.4575175822087058E-2</c:v>
                </c:pt>
                <c:pt idx="66">
                  <c:v>-7.0819236298726995E-2</c:v>
                </c:pt>
                <c:pt idx="67">
                  <c:v>-9.5955240419715579E-2</c:v>
                </c:pt>
                <c:pt idx="68">
                  <c:v>-0.21988912304108107</c:v>
                </c:pt>
              </c:numCache>
            </c:numRef>
          </c:val>
          <c:extLst>
            <c:ext xmlns:c16="http://schemas.microsoft.com/office/drawing/2014/chart" uri="{C3380CC4-5D6E-409C-BE32-E72D297353CC}">
              <c16:uniqueId val="{00000000-E077-42E3-91A3-7D0FCB0890C8}"/>
            </c:ext>
          </c:extLst>
        </c:ser>
        <c:dLbls>
          <c:showLegendKey val="0"/>
          <c:showVal val="0"/>
          <c:showCatName val="0"/>
          <c:showSerName val="0"/>
          <c:showPercent val="0"/>
          <c:showBubbleSize val="0"/>
        </c:dLbls>
        <c:gapWidth val="100"/>
        <c:overlap val="-24"/>
        <c:axId val="1431977823"/>
        <c:axId val="1431971167"/>
      </c:barChart>
      <c:catAx>
        <c:axId val="14319778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31971167"/>
        <c:crosses val="autoZero"/>
        <c:auto val="1"/>
        <c:lblAlgn val="ctr"/>
        <c:lblOffset val="100"/>
        <c:noMultiLvlLbl val="0"/>
      </c:catAx>
      <c:valAx>
        <c:axId val="1431971167"/>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3197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169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305276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37776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640875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75166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267948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872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196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10/7/2021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3538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9174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4709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6089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766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126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0183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274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10/7/2021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4180866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mountain, nature, rock, outdoor&#10;&#10;Description automatically generated">
            <a:extLst>
              <a:ext uri="{FF2B5EF4-FFF2-40B4-BE49-F238E27FC236}">
                <a16:creationId xmlns:a16="http://schemas.microsoft.com/office/drawing/2014/main" id="{02A803EC-55FA-494A-8359-033A3A230BE4}"/>
              </a:ext>
            </a:extLst>
          </p:cNvPr>
          <p:cNvPicPr>
            <a:picLocks noChangeAspect="1"/>
          </p:cNvPicPr>
          <p:nvPr/>
        </p:nvPicPr>
        <p:blipFill rotWithShape="1">
          <a:blip r:embed="rId2">
            <a:extLst>
              <a:ext uri="{28A0092B-C50C-407E-A947-70E740481C1C}">
                <a14:useLocalDpi xmlns:a14="http://schemas.microsoft.com/office/drawing/2010/main" val="0"/>
              </a:ext>
            </a:extLst>
          </a:blip>
          <a:srcRect l="18753" r="2486" b="9091"/>
          <a:stretch/>
        </p:blipFill>
        <p:spPr>
          <a:xfrm>
            <a:off x="4022621" y="84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9E93586-9DF0-482C-9D4E-68FA5947C1F4}"/>
              </a:ext>
            </a:extLst>
          </p:cNvPr>
          <p:cNvSpPr>
            <a:spLocks noGrp="1"/>
          </p:cNvSpPr>
          <p:nvPr>
            <p:ph type="ctrTitle"/>
          </p:nvPr>
        </p:nvSpPr>
        <p:spPr>
          <a:xfrm>
            <a:off x="160735" y="980291"/>
            <a:ext cx="6205491" cy="2609576"/>
          </a:xfrm>
        </p:spPr>
        <p:txBody>
          <a:bodyPr vert="horz" lIns="91440" tIns="45720" rIns="91440" bIns="45720" rtlCol="0">
            <a:normAutofit/>
          </a:bodyPr>
          <a:lstStyle/>
          <a:p>
            <a:pPr algn="l">
              <a:lnSpc>
                <a:spcPct val="90000"/>
              </a:lnSpc>
            </a:pPr>
            <a:r>
              <a:rPr lang="is-IS" sz="3400" dirty="0">
                <a:solidFill>
                  <a:schemeClr val="tx1"/>
                </a:solidFill>
              </a:rPr>
              <a:t>Fjármálastjórnun sveitarfélaga </a:t>
            </a:r>
            <a:br>
              <a:rPr lang="is-IS" sz="3400" dirty="0">
                <a:solidFill>
                  <a:schemeClr val="tx1"/>
                </a:solidFill>
              </a:rPr>
            </a:br>
            <a:r>
              <a:rPr lang="is-IS" sz="3400" dirty="0">
                <a:solidFill>
                  <a:schemeClr val="tx1"/>
                </a:solidFill>
              </a:rPr>
              <a:t>– </a:t>
            </a:r>
            <a:r>
              <a:rPr lang="is-IS" sz="2800" dirty="0">
                <a:solidFill>
                  <a:schemeClr val="tx1"/>
                </a:solidFill>
              </a:rPr>
              <a:t>niðurstöður úr rannsóknarverkefni</a:t>
            </a:r>
          </a:p>
        </p:txBody>
      </p:sp>
      <p:sp>
        <p:nvSpPr>
          <p:cNvPr id="3" name="Subtitle 2">
            <a:extLst>
              <a:ext uri="{FF2B5EF4-FFF2-40B4-BE49-F238E27FC236}">
                <a16:creationId xmlns:a16="http://schemas.microsoft.com/office/drawing/2014/main" id="{A6D58FD5-ADD4-4F23-BEE1-859977950908}"/>
              </a:ext>
            </a:extLst>
          </p:cNvPr>
          <p:cNvSpPr>
            <a:spLocks noGrp="1"/>
          </p:cNvSpPr>
          <p:nvPr>
            <p:ph type="subTitle" idx="1"/>
          </p:nvPr>
        </p:nvSpPr>
        <p:spPr>
          <a:xfrm>
            <a:off x="247233" y="4404549"/>
            <a:ext cx="5739059" cy="1096901"/>
          </a:xfrm>
        </p:spPr>
        <p:txBody>
          <a:bodyPr vert="horz" lIns="91440" tIns="45720" rIns="91440" bIns="45720" rtlCol="0">
            <a:normAutofit fontScale="85000" lnSpcReduction="10000"/>
          </a:bodyPr>
          <a:lstStyle/>
          <a:p>
            <a:pPr algn="l">
              <a:lnSpc>
                <a:spcPct val="90000"/>
              </a:lnSpc>
              <a:buFont typeface="Wingdings 3" charset="2"/>
              <a:buChar char=""/>
            </a:pPr>
            <a:r>
              <a:rPr lang="is-IS" sz="2800" dirty="0">
                <a:solidFill>
                  <a:schemeClr val="tx1"/>
                </a:solidFill>
              </a:rPr>
              <a:t>Gunnlaugur A. Júlíusson hagfræðingur</a:t>
            </a:r>
          </a:p>
          <a:p>
            <a:pPr>
              <a:lnSpc>
                <a:spcPct val="90000"/>
              </a:lnSpc>
            </a:pPr>
            <a:endParaRPr lang="is-IS" sz="1200" dirty="0"/>
          </a:p>
          <a:p>
            <a:pPr algn="l">
              <a:lnSpc>
                <a:spcPct val="90000"/>
              </a:lnSpc>
              <a:buFont typeface="Wingdings 3" charset="2"/>
              <a:buChar char=""/>
            </a:pPr>
            <a:r>
              <a:rPr lang="is-IS" sz="2200" dirty="0">
                <a:solidFill>
                  <a:schemeClr val="tx1"/>
                </a:solidFill>
              </a:rPr>
              <a:t>Fjármálaráðstefna sveitarfélaga 8. október 2021</a:t>
            </a:r>
          </a:p>
        </p:txBody>
      </p:sp>
      <p:cxnSp>
        <p:nvCxnSpPr>
          <p:cNvPr id="13" name="Straight Connector 1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23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Markviss fjármálastjórnun</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646810"/>
            <a:ext cx="9478721" cy="4935983"/>
          </a:xfrm>
        </p:spPr>
        <p:txBody>
          <a:bodyPr>
            <a:normAutofit/>
          </a:bodyPr>
          <a:lstStyle/>
          <a:p>
            <a:r>
              <a:rPr lang="is-IS" sz="2400" dirty="0"/>
              <a:t>Byggir upp samstæða heild starfsmanna og kjörinna fulltrúa</a:t>
            </a:r>
          </a:p>
          <a:p>
            <a:r>
              <a:rPr lang="is-IS" sz="2400" dirty="0"/>
              <a:t>Verkefnum er forgangsraðað</a:t>
            </a:r>
          </a:p>
          <a:p>
            <a:r>
              <a:rPr lang="is-IS" sz="2400" dirty="0"/>
              <a:t>Fjármunum er ráðstafað með hliðsjón af forgangsröðun verkefna</a:t>
            </a:r>
          </a:p>
          <a:p>
            <a:r>
              <a:rPr lang="is-IS" sz="2400" dirty="0"/>
              <a:t>Ákvörðun um fjárheimildir sveitarfélagsins byggja á vel skilgreindum markmiðum</a:t>
            </a:r>
          </a:p>
          <a:p>
            <a:pPr lvl="1"/>
            <a:r>
              <a:rPr lang="is-IS" sz="2200" dirty="0"/>
              <a:t>Lykiltölur eru skilgreindar (ekki of margar)</a:t>
            </a:r>
          </a:p>
          <a:p>
            <a:r>
              <a:rPr lang="is-IS" sz="2400" dirty="0"/>
              <a:t>Skýrar upplýsingar eru gefnar til forstöðumanna og stjórnenda</a:t>
            </a:r>
          </a:p>
          <a:p>
            <a:r>
              <a:rPr lang="is-IS" sz="2400" dirty="0"/>
              <a:t>Eftirlit með rekstrinum er styrkt</a:t>
            </a:r>
          </a:p>
          <a:p>
            <a:pPr lvl="1"/>
            <a:r>
              <a:rPr lang="is-IS" sz="2200" dirty="0"/>
              <a:t>Upplýsingastreymi er styrkt</a:t>
            </a:r>
          </a:p>
          <a:p>
            <a:pPr lvl="1"/>
            <a:r>
              <a:rPr lang="is-IS" sz="2200" dirty="0"/>
              <a:t>Aðvörunarljós eru skilgreind</a:t>
            </a:r>
          </a:p>
          <a:p>
            <a:endParaRPr lang="is-IS" sz="2400" dirty="0"/>
          </a:p>
        </p:txBody>
      </p:sp>
    </p:spTree>
    <p:extLst>
      <p:ext uri="{BB962C8B-B14F-4D97-AF65-F5344CB8AC3E}">
        <p14:creationId xmlns:p14="http://schemas.microsoft.com/office/powerpoint/2010/main" val="312886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a:xfrm>
            <a:off x="668457" y="195308"/>
            <a:ext cx="8235846" cy="1003177"/>
          </a:xfrm>
        </p:spPr>
        <p:txBody>
          <a:bodyPr>
            <a:normAutofit/>
          </a:bodyPr>
          <a:lstStyle/>
          <a:p>
            <a:r>
              <a:rPr lang="is-IS" sz="2800" dirty="0">
                <a:solidFill>
                  <a:schemeClr val="tx1"/>
                </a:solidFill>
              </a:rPr>
              <a:t>Einkenni styrkrar / veikrar fjármálastjórnunar</a:t>
            </a:r>
          </a:p>
        </p:txBody>
      </p:sp>
      <p:graphicFrame>
        <p:nvGraphicFramePr>
          <p:cNvPr id="4" name="Table 4">
            <a:extLst>
              <a:ext uri="{FF2B5EF4-FFF2-40B4-BE49-F238E27FC236}">
                <a16:creationId xmlns:a16="http://schemas.microsoft.com/office/drawing/2014/main" id="{8B71ED50-8A11-44D4-889D-22D951048395}"/>
              </a:ext>
            </a:extLst>
          </p:cNvPr>
          <p:cNvGraphicFramePr>
            <a:graphicFrameLocks noGrp="1"/>
          </p:cNvGraphicFramePr>
          <p:nvPr>
            <p:ph idx="1"/>
            <p:extLst>
              <p:ext uri="{D42A27DB-BD31-4B8C-83A1-F6EECF244321}">
                <p14:modId xmlns:p14="http://schemas.microsoft.com/office/powerpoint/2010/main" val="3809308811"/>
              </p:ext>
            </p:extLst>
          </p:nvPr>
        </p:nvGraphicFramePr>
        <p:xfrm>
          <a:off x="372862" y="2160588"/>
          <a:ext cx="10067278" cy="3302000"/>
        </p:xfrm>
        <a:graphic>
          <a:graphicData uri="http://schemas.openxmlformats.org/drawingml/2006/table">
            <a:tbl>
              <a:tblPr firstRow="1" bandRow="1">
                <a:tableStyleId>{5C22544A-7EE6-4342-B048-85BDC9FD1C3A}</a:tableStyleId>
              </a:tblPr>
              <a:tblGrid>
                <a:gridCol w="5317724">
                  <a:extLst>
                    <a:ext uri="{9D8B030D-6E8A-4147-A177-3AD203B41FA5}">
                      <a16:colId xmlns:a16="http://schemas.microsoft.com/office/drawing/2014/main" val="353486960"/>
                    </a:ext>
                  </a:extLst>
                </a:gridCol>
                <a:gridCol w="4749554">
                  <a:extLst>
                    <a:ext uri="{9D8B030D-6E8A-4147-A177-3AD203B41FA5}">
                      <a16:colId xmlns:a16="http://schemas.microsoft.com/office/drawing/2014/main" val="349578584"/>
                    </a:ext>
                  </a:extLst>
                </a:gridCol>
              </a:tblGrid>
              <a:tr h="370840">
                <a:tc>
                  <a:txBody>
                    <a:bodyPr/>
                    <a:lstStyle/>
                    <a:p>
                      <a:r>
                        <a:rPr lang="is-IS" noProof="0">
                          <a:solidFill>
                            <a:schemeClr val="tx1"/>
                          </a:solidFill>
                        </a:rPr>
                        <a:t>Styrk fjármálastjórnun</a:t>
                      </a:r>
                    </a:p>
                  </a:txBody>
                  <a:tcPr/>
                </a:tc>
                <a:tc>
                  <a:txBody>
                    <a:bodyPr/>
                    <a:lstStyle/>
                    <a:p>
                      <a:r>
                        <a:rPr lang="is-IS" noProof="0">
                          <a:solidFill>
                            <a:schemeClr val="tx1"/>
                          </a:solidFill>
                        </a:rPr>
                        <a:t>Veik fjármálastjórnun</a:t>
                      </a:r>
                    </a:p>
                  </a:txBody>
                  <a:tcPr/>
                </a:tc>
                <a:extLst>
                  <a:ext uri="{0D108BD9-81ED-4DB2-BD59-A6C34878D82A}">
                    <a16:rowId xmlns:a16="http://schemas.microsoft.com/office/drawing/2014/main" val="633541625"/>
                  </a:ext>
                </a:extLst>
              </a:tr>
              <a:tr h="370840">
                <a:tc>
                  <a:txBody>
                    <a:bodyPr/>
                    <a:lstStyle/>
                    <a:p>
                      <a:r>
                        <a:rPr lang="is-IS" noProof="0"/>
                        <a:t>Aukið pólitískt svigrúm til skemmri og lengri tíma</a:t>
                      </a:r>
                    </a:p>
                  </a:txBody>
                  <a:tcPr/>
                </a:tc>
                <a:tc>
                  <a:txBody>
                    <a:bodyPr/>
                    <a:lstStyle/>
                    <a:p>
                      <a:r>
                        <a:rPr lang="is-IS" noProof="0"/>
                        <a:t>Lítið svigrúm til aðgerða, fjármálin stjórna stjórnmálunum</a:t>
                      </a:r>
                    </a:p>
                  </a:txBody>
                  <a:tcPr/>
                </a:tc>
                <a:extLst>
                  <a:ext uri="{0D108BD9-81ED-4DB2-BD59-A6C34878D82A}">
                    <a16:rowId xmlns:a16="http://schemas.microsoft.com/office/drawing/2014/main" val="4265486138"/>
                  </a:ext>
                </a:extLst>
              </a:tr>
              <a:tr h="370840">
                <a:tc>
                  <a:txBody>
                    <a:bodyPr/>
                    <a:lstStyle/>
                    <a:p>
                      <a:r>
                        <a:rPr lang="is-IS" noProof="0"/>
                        <a:t>Markvisst ytra og innra eftirlit með notkun fjármuna</a:t>
                      </a:r>
                    </a:p>
                  </a:txBody>
                  <a:tcPr/>
                </a:tc>
                <a:tc>
                  <a:txBody>
                    <a:bodyPr/>
                    <a:lstStyle/>
                    <a:p>
                      <a:r>
                        <a:rPr lang="is-IS" noProof="0"/>
                        <a:t>Skortur á yfirsýn um útgjöld sveitarfélagsins</a:t>
                      </a:r>
                    </a:p>
                  </a:txBody>
                  <a:tcPr/>
                </a:tc>
                <a:extLst>
                  <a:ext uri="{0D108BD9-81ED-4DB2-BD59-A6C34878D82A}">
                    <a16:rowId xmlns:a16="http://schemas.microsoft.com/office/drawing/2014/main" val="2038768720"/>
                  </a:ext>
                </a:extLst>
              </a:tr>
              <a:tr h="370840">
                <a:tc>
                  <a:txBody>
                    <a:bodyPr/>
                    <a:lstStyle/>
                    <a:p>
                      <a:r>
                        <a:rPr lang="is-IS" noProof="0"/>
                        <a:t>Ráðstöfun tekna er ætíð aðlöguð að breyttum aðstæðum</a:t>
                      </a:r>
                    </a:p>
                  </a:txBody>
                  <a:tcPr/>
                </a:tc>
                <a:tc>
                  <a:txBody>
                    <a:bodyPr/>
                    <a:lstStyle/>
                    <a:p>
                      <a:r>
                        <a:rPr lang="is-IS" noProof="0"/>
                        <a:t>Rekstrarskipula byggir á gömlum forsendum</a:t>
                      </a:r>
                    </a:p>
                  </a:txBody>
                  <a:tcPr/>
                </a:tc>
                <a:extLst>
                  <a:ext uri="{0D108BD9-81ED-4DB2-BD59-A6C34878D82A}">
                    <a16:rowId xmlns:a16="http://schemas.microsoft.com/office/drawing/2014/main" val="1821863562"/>
                  </a:ext>
                </a:extLst>
              </a:tr>
              <a:tr h="370840">
                <a:tc>
                  <a:txBody>
                    <a:bodyPr/>
                    <a:lstStyle/>
                    <a:p>
                      <a:r>
                        <a:rPr lang="is-IS" noProof="0"/>
                        <a:t>Skilvirk notkun rekstrarfjár</a:t>
                      </a:r>
                    </a:p>
                  </a:txBody>
                  <a:tcPr/>
                </a:tc>
                <a:tc>
                  <a:txBody>
                    <a:bodyPr/>
                    <a:lstStyle/>
                    <a:p>
                      <a:r>
                        <a:rPr lang="is-IS" noProof="0"/>
                        <a:t>Óskilvirk notkun rekstrarfjár</a:t>
                      </a:r>
                    </a:p>
                  </a:txBody>
                  <a:tcPr/>
                </a:tc>
                <a:extLst>
                  <a:ext uri="{0D108BD9-81ED-4DB2-BD59-A6C34878D82A}">
                    <a16:rowId xmlns:a16="http://schemas.microsoft.com/office/drawing/2014/main" val="1992156551"/>
                  </a:ext>
                </a:extLst>
              </a:tr>
              <a:tr h="370840">
                <a:tc>
                  <a:txBody>
                    <a:bodyPr/>
                    <a:lstStyle/>
                    <a:p>
                      <a:r>
                        <a:rPr lang="is-IS" noProof="0"/>
                        <a:t>Aukin ánægja starfsfólks vegna stöðugra og fyrirsjánlegra forsendna </a:t>
                      </a:r>
                    </a:p>
                  </a:txBody>
                  <a:tcPr/>
                </a:tc>
                <a:tc>
                  <a:txBody>
                    <a:bodyPr/>
                    <a:lstStyle/>
                    <a:p>
                      <a:r>
                        <a:rPr lang="is-IS" noProof="0" dirty="0"/>
                        <a:t>Skrifræði eykst – fundir og áætlanagerð án mikils árangurs</a:t>
                      </a:r>
                    </a:p>
                  </a:txBody>
                  <a:tcPr/>
                </a:tc>
                <a:extLst>
                  <a:ext uri="{0D108BD9-81ED-4DB2-BD59-A6C34878D82A}">
                    <a16:rowId xmlns:a16="http://schemas.microsoft.com/office/drawing/2014/main" val="2999061761"/>
                  </a:ext>
                </a:extLst>
              </a:tr>
            </a:tbl>
          </a:graphicData>
        </a:graphic>
      </p:graphicFrame>
    </p:spTree>
    <p:extLst>
      <p:ext uri="{BB962C8B-B14F-4D97-AF65-F5344CB8AC3E}">
        <p14:creationId xmlns:p14="http://schemas.microsoft.com/office/powerpoint/2010/main" val="181447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Lagarammi um skipulag innra eftirlits</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389357"/>
            <a:ext cx="9478721" cy="4935983"/>
          </a:xfrm>
        </p:spPr>
        <p:txBody>
          <a:bodyPr>
            <a:normAutofit fontScale="92500" lnSpcReduction="20000"/>
          </a:bodyPr>
          <a:lstStyle/>
          <a:p>
            <a:r>
              <a:rPr lang="is-IS" sz="2400" dirty="0"/>
              <a:t>Ísland</a:t>
            </a:r>
          </a:p>
          <a:p>
            <a:pPr lvl="1"/>
            <a:r>
              <a:rPr lang="is-IS" sz="2200" dirty="0"/>
              <a:t>Endurskoðunarfyrirtæki sannreynir bókhald og ársreikninga og framkvæmir úttekt á stjórnsýslu sveitarfélagsins</a:t>
            </a:r>
          </a:p>
          <a:p>
            <a:r>
              <a:rPr lang="is-IS" sz="2400" dirty="0"/>
              <a:t>Önnur norræn ríki</a:t>
            </a:r>
          </a:p>
          <a:p>
            <a:pPr lvl="1"/>
            <a:r>
              <a:rPr lang="is-IS" sz="2200" dirty="0"/>
              <a:t>Bókhaldsleg endurskoðun og ítarleg endurskoðunarskýrsla</a:t>
            </a:r>
          </a:p>
          <a:p>
            <a:pPr lvl="1"/>
            <a:r>
              <a:rPr lang="is-IS" sz="2200" dirty="0"/>
              <a:t>Lögbundið er að sveitarstjórnir skipi sérstakar fjármála-/eftirlitsnefndir</a:t>
            </a:r>
          </a:p>
          <a:p>
            <a:pPr lvl="2"/>
            <a:r>
              <a:rPr lang="is-IS" sz="2000" dirty="0"/>
              <a:t>Sérstök fjármálanefnd (Danmörk</a:t>
            </a:r>
          </a:p>
          <a:p>
            <a:pPr lvl="2"/>
            <a:r>
              <a:rPr lang="is-IS" sz="2000" dirty="0"/>
              <a:t>Sérstakar eftirlitsnefndir (Noregur og Finnland)</a:t>
            </a:r>
          </a:p>
          <a:p>
            <a:pPr lvl="2"/>
            <a:r>
              <a:rPr lang="is-IS" sz="2000" dirty="0"/>
              <a:t>Sérstakir skoðunarmenn (Svíþjóð)</a:t>
            </a:r>
          </a:p>
          <a:p>
            <a:pPr lvl="1"/>
            <a:r>
              <a:rPr lang="is-IS" sz="2200" dirty="0"/>
              <a:t>Starf fyrrgreindra aðila byggir á skýrum reglum og formfestu</a:t>
            </a:r>
          </a:p>
          <a:p>
            <a:pPr lvl="1"/>
            <a:r>
              <a:rPr lang="is-IS" sz="2200" dirty="0"/>
              <a:t>Þeir hafa m.a. eftirlit með framkvæmd stjórnsýslunnar, rekstri sveitarfélagsins, rekstri fyrirtækja þess og hvort fjárhagsleg markmið hafi náðst</a:t>
            </a:r>
          </a:p>
          <a:p>
            <a:pPr lvl="1"/>
            <a:r>
              <a:rPr lang="is-IS" sz="2200" dirty="0"/>
              <a:t>Staða þeirra er mjög sterk </a:t>
            </a:r>
            <a:endParaRPr lang="is-IS" sz="2000" dirty="0"/>
          </a:p>
          <a:p>
            <a:pPr lvl="2"/>
            <a:endParaRPr lang="en-US" sz="2000" dirty="0"/>
          </a:p>
        </p:txBody>
      </p:sp>
    </p:spTree>
    <p:extLst>
      <p:ext uri="{BB962C8B-B14F-4D97-AF65-F5344CB8AC3E}">
        <p14:creationId xmlns:p14="http://schemas.microsoft.com/office/powerpoint/2010/main" val="271695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a:xfrm>
            <a:off x="668457" y="195308"/>
            <a:ext cx="8596668" cy="1320800"/>
          </a:xfrm>
        </p:spPr>
        <p:txBody>
          <a:bodyPr/>
          <a:lstStyle/>
          <a:p>
            <a:r>
              <a:rPr lang="is-IS" dirty="0">
                <a:solidFill>
                  <a:schemeClr val="tx1"/>
                </a:solidFill>
              </a:rPr>
              <a:t>Fjárhagskafli sveitarstjórnarlaga og skyldur sveitarstjórna</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490904" y="1429305"/>
            <a:ext cx="9478721" cy="5233387"/>
          </a:xfrm>
        </p:spPr>
        <p:txBody>
          <a:bodyPr>
            <a:normAutofit fontScale="92500" lnSpcReduction="10000"/>
          </a:bodyPr>
          <a:lstStyle/>
          <a:p>
            <a:r>
              <a:rPr lang="is-IS" sz="2400" dirty="0"/>
              <a:t>Ísland</a:t>
            </a:r>
          </a:p>
          <a:p>
            <a:pPr lvl="1"/>
            <a:r>
              <a:rPr lang="is-IS" sz="2000" dirty="0"/>
              <a:t>Skyldur sveitarstjórnar eru fyrst og fremst skilgreindar sem framkvæmd formgjörninga s.s. afgreiðslu ársreikninga, afgreiðslu fjárhagsáætlunar, viðauka, lántöku, sölu eigna, álagningu skatta og gjalda ásamt ráðningu endurskoðenda</a:t>
            </a:r>
          </a:p>
          <a:p>
            <a:pPr lvl="1"/>
            <a:r>
              <a:rPr lang="is-IS" sz="2000" dirty="0"/>
              <a:t>Ákvæði eru um fjármálareglur og almennt ákvæði er um sveitarfélagið skal geta sinnt skyldubundnum verkefnum til framtíðar</a:t>
            </a:r>
          </a:p>
          <a:p>
            <a:r>
              <a:rPr lang="is-IS" sz="2400" dirty="0"/>
              <a:t>Önnur norræn ríki</a:t>
            </a:r>
          </a:p>
          <a:p>
            <a:pPr lvl="1"/>
            <a:r>
              <a:rPr lang="is-IS" sz="2000" dirty="0"/>
              <a:t>Forgangsatriði: Ákvæði um skyldur sveitarstjórnar um að viðhafa vandaða fjármálastjórn og fjárhagslega sjálfbærni, sveitarstjórn skal setja skýr fjárhagsleg markmið og lögbundið er að tekjur skulu vera hærri en gjöld.</a:t>
            </a:r>
          </a:p>
          <a:p>
            <a:pPr lvl="1"/>
            <a:r>
              <a:rPr lang="is-IS" sz="2000" dirty="0"/>
              <a:t>Sveiflujöfnunarsjóður í Svíþjóð</a:t>
            </a:r>
          </a:p>
          <a:p>
            <a:pPr lvl="1"/>
            <a:r>
              <a:rPr lang="is-IS" sz="2200" dirty="0"/>
              <a:t>Ákvæði um reglubundna afgreiðslu formgjörnminga koma þar á eftir.</a:t>
            </a:r>
          </a:p>
          <a:p>
            <a:pPr lvl="1"/>
            <a:r>
              <a:rPr lang="is-IS" sz="2200" dirty="0"/>
              <a:t>Fjármálakaflar sveitarstjórnarlaga hjá öðrum norrænum ríkjum mun ítarlegri en hérlendis </a:t>
            </a:r>
          </a:p>
          <a:p>
            <a:pPr lvl="1"/>
            <a:endParaRPr lang="en-US" sz="2200" dirty="0"/>
          </a:p>
        </p:txBody>
      </p:sp>
    </p:spTree>
    <p:extLst>
      <p:ext uri="{BB962C8B-B14F-4D97-AF65-F5344CB8AC3E}">
        <p14:creationId xmlns:p14="http://schemas.microsoft.com/office/powerpoint/2010/main" val="248814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Skipulag rannsóknarverkefna</a:t>
            </a:r>
          </a:p>
        </p:txBody>
      </p:sp>
      <p:graphicFrame>
        <p:nvGraphicFramePr>
          <p:cNvPr id="2" name="Table 2">
            <a:extLst>
              <a:ext uri="{FF2B5EF4-FFF2-40B4-BE49-F238E27FC236}">
                <a16:creationId xmlns:a16="http://schemas.microsoft.com/office/drawing/2014/main" id="{88CCD293-2C6F-4555-9E19-BF369A2FFE46}"/>
              </a:ext>
            </a:extLst>
          </p:cNvPr>
          <p:cNvGraphicFramePr>
            <a:graphicFrameLocks noGrp="1"/>
          </p:cNvGraphicFramePr>
          <p:nvPr>
            <p:ph idx="1"/>
            <p:extLst>
              <p:ext uri="{D42A27DB-BD31-4B8C-83A1-F6EECF244321}">
                <p14:modId xmlns:p14="http://schemas.microsoft.com/office/powerpoint/2010/main" val="3410953778"/>
              </p:ext>
            </p:extLst>
          </p:nvPr>
        </p:nvGraphicFramePr>
        <p:xfrm>
          <a:off x="677863" y="2160588"/>
          <a:ext cx="8596312" cy="3030827"/>
        </p:xfrm>
        <a:graphic>
          <a:graphicData uri="http://schemas.openxmlformats.org/drawingml/2006/table">
            <a:tbl>
              <a:tblPr firstRow="1" bandRow="1">
                <a:tableStyleId>{5C22544A-7EE6-4342-B048-85BDC9FD1C3A}</a:tableStyleId>
              </a:tblPr>
              <a:tblGrid>
                <a:gridCol w="2660141">
                  <a:extLst>
                    <a:ext uri="{9D8B030D-6E8A-4147-A177-3AD203B41FA5}">
                      <a16:colId xmlns:a16="http://schemas.microsoft.com/office/drawing/2014/main" val="1424804254"/>
                    </a:ext>
                  </a:extLst>
                </a:gridCol>
                <a:gridCol w="2077375">
                  <a:extLst>
                    <a:ext uri="{9D8B030D-6E8A-4147-A177-3AD203B41FA5}">
                      <a16:colId xmlns:a16="http://schemas.microsoft.com/office/drawing/2014/main" val="2266790775"/>
                    </a:ext>
                  </a:extLst>
                </a:gridCol>
                <a:gridCol w="2263805">
                  <a:extLst>
                    <a:ext uri="{9D8B030D-6E8A-4147-A177-3AD203B41FA5}">
                      <a16:colId xmlns:a16="http://schemas.microsoft.com/office/drawing/2014/main" val="1873334438"/>
                    </a:ext>
                  </a:extLst>
                </a:gridCol>
                <a:gridCol w="1594991">
                  <a:extLst>
                    <a:ext uri="{9D8B030D-6E8A-4147-A177-3AD203B41FA5}">
                      <a16:colId xmlns:a16="http://schemas.microsoft.com/office/drawing/2014/main" val="317931012"/>
                    </a:ext>
                  </a:extLst>
                </a:gridCol>
              </a:tblGrid>
              <a:tr h="370840">
                <a:tc>
                  <a:txBody>
                    <a:bodyPr/>
                    <a:lstStyle/>
                    <a:p>
                      <a:r>
                        <a:rPr lang="is-IS" noProof="0"/>
                        <a:t>Kjördæmi</a:t>
                      </a:r>
                    </a:p>
                  </a:txBody>
                  <a:tcPr/>
                </a:tc>
                <a:tc>
                  <a:txBody>
                    <a:bodyPr/>
                    <a:lstStyle/>
                    <a:p>
                      <a:r>
                        <a:rPr lang="is-IS" noProof="0"/>
                        <a:t>Hátt % veltufjár</a:t>
                      </a:r>
                    </a:p>
                  </a:txBody>
                  <a:tcPr/>
                </a:tc>
                <a:tc>
                  <a:txBody>
                    <a:bodyPr/>
                    <a:lstStyle/>
                    <a:p>
                      <a:r>
                        <a:rPr lang="is-IS" noProof="0"/>
                        <a:t>Lágt % veltufjár</a:t>
                      </a:r>
                    </a:p>
                  </a:txBody>
                  <a:tcPr/>
                </a:tc>
                <a:tc>
                  <a:txBody>
                    <a:bodyPr/>
                    <a:lstStyle/>
                    <a:p>
                      <a:r>
                        <a:rPr lang="is-IS" noProof="0" dirty="0"/>
                        <a:t>Samtals</a:t>
                      </a:r>
                    </a:p>
                  </a:txBody>
                  <a:tcPr/>
                </a:tc>
                <a:extLst>
                  <a:ext uri="{0D108BD9-81ED-4DB2-BD59-A6C34878D82A}">
                    <a16:rowId xmlns:a16="http://schemas.microsoft.com/office/drawing/2014/main" val="2338353079"/>
                  </a:ext>
                </a:extLst>
              </a:tr>
              <a:tr h="370840">
                <a:tc>
                  <a:txBody>
                    <a:bodyPr/>
                    <a:lstStyle/>
                    <a:p>
                      <a:r>
                        <a:rPr lang="is-IS" noProof="0"/>
                        <a:t>Suðvesturkjördæmi</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2641072909"/>
                  </a:ext>
                </a:extLst>
              </a:tr>
              <a:tr h="370840">
                <a:tc>
                  <a:txBody>
                    <a:bodyPr/>
                    <a:lstStyle/>
                    <a:p>
                      <a:r>
                        <a:rPr lang="is-IS" noProof="0"/>
                        <a:t>Norðvesturkjöræmi</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2768921226"/>
                  </a:ext>
                </a:extLst>
              </a:tr>
              <a:tr h="370840">
                <a:tc>
                  <a:txBody>
                    <a:bodyPr/>
                    <a:lstStyle/>
                    <a:p>
                      <a:r>
                        <a:rPr lang="is-IS" noProof="0"/>
                        <a:t>Norðausturkjördæmi</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349239368"/>
                  </a:ext>
                </a:extLst>
              </a:tr>
              <a:tr h="370840">
                <a:tc>
                  <a:txBody>
                    <a:bodyPr/>
                    <a:lstStyle/>
                    <a:p>
                      <a:r>
                        <a:rPr lang="is-IS" noProof="0"/>
                        <a:t>Suðurlandskjördæmi</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008660960"/>
                  </a:ext>
                </a:extLst>
              </a:tr>
              <a:tr h="370840">
                <a:tc>
                  <a:txBody>
                    <a:bodyPr/>
                    <a:lstStyle/>
                    <a:p>
                      <a:r>
                        <a:rPr lang="is-IS" noProof="0"/>
                        <a:t>Reykjavíkurkjördæmi S</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58626728"/>
                  </a:ext>
                </a:extLst>
              </a:tr>
              <a:tr h="434947">
                <a:tc>
                  <a:txBody>
                    <a:bodyPr/>
                    <a:lstStyle/>
                    <a:p>
                      <a:r>
                        <a:rPr lang="is-IS" noProof="0"/>
                        <a:t>Reykjavíkurkjördæmi N</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059690547"/>
                  </a:ext>
                </a:extLst>
              </a:tr>
              <a:tr h="370840">
                <a:tc>
                  <a:txBody>
                    <a:bodyPr/>
                    <a:lstStyle/>
                    <a:p>
                      <a:r>
                        <a:rPr lang="is-IS" noProof="0" dirty="0"/>
                        <a:t>Samtals</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8</a:t>
                      </a:r>
                    </a:p>
                  </a:txBody>
                  <a:tcPr/>
                </a:tc>
                <a:extLst>
                  <a:ext uri="{0D108BD9-81ED-4DB2-BD59-A6C34878D82A}">
                    <a16:rowId xmlns:a16="http://schemas.microsoft.com/office/drawing/2014/main" val="4018377224"/>
                  </a:ext>
                </a:extLst>
              </a:tr>
            </a:tbl>
          </a:graphicData>
        </a:graphic>
      </p:graphicFrame>
    </p:spTree>
    <p:extLst>
      <p:ext uri="{BB962C8B-B14F-4D97-AF65-F5344CB8AC3E}">
        <p14:creationId xmlns:p14="http://schemas.microsoft.com/office/powerpoint/2010/main" val="106372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Framkvæmd gagnasöfnunar</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677333" y="1734461"/>
            <a:ext cx="9958115" cy="4435520"/>
          </a:xfrm>
        </p:spPr>
        <p:txBody>
          <a:bodyPr>
            <a:normAutofit fontScale="85000" lnSpcReduction="20000"/>
          </a:bodyPr>
          <a:lstStyle/>
          <a:p>
            <a:r>
              <a:rPr lang="is-IS" sz="2400" dirty="0"/>
              <a:t>Sveitarstjórum skrifað, verkefnið skýrt og óskað eftir aðstoð. Fullri nafnleynd heitið </a:t>
            </a:r>
          </a:p>
          <a:p>
            <a:pPr lvl="1"/>
            <a:r>
              <a:rPr lang="is-IS" sz="2200" dirty="0"/>
              <a:t>Allir tóku vel í erindið</a:t>
            </a:r>
          </a:p>
          <a:p>
            <a:pPr lvl="1"/>
            <a:r>
              <a:rPr lang="is-IS" sz="2200" dirty="0"/>
              <a:t>Covid pestin setti strik í reikninginn</a:t>
            </a:r>
          </a:p>
          <a:p>
            <a:pPr lvl="1"/>
            <a:r>
              <a:rPr lang="is-IS" sz="2200" dirty="0"/>
              <a:t>Rætt var við alla sveitarstjóra í fjarfundi nema einn sem ég heimsótti</a:t>
            </a:r>
          </a:p>
          <a:p>
            <a:pPr lvl="2"/>
            <a:r>
              <a:rPr lang="is-IS" sz="2000" dirty="0"/>
              <a:t>Spurningalisti settur upp í sjö köflum með nær 100 efnisatriðum</a:t>
            </a:r>
          </a:p>
          <a:p>
            <a:pPr lvl="2"/>
            <a:r>
              <a:rPr lang="is-IS" sz="2000" dirty="0"/>
              <a:t>Spurningalistinn var sendur út fyrirfram</a:t>
            </a:r>
          </a:p>
          <a:p>
            <a:pPr lvl="2"/>
            <a:r>
              <a:rPr lang="is-IS" sz="2000" dirty="0"/>
              <a:t>Samtal við sveitarstjóra um yfirferð spurningalistans tók um klukkustund</a:t>
            </a:r>
          </a:p>
          <a:p>
            <a:r>
              <a:rPr lang="is-IS" sz="2400" dirty="0"/>
              <a:t>Sveitarstjórar beðnir um ábendingar um tvo forstöðumenn stofnana</a:t>
            </a:r>
          </a:p>
          <a:p>
            <a:pPr lvl="1"/>
            <a:r>
              <a:rPr lang="is-IS" sz="2200" dirty="0"/>
              <a:t>Sveitarstjóra, fjármálastjóra og tveimur forstöðumönnum stofnana í hverju sveitarfélagi í verkefninu var sendur listi með 20 efnisatriðum sem óskað var eftir að þeir myndu forgangsraða</a:t>
            </a:r>
          </a:p>
          <a:p>
            <a:pPr lvl="1"/>
            <a:r>
              <a:rPr lang="is-IS" sz="2200" dirty="0"/>
              <a:t>Svör bárust í tölvupósti</a:t>
            </a:r>
          </a:p>
        </p:txBody>
      </p:sp>
    </p:spTree>
    <p:extLst>
      <p:ext uri="{BB962C8B-B14F-4D97-AF65-F5344CB8AC3E}">
        <p14:creationId xmlns:p14="http://schemas.microsoft.com/office/powerpoint/2010/main" val="234320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Rannsóknarverkefnin voru tvö</a:t>
            </a:r>
          </a:p>
        </p:txBody>
      </p:sp>
      <p:sp>
        <p:nvSpPr>
          <p:cNvPr id="5" name="Content Placeholder 4">
            <a:extLst>
              <a:ext uri="{FF2B5EF4-FFF2-40B4-BE49-F238E27FC236}">
                <a16:creationId xmlns:a16="http://schemas.microsoft.com/office/drawing/2014/main" id="{1FE63FE7-8089-408F-B9A3-84798354B0F2}"/>
              </a:ext>
            </a:extLst>
          </p:cNvPr>
          <p:cNvSpPr>
            <a:spLocks noGrp="1"/>
          </p:cNvSpPr>
          <p:nvPr>
            <p:ph idx="1"/>
          </p:nvPr>
        </p:nvSpPr>
        <p:spPr>
          <a:xfrm>
            <a:off x="677334" y="1518083"/>
            <a:ext cx="8596668" cy="4523280"/>
          </a:xfrm>
        </p:spPr>
        <p:txBody>
          <a:bodyPr>
            <a:normAutofit lnSpcReduction="10000"/>
          </a:bodyPr>
          <a:lstStyle/>
          <a:p>
            <a:r>
              <a:rPr lang="is-IS" sz="3200" dirty="0"/>
              <a:t>Rannsóknarspurning I:</a:t>
            </a:r>
          </a:p>
          <a:p>
            <a:pPr lvl="1"/>
            <a:r>
              <a:rPr lang="is-IS" sz="3000" dirty="0"/>
              <a:t>Er hægt að greina mismun í vinnulagi og verkferlum hjá kjörnum fulltrúum og lykilmönnum í stjórnsýslu sveitarfélaga við undirbúning fjárheimilda og eftirfylgni með framkvæmd fjárheimilda hjá sveitarfélögum sem hafa annars vegar hátt hlutfall veltufjár frá rekstri og hins vegar þeim sem hafa lágt hlutfall veltufjár frá rekstri af heildartekjum?</a:t>
            </a:r>
          </a:p>
          <a:p>
            <a:endParaRPr lang="en-US" dirty="0"/>
          </a:p>
        </p:txBody>
      </p:sp>
    </p:spTree>
    <p:extLst>
      <p:ext uri="{BB962C8B-B14F-4D97-AF65-F5344CB8AC3E}">
        <p14:creationId xmlns:p14="http://schemas.microsoft.com/office/powerpoint/2010/main" val="358492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 Niðurstöður úr rannsóknarverkefni I</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84085" y="1518082"/>
            <a:ext cx="10564428" cy="5078027"/>
          </a:xfrm>
        </p:spPr>
        <p:txBody>
          <a:bodyPr>
            <a:normAutofit/>
          </a:bodyPr>
          <a:lstStyle/>
          <a:p>
            <a:r>
              <a:rPr lang="is-IS" sz="2200" dirty="0"/>
              <a:t>Fram kom merkjanlegur munur, sveitarfélögum með hátt veltufé frá rekstri í hag, í nokkrum veigamiklum atriðum: </a:t>
            </a:r>
          </a:p>
          <a:p>
            <a:pPr lvl="1"/>
            <a:r>
              <a:rPr lang="is-IS" sz="2000" dirty="0"/>
              <a:t>Þau setja sér almennt skýr fjárhagsleg markmið</a:t>
            </a:r>
          </a:p>
          <a:p>
            <a:pPr lvl="1"/>
            <a:r>
              <a:rPr lang="is-IS" sz="2000" dirty="0"/>
              <a:t>Þau vinna eftir þeirri reglu að úthlutaður fjárhagsrammi sé það sem sé til staðar og annað ekki</a:t>
            </a:r>
          </a:p>
          <a:p>
            <a:pPr lvl="1"/>
            <a:r>
              <a:rPr lang="is-IS" sz="2000" dirty="0"/>
              <a:t>Þau setja sér skýr markmið um ráðstöfun rekstrarafgangs</a:t>
            </a:r>
          </a:p>
          <a:p>
            <a:pPr lvl="1"/>
            <a:r>
              <a:rPr lang="is-IS" sz="2000" dirty="0"/>
              <a:t>Nefndir gegna veigameira hlutverki við undirbúning fjárheimilda</a:t>
            </a:r>
          </a:p>
          <a:p>
            <a:pPr lvl="1"/>
            <a:r>
              <a:rPr lang="is-IS" sz="2000" dirty="0"/>
              <a:t>Í þeim er unnið skipulegar og með markvissari hætti að því að markmið fjárheimilda standist</a:t>
            </a:r>
          </a:p>
        </p:txBody>
      </p:sp>
    </p:spTree>
    <p:extLst>
      <p:ext uri="{BB962C8B-B14F-4D97-AF65-F5344CB8AC3E}">
        <p14:creationId xmlns:p14="http://schemas.microsoft.com/office/powerpoint/2010/main" val="66390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 Niðurstöður úr rannsóknarverkefni I</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84085" y="1518082"/>
            <a:ext cx="10564428" cy="5078027"/>
          </a:xfrm>
        </p:spPr>
        <p:txBody>
          <a:bodyPr>
            <a:normAutofit/>
          </a:bodyPr>
          <a:lstStyle/>
          <a:p>
            <a:r>
              <a:rPr lang="is-IS" sz="2200" dirty="0"/>
              <a:t>Fram kom merkjanlegur munur, sveitarfélögum með hátt veltufé frá rekstri í hag, í nokkrum veigamiklum atriðum: </a:t>
            </a:r>
          </a:p>
          <a:p>
            <a:pPr lvl="1"/>
            <a:r>
              <a:rPr lang="is-IS" sz="2000" dirty="0"/>
              <a:t>Formlegir íbúafundir við undirbúning fjárheimilda eru frekar haldnir  </a:t>
            </a:r>
          </a:p>
          <a:p>
            <a:pPr lvl="1"/>
            <a:r>
              <a:rPr lang="is-IS" sz="2000" dirty="0"/>
              <a:t>Formleg samantekt á framkomnum tillögum til fjárheimilda og endanlegri niðurstöðu þeirra er algengari</a:t>
            </a:r>
          </a:p>
          <a:p>
            <a:pPr lvl="1"/>
            <a:r>
              <a:rPr lang="is-IS" sz="2000" dirty="0"/>
              <a:t>Verulegur munur á eftirfylgni með fjárheimildum milli flokka</a:t>
            </a:r>
          </a:p>
          <a:p>
            <a:pPr lvl="2"/>
            <a:r>
              <a:rPr lang="is-IS" sz="1800" dirty="0"/>
              <a:t>Algengara að sett er upp tekju- og gjaldaáætlun eftir mánuðum</a:t>
            </a:r>
          </a:p>
          <a:p>
            <a:pPr lvl="2"/>
            <a:r>
              <a:rPr lang="is-IS" sz="1800" dirty="0"/>
              <a:t>Meiri áhersla er lögð á mánaðarlegan samanburð á fjárheimildum og rekstrarlegri stöðu</a:t>
            </a:r>
          </a:p>
          <a:p>
            <a:pPr lvl="2"/>
            <a:r>
              <a:rPr lang="is-IS" sz="1800" dirty="0"/>
              <a:t>Unnið er eftir meiri reglufestu og betra verkskipulagi</a:t>
            </a:r>
          </a:p>
        </p:txBody>
      </p:sp>
    </p:spTree>
    <p:extLst>
      <p:ext uri="{BB962C8B-B14F-4D97-AF65-F5344CB8AC3E}">
        <p14:creationId xmlns:p14="http://schemas.microsoft.com/office/powerpoint/2010/main" val="176418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 Niðurstöður úr rannsóknarverkefni I</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84085" y="1518082"/>
            <a:ext cx="10564428" cy="5078027"/>
          </a:xfrm>
        </p:spPr>
        <p:txBody>
          <a:bodyPr>
            <a:normAutofit/>
          </a:bodyPr>
          <a:lstStyle/>
          <a:p>
            <a:r>
              <a:rPr lang="is-IS" sz="2200" dirty="0"/>
              <a:t>Fram kom merkjanlegur munur, sveitarfélögum með hátt veltufé frá rekstri í hag, í nokkrum veigamiklum atriðum: </a:t>
            </a:r>
          </a:p>
          <a:p>
            <a:pPr lvl="1"/>
            <a:r>
              <a:rPr lang="is-IS" sz="2000" dirty="0"/>
              <a:t>Vöktun útgjalda er skiplagðari og markvissari viðbrögð við framúrkeyrslu</a:t>
            </a:r>
          </a:p>
          <a:p>
            <a:pPr lvl="1"/>
            <a:r>
              <a:rPr lang="is-IS" sz="2000" dirty="0"/>
              <a:t>Byggðarráð var virkari eftirlitsaðili með fjármálum sveitarfélagsins</a:t>
            </a:r>
          </a:p>
          <a:p>
            <a:pPr lvl="1"/>
            <a:r>
              <a:rPr lang="is-IS" sz="2000" dirty="0"/>
              <a:t>Skýrara verklag var til staðar um fjárhagslega ábyrgð forstöðumanna</a:t>
            </a:r>
          </a:p>
          <a:p>
            <a:pPr lvl="1"/>
            <a:r>
              <a:rPr lang="is-IS" sz="2000" dirty="0"/>
              <a:t>Meiri áhersla lögð á mælingar og þjónustukannanir</a:t>
            </a:r>
          </a:p>
          <a:p>
            <a:pPr lvl="1"/>
            <a:r>
              <a:rPr lang="is-IS" sz="2000" dirty="0"/>
              <a:t>Meiri áhersla lögð á að unnið sé eftir árangurstengdum markmiðum</a:t>
            </a:r>
          </a:p>
          <a:p>
            <a:pPr lvl="1"/>
            <a:r>
              <a:rPr lang="is-IS" sz="2000" dirty="0"/>
              <a:t>Meiri áhersla lögð á skipulagt verklag og árangursmiðaða stjórnun</a:t>
            </a:r>
          </a:p>
          <a:p>
            <a:pPr lvl="1"/>
            <a:r>
              <a:rPr lang="is-IS" sz="2000" dirty="0"/>
              <a:t>Meiri agi virðist almennt vera í stjórnun fjármála</a:t>
            </a:r>
          </a:p>
          <a:p>
            <a:pPr lvl="1"/>
            <a:endParaRPr lang="en-US" sz="2000" dirty="0"/>
          </a:p>
          <a:p>
            <a:endParaRPr lang="en-US" sz="1800" dirty="0"/>
          </a:p>
        </p:txBody>
      </p:sp>
    </p:spTree>
    <p:extLst>
      <p:ext uri="{BB962C8B-B14F-4D97-AF65-F5344CB8AC3E}">
        <p14:creationId xmlns:p14="http://schemas.microsoft.com/office/powerpoint/2010/main" val="340785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Bakgrunnur verkefnisins</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677881"/>
            <a:ext cx="8596668" cy="4363482"/>
          </a:xfrm>
        </p:spPr>
        <p:txBody>
          <a:bodyPr>
            <a:normAutofit lnSpcReduction="10000"/>
          </a:bodyPr>
          <a:lstStyle/>
          <a:p>
            <a:r>
              <a:rPr lang="is-IS" sz="2400" dirty="0"/>
              <a:t>Sveitarfélögin eru mikilvægur þáttur í opinberri stjórnsýslu</a:t>
            </a:r>
          </a:p>
          <a:p>
            <a:r>
              <a:rPr lang="is-IS" sz="2400" dirty="0"/>
              <a:t>Sveitarfélögin fara með um 1/3 hluta af opinberum útgjöldum á Íslandi</a:t>
            </a:r>
          </a:p>
          <a:p>
            <a:r>
              <a:rPr lang="is-IS" sz="2400" dirty="0"/>
              <a:t>Sveitarfélögin bera ábyrgð á og annast mikilvægasta hlutann af nærþjónustu við íbúa</a:t>
            </a:r>
          </a:p>
          <a:p>
            <a:r>
              <a:rPr lang="is-IS" sz="2400" dirty="0"/>
              <a:t>Tekjustofnar sveitarfélaga eru mjög fastmótaðir</a:t>
            </a:r>
          </a:p>
          <a:p>
            <a:r>
              <a:rPr lang="is-IS" sz="2400" dirty="0"/>
              <a:t>Útgjaldaþörf sveitarfélaga er yfirleitt meiri en tekjur leyfa</a:t>
            </a:r>
          </a:p>
          <a:p>
            <a:r>
              <a:rPr lang="is-IS" sz="2400" dirty="0"/>
              <a:t>Fjármálastjórn sveitarfélaga ræður úrslitum um hve mikla þjónustu er hægt að veita fyrir takmarkaða tekjustofna</a:t>
            </a:r>
          </a:p>
          <a:p>
            <a:endParaRPr lang="en-US" sz="2400" dirty="0"/>
          </a:p>
        </p:txBody>
      </p:sp>
    </p:spTree>
    <p:extLst>
      <p:ext uri="{BB962C8B-B14F-4D97-AF65-F5344CB8AC3E}">
        <p14:creationId xmlns:p14="http://schemas.microsoft.com/office/powerpoint/2010/main" val="369024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Rannsóknarverkefnin voru tvö</a:t>
            </a:r>
          </a:p>
        </p:txBody>
      </p:sp>
      <p:sp>
        <p:nvSpPr>
          <p:cNvPr id="5" name="Content Placeholder 4">
            <a:extLst>
              <a:ext uri="{FF2B5EF4-FFF2-40B4-BE49-F238E27FC236}">
                <a16:creationId xmlns:a16="http://schemas.microsoft.com/office/drawing/2014/main" id="{1FE63FE7-8089-408F-B9A3-84798354B0F2}"/>
              </a:ext>
            </a:extLst>
          </p:cNvPr>
          <p:cNvSpPr>
            <a:spLocks noGrp="1"/>
          </p:cNvSpPr>
          <p:nvPr>
            <p:ph idx="1"/>
          </p:nvPr>
        </p:nvSpPr>
        <p:spPr>
          <a:xfrm>
            <a:off x="677334" y="1518083"/>
            <a:ext cx="8596668" cy="4523280"/>
          </a:xfrm>
        </p:spPr>
        <p:txBody>
          <a:bodyPr/>
          <a:lstStyle/>
          <a:p>
            <a:r>
              <a:rPr lang="is-IS" sz="3200" dirty="0"/>
              <a:t>Rannsóknarspurning II:</a:t>
            </a:r>
          </a:p>
          <a:p>
            <a:pPr lvl="1"/>
            <a:r>
              <a:rPr lang="is-IS" sz="3000" dirty="0"/>
              <a:t>Er munur á viðhorfum lykilstjórnenda í miðlægri stjórnsýslu sveitarfélaga og forstöðumanna stofnana hjá sveitarfélögum gagnvart ýmsum áherslum við vinnslu fjárheimilda og stjórnun fjármála innan sveitarfélagsins?</a:t>
            </a:r>
          </a:p>
          <a:p>
            <a:pPr marL="457200" lvl="1" indent="0">
              <a:buNone/>
            </a:pPr>
            <a:endParaRPr lang="en-US" sz="3000" dirty="0"/>
          </a:p>
        </p:txBody>
      </p:sp>
    </p:spTree>
    <p:extLst>
      <p:ext uri="{BB962C8B-B14F-4D97-AF65-F5344CB8AC3E}">
        <p14:creationId xmlns:p14="http://schemas.microsoft.com/office/powerpoint/2010/main" val="235637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 Niðurstöður úr rannsóknarverkefni II</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84085" y="1518082"/>
            <a:ext cx="10564428" cy="5078027"/>
          </a:xfrm>
        </p:spPr>
        <p:txBody>
          <a:bodyPr>
            <a:normAutofit lnSpcReduction="10000"/>
          </a:bodyPr>
          <a:lstStyle/>
          <a:p>
            <a:r>
              <a:rPr lang="is-IS" sz="2200" dirty="0"/>
              <a:t>Báðir aðilar leggja mikla áherslu á mikilvægi fagmennsku og stöðuga þekkingaröflun</a:t>
            </a:r>
          </a:p>
          <a:p>
            <a:r>
              <a:rPr lang="is-IS" sz="2200" dirty="0"/>
              <a:t>Endurmenntun, hæfni og kunnátta eru lykilatriði</a:t>
            </a:r>
          </a:p>
          <a:p>
            <a:r>
              <a:rPr lang="is-IS" sz="2200" dirty="0"/>
              <a:t>Mikil áhersla lögð hjá báðum aðilum á rekstrarlega hæfni og kunnáttu við vinnslu bókhalds og launavinnslu</a:t>
            </a:r>
          </a:p>
          <a:p>
            <a:r>
              <a:rPr lang="is-IS" sz="2200" dirty="0"/>
              <a:t>Lykilstjórnendur leggja meiri áherslu á virka þátttöku forstöðumanna við undirbúning fjárheimilda en þeir sjálfir</a:t>
            </a:r>
          </a:p>
          <a:p>
            <a:r>
              <a:rPr lang="is-IS" sz="2200" dirty="0"/>
              <a:t>Lykilstjórnendur leggja meiri áherslu á að kjörnir fulltrúar hafi góða yfirsýn um þróun og stöðu fjármála sveitarfélagsins en forstöðumenn stofnana</a:t>
            </a:r>
          </a:p>
          <a:p>
            <a:r>
              <a:rPr lang="is-IS" sz="2200" dirty="0"/>
              <a:t>Lykilstjórnendum finnst mikilvægara að fylgjast með þróun heildarlauna en forstöðumönnum stofnana</a:t>
            </a:r>
          </a:p>
          <a:p>
            <a:r>
              <a:rPr lang="is-IS" sz="2200" dirty="0"/>
              <a:t>Lykilstjórnendur leggja meiri áherslu á að tekið sé tillit til fjárhagslegra atriða  við afgreiðslu mála en forstöðumenn stofnana</a:t>
            </a:r>
          </a:p>
          <a:p>
            <a:endParaRPr lang="en-US" sz="1800" dirty="0"/>
          </a:p>
        </p:txBody>
      </p:sp>
    </p:spTree>
    <p:extLst>
      <p:ext uri="{BB962C8B-B14F-4D97-AF65-F5344CB8AC3E}">
        <p14:creationId xmlns:p14="http://schemas.microsoft.com/office/powerpoint/2010/main" val="182797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 Niðurstöður úr rannsóknarverkefni II</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84085" y="1518082"/>
            <a:ext cx="10564428" cy="5078027"/>
          </a:xfrm>
        </p:spPr>
        <p:txBody>
          <a:bodyPr>
            <a:normAutofit/>
          </a:bodyPr>
          <a:lstStyle/>
          <a:p>
            <a:r>
              <a:rPr lang="is-IS" sz="2200" dirty="0"/>
              <a:t>Forstöðumenn stofnana leggja meiri áherslu á fjárhagslegt sjálfstæði stofnana</a:t>
            </a:r>
          </a:p>
          <a:p>
            <a:r>
              <a:rPr lang="is-IS" sz="2200" dirty="0"/>
              <a:t>Forstöðumenn stofnana leggja meiri áherslu á að fá stuðning fjárhagssviðs við ýmsa þætti í starfsemi stofnananna</a:t>
            </a:r>
          </a:p>
          <a:p>
            <a:r>
              <a:rPr lang="is-IS" sz="2200" dirty="0"/>
              <a:t>Forstöðumenn stofnana leggja meiri áherslu á að fá meiri fjárhagslegan sveigjanleika í rekstri stofnana</a:t>
            </a:r>
          </a:p>
          <a:p>
            <a:r>
              <a:rPr lang="is-IS" sz="2200" dirty="0"/>
              <a:t>Forstöðumenn stofnana leggja meiri áherslu á að vinna undir skýrri stjórnunarstefnu en lykilstjórnendur í miðlægri stjórnsýslu </a:t>
            </a:r>
          </a:p>
        </p:txBody>
      </p:sp>
    </p:spTree>
    <p:extLst>
      <p:ext uri="{BB962C8B-B14F-4D97-AF65-F5344CB8AC3E}">
        <p14:creationId xmlns:p14="http://schemas.microsoft.com/office/powerpoint/2010/main" val="400940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a:xfrm>
            <a:off x="677334" y="325514"/>
            <a:ext cx="8596668" cy="1320800"/>
          </a:xfrm>
        </p:spPr>
        <p:txBody>
          <a:bodyPr>
            <a:normAutofit/>
          </a:bodyPr>
          <a:lstStyle/>
          <a:p>
            <a:r>
              <a:rPr lang="is-IS" dirty="0">
                <a:solidFill>
                  <a:schemeClr val="tx1"/>
                </a:solidFill>
              </a:rPr>
              <a:t> Að lokum</a:t>
            </a:r>
          </a:p>
        </p:txBody>
      </p:sp>
      <p:sp>
        <p:nvSpPr>
          <p:cNvPr id="4" name="Content Placeholder 3">
            <a:extLst>
              <a:ext uri="{FF2B5EF4-FFF2-40B4-BE49-F238E27FC236}">
                <a16:creationId xmlns:a16="http://schemas.microsoft.com/office/drawing/2014/main" id="{4BB631B0-EFB1-41EF-92F8-90361B698066}"/>
              </a:ext>
            </a:extLst>
          </p:cNvPr>
          <p:cNvSpPr>
            <a:spLocks noGrp="1"/>
          </p:cNvSpPr>
          <p:nvPr>
            <p:ph idx="1"/>
          </p:nvPr>
        </p:nvSpPr>
        <p:spPr>
          <a:xfrm>
            <a:off x="266330" y="1065321"/>
            <a:ext cx="10564428" cy="5467165"/>
          </a:xfrm>
        </p:spPr>
        <p:txBody>
          <a:bodyPr>
            <a:normAutofit fontScale="92500"/>
          </a:bodyPr>
          <a:lstStyle/>
          <a:p>
            <a:r>
              <a:rPr lang="is-IS" sz="2200" dirty="0"/>
              <a:t>Verkefnið var lagt upp til að gera styrkja umræðu um fjármálastjórnun sveitarfélaga og gera hana skipulagðari og markvissari</a:t>
            </a:r>
          </a:p>
          <a:p>
            <a:r>
              <a:rPr lang="is-IS" sz="2200" dirty="0"/>
              <a:t>Verkefnið var unnið með það fyrir augum að draga saman aðgengilegt yfirlit um stöðu fjármálastjórnunar sveitarfélaga í öðrum norrænum ríkjum</a:t>
            </a:r>
          </a:p>
          <a:p>
            <a:pPr lvl="1"/>
            <a:r>
              <a:rPr lang="is-IS" sz="2000" dirty="0"/>
              <a:t>Hvað má læra af hinum norrænu nágrönnum okkar?</a:t>
            </a:r>
          </a:p>
          <a:p>
            <a:pPr lvl="1"/>
            <a:r>
              <a:rPr lang="is-IS" sz="2000" dirty="0"/>
              <a:t>Er þörf á að styrkja fjármálakafla sveitarstjórnarlaga?</a:t>
            </a:r>
          </a:p>
          <a:p>
            <a:r>
              <a:rPr lang="is-IS" sz="2200" dirty="0"/>
              <a:t>Verkefnið var sett upp til að kanna hvort megi læra af vinnulagi þeirra sveitarfélaga sem standa sig betur rekstrarlega séð</a:t>
            </a:r>
          </a:p>
          <a:p>
            <a:pPr lvl="1"/>
            <a:r>
              <a:rPr lang="is-IS" sz="2000" dirty="0"/>
              <a:t>Niðurstaðan er sú að það er ótvírætt hægt að draga lærdóm af vinnulagi þeirra sveitarfélaga sem skila rekstrarlega góðri niðurstöðu</a:t>
            </a:r>
          </a:p>
          <a:p>
            <a:r>
              <a:rPr lang="is-IS" sz="2200" dirty="0"/>
              <a:t>Verkefnið var sett upp til að kanna hvort þörf væri á að styrkja samskipti stjórnsýslunnar og forstöðumanna stofnana við undirbúning og framkvæmd fjárheimilda</a:t>
            </a:r>
          </a:p>
          <a:p>
            <a:pPr lvl="1"/>
            <a:r>
              <a:rPr lang="is-IS" sz="2000" dirty="0"/>
              <a:t>Ótvíræðar vísbendingar komu fram um að þörf væri á því</a:t>
            </a:r>
          </a:p>
          <a:p>
            <a:r>
              <a:rPr lang="is-IS" sz="2200" dirty="0"/>
              <a:t>Ritgerðin var send til allra sveitarfélaga landsins með tilstyrk Byggðastofnunar</a:t>
            </a:r>
          </a:p>
        </p:txBody>
      </p:sp>
    </p:spTree>
    <p:extLst>
      <p:ext uri="{BB962C8B-B14F-4D97-AF65-F5344CB8AC3E}">
        <p14:creationId xmlns:p14="http://schemas.microsoft.com/office/powerpoint/2010/main" val="232809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Fræðilegur hluti verkefnisins</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677881"/>
            <a:ext cx="8596668" cy="4363482"/>
          </a:xfrm>
        </p:spPr>
        <p:txBody>
          <a:bodyPr>
            <a:normAutofit/>
          </a:bodyPr>
          <a:lstStyle/>
          <a:p>
            <a:r>
              <a:rPr lang="is-IS" sz="2400" dirty="0"/>
              <a:t>Ákvæði fjármálakafla sveitarstjórnarlaga á Norðurlöndum voru rýnd </a:t>
            </a:r>
          </a:p>
          <a:p>
            <a:r>
              <a:rPr lang="is-IS" sz="2400" dirty="0"/>
              <a:t>Gerður samanburður á fjármálakafla íslenskra sveitarstjórnarlaga við samsvarandi lagaumhverfi hjá öðrum norrænum ríkjum </a:t>
            </a:r>
          </a:p>
          <a:p>
            <a:r>
              <a:rPr lang="is-IS" sz="2400" dirty="0"/>
              <a:t>Eftirfarandi atriði fengu sérstakt vægi</a:t>
            </a:r>
          </a:p>
          <a:p>
            <a:pPr lvl="1"/>
            <a:r>
              <a:rPr lang="is-IS" sz="2200" dirty="0"/>
              <a:t>Aðferðir við fjármálastjórn sveitarfélaga</a:t>
            </a:r>
          </a:p>
          <a:p>
            <a:pPr lvl="1"/>
            <a:r>
              <a:rPr lang="is-IS" sz="2200" dirty="0"/>
              <a:t>Markmiðssetning við undirbúning fjárheimilda</a:t>
            </a:r>
          </a:p>
          <a:p>
            <a:pPr lvl="1"/>
            <a:r>
              <a:rPr lang="is-IS" sz="2200" dirty="0"/>
              <a:t>Eftirlit með rekstri sveitarfélaga</a:t>
            </a:r>
          </a:p>
          <a:p>
            <a:endParaRPr lang="en-US" sz="2400" dirty="0"/>
          </a:p>
          <a:p>
            <a:endParaRPr lang="en-US" sz="2400" dirty="0"/>
          </a:p>
          <a:p>
            <a:endParaRPr lang="en-US" sz="2400" dirty="0"/>
          </a:p>
        </p:txBody>
      </p:sp>
    </p:spTree>
    <p:extLst>
      <p:ext uri="{BB962C8B-B14F-4D97-AF65-F5344CB8AC3E}">
        <p14:creationId xmlns:p14="http://schemas.microsoft.com/office/powerpoint/2010/main" val="113508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Rannsóknarhluti verkefnisins</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3" y="1677880"/>
            <a:ext cx="9478721" cy="4935983"/>
          </a:xfrm>
        </p:spPr>
        <p:txBody>
          <a:bodyPr>
            <a:normAutofit/>
          </a:bodyPr>
          <a:lstStyle/>
          <a:p>
            <a:r>
              <a:rPr lang="is-IS" sz="2400" dirty="0"/>
              <a:t>Óskað var eftir samvinnu við 8 sveitarfélög</a:t>
            </a:r>
          </a:p>
          <a:p>
            <a:pPr lvl="1"/>
            <a:r>
              <a:rPr lang="is-IS" sz="2200" dirty="0"/>
              <a:t>Fjögur sveitarfélög með hátt veltufé frá rekstri</a:t>
            </a:r>
          </a:p>
          <a:p>
            <a:pPr lvl="1"/>
            <a:r>
              <a:rPr lang="is-IS" sz="2200" dirty="0"/>
              <a:t>Fjögur sveitarfélög með lágt veltufé frá rekstri</a:t>
            </a:r>
          </a:p>
          <a:p>
            <a:pPr lvl="1"/>
            <a:r>
              <a:rPr lang="is-IS" sz="2200" dirty="0"/>
              <a:t>Öll sveitarfélögin brugðust vel við og veittu mikilvæga aðstoð</a:t>
            </a:r>
          </a:p>
          <a:p>
            <a:r>
              <a:rPr lang="is-IS" sz="2400" dirty="0"/>
              <a:t>Gerður var samanburður á vinnulagi milli hópanna við undirbúning fjárheimilda og eftirfylgni með framkvæmd þeirra</a:t>
            </a:r>
          </a:p>
          <a:p>
            <a:r>
              <a:rPr lang="is-IS" sz="2400" dirty="0"/>
              <a:t>Greint var hvort merkjanlegur munur væri á áherslum lykilstjórnenda í miðlægri stjórnsýslu annars vegar og forstöðumanna stofnana hinsvegar varðandi ákv. atriði sem snúa að fjármálastjórnun sveitarfélaga</a:t>
            </a:r>
          </a:p>
          <a:p>
            <a:endParaRPr lang="en-US" sz="2400" dirty="0"/>
          </a:p>
          <a:p>
            <a:endParaRPr lang="en-US" sz="2400" dirty="0"/>
          </a:p>
        </p:txBody>
      </p:sp>
    </p:spTree>
    <p:extLst>
      <p:ext uri="{BB962C8B-B14F-4D97-AF65-F5344CB8AC3E}">
        <p14:creationId xmlns:p14="http://schemas.microsoft.com/office/powerpoint/2010/main" val="4455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Hvað er fjármálastjórn sveitarfélaga?</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3" y="1677880"/>
            <a:ext cx="9478721" cy="4935983"/>
          </a:xfrm>
        </p:spPr>
        <p:txBody>
          <a:bodyPr>
            <a:normAutofit/>
          </a:bodyPr>
          <a:lstStyle/>
          <a:p>
            <a:r>
              <a:rPr lang="is-IS" sz="2400" dirty="0"/>
              <a:t>Fjármálastjórn sveitarfélaga samanstendur af mörgum þáttum:</a:t>
            </a:r>
          </a:p>
          <a:p>
            <a:pPr lvl="1"/>
            <a:r>
              <a:rPr lang="is-IS" sz="2200" dirty="0"/>
              <a:t>Undirbúningur fjárheimilda</a:t>
            </a:r>
          </a:p>
          <a:p>
            <a:pPr lvl="1"/>
            <a:r>
              <a:rPr lang="is-IS" sz="2200" dirty="0"/>
              <a:t>Markmiðssetning</a:t>
            </a:r>
          </a:p>
          <a:p>
            <a:pPr lvl="1"/>
            <a:r>
              <a:rPr lang="is-IS" sz="2200" dirty="0"/>
              <a:t>Afgreiðsla fjárheimilda</a:t>
            </a:r>
          </a:p>
          <a:p>
            <a:pPr lvl="1"/>
            <a:r>
              <a:rPr lang="is-IS" sz="2200" dirty="0"/>
              <a:t>Eftirfylgni fjárheimilda og innra eftirlit</a:t>
            </a:r>
          </a:p>
          <a:p>
            <a:pPr lvl="1"/>
            <a:r>
              <a:rPr lang="is-IS" sz="2200" dirty="0"/>
              <a:t>Upplýsingaöflun fyrir stjórnendur</a:t>
            </a:r>
          </a:p>
          <a:p>
            <a:pPr lvl="1"/>
            <a:r>
              <a:rPr lang="is-IS" sz="2200" dirty="0"/>
              <a:t>Samvinna miðlægrar stjórnsýslu og forstöðumanna stofnana</a:t>
            </a:r>
          </a:p>
          <a:p>
            <a:endParaRPr lang="en-US" sz="2400" dirty="0"/>
          </a:p>
        </p:txBody>
      </p:sp>
    </p:spTree>
    <p:extLst>
      <p:ext uri="{BB962C8B-B14F-4D97-AF65-F5344CB8AC3E}">
        <p14:creationId xmlns:p14="http://schemas.microsoft.com/office/powerpoint/2010/main" val="31638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lstStyle/>
          <a:p>
            <a:r>
              <a:rPr lang="is-IS" dirty="0">
                <a:solidFill>
                  <a:schemeClr val="tx1"/>
                </a:solidFill>
              </a:rPr>
              <a:t>Hvað er fjármálastjórn sveitarfélaga?</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3" y="1677880"/>
            <a:ext cx="9478721" cy="4935983"/>
          </a:xfrm>
        </p:spPr>
        <p:txBody>
          <a:bodyPr>
            <a:normAutofit/>
          </a:bodyPr>
          <a:lstStyle/>
          <a:p>
            <a:r>
              <a:rPr lang="is-IS" sz="2400" dirty="0"/>
              <a:t>Fjármálastjórn sveitarfélaga samanstendur t.d. af</a:t>
            </a:r>
          </a:p>
          <a:p>
            <a:pPr lvl="1"/>
            <a:r>
              <a:rPr lang="is-IS" sz="2200" dirty="0"/>
              <a:t>Stjórnun útgjalda</a:t>
            </a:r>
          </a:p>
          <a:p>
            <a:pPr lvl="1"/>
            <a:r>
              <a:rPr lang="is-IS" sz="2200" dirty="0"/>
              <a:t>Stjórnun starfseminnar</a:t>
            </a:r>
          </a:p>
          <a:p>
            <a:pPr lvl="1"/>
            <a:r>
              <a:rPr lang="is-IS" sz="2200" dirty="0"/>
              <a:t>Skilvirkni í notkun fjármuna</a:t>
            </a:r>
          </a:p>
          <a:p>
            <a:r>
              <a:rPr lang="is-IS" sz="2400" dirty="0"/>
              <a:t>og</a:t>
            </a:r>
          </a:p>
          <a:p>
            <a:pPr lvl="1"/>
            <a:r>
              <a:rPr lang="is-IS" sz="2200" dirty="0"/>
              <a:t>Góðum stjórnarháttum</a:t>
            </a:r>
          </a:p>
          <a:p>
            <a:pPr lvl="1"/>
            <a:r>
              <a:rPr lang="is-IS" sz="2200" dirty="0"/>
              <a:t>Gæðum í starfseminni</a:t>
            </a:r>
          </a:p>
          <a:p>
            <a:pPr lvl="1"/>
            <a:r>
              <a:rPr lang="is-IS" sz="2200" dirty="0"/>
              <a:t>Stjórnun á árangri</a:t>
            </a:r>
          </a:p>
          <a:p>
            <a:endParaRPr lang="en-US" sz="2400" dirty="0"/>
          </a:p>
        </p:txBody>
      </p:sp>
    </p:spTree>
    <p:extLst>
      <p:ext uri="{BB962C8B-B14F-4D97-AF65-F5344CB8AC3E}">
        <p14:creationId xmlns:p14="http://schemas.microsoft.com/office/powerpoint/2010/main" val="199739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p:txBody>
          <a:bodyPr>
            <a:normAutofit/>
          </a:bodyPr>
          <a:lstStyle/>
          <a:p>
            <a:r>
              <a:rPr lang="is-IS" dirty="0">
                <a:solidFill>
                  <a:schemeClr val="tx1"/>
                </a:solidFill>
              </a:rPr>
              <a:t>Afkoma sveitarfélaga 2019 </a:t>
            </a:r>
            <a:br>
              <a:rPr lang="is-IS" dirty="0">
                <a:solidFill>
                  <a:schemeClr val="tx1"/>
                </a:solidFill>
              </a:rPr>
            </a:br>
            <a:r>
              <a:rPr lang="is-IS" sz="1800" dirty="0">
                <a:solidFill>
                  <a:schemeClr val="tx1"/>
                </a:solidFill>
              </a:rPr>
              <a:t>(sveitarfélögunum er raðað á lárétta ásnum eftir % veltufjár frá rekstri )</a:t>
            </a:r>
          </a:p>
        </p:txBody>
      </p:sp>
      <p:graphicFrame>
        <p:nvGraphicFramePr>
          <p:cNvPr id="4" name="Content Placeholder 3">
            <a:extLst>
              <a:ext uri="{FF2B5EF4-FFF2-40B4-BE49-F238E27FC236}">
                <a16:creationId xmlns:a16="http://schemas.microsoft.com/office/drawing/2014/main" id="{893E2CCD-0E4C-44F8-8BE9-EDC4A617C007}"/>
              </a:ext>
            </a:extLst>
          </p:cNvPr>
          <p:cNvGraphicFramePr>
            <a:graphicFrameLocks noGrp="1"/>
          </p:cNvGraphicFramePr>
          <p:nvPr>
            <p:ph idx="1"/>
            <p:extLst>
              <p:ext uri="{D42A27DB-BD31-4B8C-83A1-F6EECF244321}">
                <p14:modId xmlns:p14="http://schemas.microsoft.com/office/powerpoint/2010/main" val="3520971656"/>
              </p:ext>
            </p:extLst>
          </p:nvPr>
        </p:nvGraphicFramePr>
        <p:xfrm>
          <a:off x="677863" y="1677988"/>
          <a:ext cx="9478962" cy="4935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41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a:xfrm>
            <a:off x="677334" y="609600"/>
            <a:ext cx="10304344" cy="1086035"/>
          </a:xfrm>
        </p:spPr>
        <p:txBody>
          <a:bodyPr>
            <a:normAutofit fontScale="90000"/>
          </a:bodyPr>
          <a:lstStyle/>
          <a:p>
            <a:r>
              <a:rPr lang="is-IS" dirty="0">
                <a:solidFill>
                  <a:schemeClr val="tx1"/>
                </a:solidFill>
              </a:rPr>
              <a:t>Er spiluð sókn og vörn við fjármálastjórn sveitarfélaga?</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487011"/>
            <a:ext cx="9478721" cy="4935983"/>
          </a:xfrm>
        </p:spPr>
        <p:txBody>
          <a:bodyPr>
            <a:normAutofit/>
          </a:bodyPr>
          <a:lstStyle/>
          <a:p>
            <a:r>
              <a:rPr lang="is-IS" sz="2400" dirty="0"/>
              <a:t>Hverjir spila sóknarleik?</a:t>
            </a:r>
          </a:p>
          <a:p>
            <a:pPr lvl="1"/>
            <a:r>
              <a:rPr lang="is-IS" sz="2200" dirty="0"/>
              <a:t>Forstöðumenn stofnana</a:t>
            </a:r>
          </a:p>
          <a:p>
            <a:pPr lvl="1"/>
            <a:r>
              <a:rPr lang="is-IS" sz="2200" dirty="0"/>
              <a:t>Nefndir</a:t>
            </a:r>
          </a:p>
          <a:p>
            <a:pPr lvl="1"/>
            <a:r>
              <a:rPr lang="is-IS" sz="2200" dirty="0"/>
              <a:t>Hagsmunaaðilar</a:t>
            </a:r>
          </a:p>
          <a:p>
            <a:pPr lvl="1"/>
            <a:r>
              <a:rPr lang="is-IS" sz="2200" dirty="0"/>
              <a:t>Íbúar sveitarfélagsins</a:t>
            </a:r>
          </a:p>
          <a:p>
            <a:r>
              <a:rPr lang="is-IS" sz="2400" dirty="0"/>
              <a:t>Hverjir spila varnarleik?</a:t>
            </a:r>
          </a:p>
          <a:p>
            <a:pPr lvl="1"/>
            <a:r>
              <a:rPr lang="is-IS" sz="2200" dirty="0"/>
              <a:t>Fjármálastjóri</a:t>
            </a:r>
          </a:p>
          <a:p>
            <a:pPr lvl="1"/>
            <a:r>
              <a:rPr lang="is-IS" sz="2200" dirty="0"/>
              <a:t>Sveitarstjóri</a:t>
            </a:r>
          </a:p>
          <a:p>
            <a:pPr lvl="1"/>
            <a:r>
              <a:rPr lang="is-IS" sz="2200" dirty="0"/>
              <a:t>Byggðarráð</a:t>
            </a:r>
          </a:p>
          <a:p>
            <a:pPr lvl="1"/>
            <a:r>
              <a:rPr lang="is-IS" sz="2200" dirty="0"/>
              <a:t>Sveitarstjórn</a:t>
            </a:r>
          </a:p>
          <a:p>
            <a:endParaRPr lang="en-US" sz="2400" dirty="0"/>
          </a:p>
        </p:txBody>
      </p:sp>
    </p:spTree>
    <p:extLst>
      <p:ext uri="{BB962C8B-B14F-4D97-AF65-F5344CB8AC3E}">
        <p14:creationId xmlns:p14="http://schemas.microsoft.com/office/powerpoint/2010/main" val="294289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136ED9-530D-470F-B0DF-46823ED09B6B}"/>
              </a:ext>
            </a:extLst>
          </p:cNvPr>
          <p:cNvSpPr>
            <a:spLocks noGrp="1"/>
          </p:cNvSpPr>
          <p:nvPr>
            <p:ph type="title"/>
          </p:nvPr>
        </p:nvSpPr>
        <p:spPr>
          <a:xfrm>
            <a:off x="677334" y="277180"/>
            <a:ext cx="10606184" cy="1320800"/>
          </a:xfrm>
        </p:spPr>
        <p:txBody>
          <a:bodyPr/>
          <a:lstStyle/>
          <a:p>
            <a:r>
              <a:rPr lang="is-IS" dirty="0">
                <a:solidFill>
                  <a:schemeClr val="tx1"/>
                </a:solidFill>
              </a:rPr>
              <a:t>Styrkleikahlutföll milli sóknarleiks og varnarleiks</a:t>
            </a:r>
          </a:p>
        </p:txBody>
      </p:sp>
      <p:sp>
        <p:nvSpPr>
          <p:cNvPr id="35" name="Content Placeholder 34">
            <a:extLst>
              <a:ext uri="{FF2B5EF4-FFF2-40B4-BE49-F238E27FC236}">
                <a16:creationId xmlns:a16="http://schemas.microsoft.com/office/drawing/2014/main" id="{3CBEE417-91BB-48E0-9DA9-72E9E52C247B}"/>
              </a:ext>
            </a:extLst>
          </p:cNvPr>
          <p:cNvSpPr>
            <a:spLocks noGrp="1"/>
          </p:cNvSpPr>
          <p:nvPr>
            <p:ph idx="1"/>
          </p:nvPr>
        </p:nvSpPr>
        <p:spPr>
          <a:xfrm>
            <a:off x="677334" y="1233996"/>
            <a:ext cx="9478721" cy="5260020"/>
          </a:xfrm>
        </p:spPr>
        <p:txBody>
          <a:bodyPr>
            <a:normAutofit fontScale="85000" lnSpcReduction="20000"/>
          </a:bodyPr>
          <a:lstStyle/>
          <a:p>
            <a:r>
              <a:rPr lang="is-IS" sz="2400" dirty="0"/>
              <a:t>Reglur innan sveitarfélagsins</a:t>
            </a:r>
          </a:p>
          <a:p>
            <a:pPr lvl="1"/>
            <a:r>
              <a:rPr lang="is-IS" sz="2200" dirty="0"/>
              <a:t>Pólitískt regluverk</a:t>
            </a:r>
          </a:p>
          <a:p>
            <a:pPr lvl="1"/>
            <a:r>
              <a:rPr lang="is-IS" sz="2200" dirty="0"/>
              <a:t>Stjórnsýslulegt regluverk</a:t>
            </a:r>
          </a:p>
          <a:p>
            <a:pPr lvl="1"/>
            <a:r>
              <a:rPr lang="is-IS" sz="2200" dirty="0"/>
              <a:t>Hæfileg aðhaldssemi</a:t>
            </a:r>
          </a:p>
          <a:p>
            <a:r>
              <a:rPr lang="is-IS" sz="2400" dirty="0"/>
              <a:t>Uppbygging og styrkur pólitískrar og stjórnsýslulegrar ákvarðanatöku</a:t>
            </a:r>
          </a:p>
          <a:p>
            <a:pPr lvl="1"/>
            <a:r>
              <a:rPr lang="is-IS" sz="2200" dirty="0"/>
              <a:t>Hvernig er hin formlega stjórnsýsla uppbyggð?</a:t>
            </a:r>
          </a:p>
          <a:p>
            <a:pPr lvl="1"/>
            <a:r>
              <a:rPr lang="is-IS" sz="2200" dirty="0"/>
              <a:t>Hvernig er pólitískt bakland lykilstjórnenda?</a:t>
            </a:r>
          </a:p>
          <a:p>
            <a:pPr lvl="1"/>
            <a:r>
              <a:rPr lang="is-IS" sz="2200" dirty="0"/>
              <a:t>Þarf að sætta mörg mismunandi sjónarmið?</a:t>
            </a:r>
          </a:p>
          <a:p>
            <a:r>
              <a:rPr lang="is-IS" sz="2400" dirty="0"/>
              <a:t>Hvernig er formleg umgjörð við undirbúning og framkvæmd fjárheimilda</a:t>
            </a:r>
          </a:p>
          <a:p>
            <a:pPr lvl="1"/>
            <a:r>
              <a:rPr lang="is-IS" sz="2200" dirty="0"/>
              <a:t>Eru vinnureglur formlegar eða óformlegar?</a:t>
            </a:r>
          </a:p>
          <a:p>
            <a:pPr lvl="1"/>
            <a:r>
              <a:rPr lang="is-IS" sz="2200" dirty="0"/>
              <a:t>Er unnið eftir vel skilgreindum markmiðum?</a:t>
            </a:r>
          </a:p>
          <a:p>
            <a:pPr lvl="1"/>
            <a:r>
              <a:rPr lang="is-IS" sz="2200" dirty="0"/>
              <a:t>Eru útgjaldarammar vel skilgreindir?</a:t>
            </a:r>
          </a:p>
          <a:p>
            <a:pPr lvl="1"/>
            <a:r>
              <a:rPr lang="is-IS" sz="2200" dirty="0"/>
              <a:t>Hvernig er eftirliti með framkvæmd fjárheimilda háttað?</a:t>
            </a:r>
          </a:p>
          <a:p>
            <a:pPr lvl="1"/>
            <a:r>
              <a:rPr lang="is-IS" sz="2200" dirty="0"/>
              <a:t>Liggur fyrir hvernig er farið með umframkeyrslu eða rekstrarafgang?</a:t>
            </a:r>
          </a:p>
          <a:p>
            <a:endParaRPr lang="en-US" sz="2400" dirty="0"/>
          </a:p>
        </p:txBody>
      </p:sp>
    </p:spTree>
    <p:extLst>
      <p:ext uri="{BB962C8B-B14F-4D97-AF65-F5344CB8AC3E}">
        <p14:creationId xmlns:p14="http://schemas.microsoft.com/office/powerpoint/2010/main" val="24108095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6534</TotalTime>
  <Words>1498</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Fjármálastjórnun sveitarfélaga  – niðurstöður úr rannsóknarverkefni</vt:lpstr>
      <vt:lpstr>Bakgrunnur verkefnisins</vt:lpstr>
      <vt:lpstr>Fræðilegur hluti verkefnisins</vt:lpstr>
      <vt:lpstr>Rannsóknarhluti verkefnisins</vt:lpstr>
      <vt:lpstr>Hvað er fjármálastjórn sveitarfélaga?</vt:lpstr>
      <vt:lpstr>Hvað er fjármálastjórn sveitarfélaga?</vt:lpstr>
      <vt:lpstr>Afkoma sveitarfélaga 2019  (sveitarfélögunum er raðað á lárétta ásnum eftir % veltufjár frá rekstri )</vt:lpstr>
      <vt:lpstr>Er spiluð sókn og vörn við fjármálastjórn sveitarfélaga?</vt:lpstr>
      <vt:lpstr>Styrkleikahlutföll milli sóknarleiks og varnarleiks</vt:lpstr>
      <vt:lpstr>Markviss fjármálastjórnun</vt:lpstr>
      <vt:lpstr>Einkenni styrkrar / veikrar fjármálastjórnunar</vt:lpstr>
      <vt:lpstr>Lagarammi um skipulag innra eftirlits</vt:lpstr>
      <vt:lpstr>Fjárhagskafli sveitarstjórnarlaga og skyldur sveitarstjórna</vt:lpstr>
      <vt:lpstr>Skipulag rannsóknarverkefna</vt:lpstr>
      <vt:lpstr>Framkvæmd gagnasöfnunar</vt:lpstr>
      <vt:lpstr>Rannsóknarverkefnin voru tvö</vt:lpstr>
      <vt:lpstr> Niðurstöður úr rannsóknarverkefni I</vt:lpstr>
      <vt:lpstr> Niðurstöður úr rannsóknarverkefni I</vt:lpstr>
      <vt:lpstr> Niðurstöður úr rannsóknarverkefni I</vt:lpstr>
      <vt:lpstr>Rannsóknarverkefnin voru tvö</vt:lpstr>
      <vt:lpstr> Niðurstöður úr rannsóknarverkefni II</vt:lpstr>
      <vt:lpstr> Niðurstöður úr rannsóknarverkefni II</vt:lpstr>
      <vt:lpstr> Að lokum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Fjármálastjórnun sveitarfélaga  – niðurstöður úr rannsóknarverkefni</dc:title>
  <dc:creator>Gunnlaugur Juliusson</dc:creator>
  <cp:lastModifiedBy>Gunnlaugur Juliusson</cp:lastModifiedBy>
  <cp:revision>38</cp:revision>
  <dcterms:created xsi:type="dcterms:W3CDTF">2021-10-02T09:43:02Z</dcterms:created>
  <dcterms:modified xsi:type="dcterms:W3CDTF">2021-10-07T22:23:22Z</dcterms:modified>
</cp:coreProperties>
</file>